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8"/>
  </p:notesMasterIdLst>
  <p:handoutMasterIdLst>
    <p:handoutMasterId r:id="rId69"/>
  </p:handoutMasterIdLst>
  <p:sldIdLst>
    <p:sldId id="1404" r:id="rId2"/>
    <p:sldId id="1538" r:id="rId3"/>
    <p:sldId id="1529" r:id="rId4"/>
    <p:sldId id="1467" r:id="rId5"/>
    <p:sldId id="1468" r:id="rId6"/>
    <p:sldId id="1530" r:id="rId7"/>
    <p:sldId id="1471" r:id="rId8"/>
    <p:sldId id="1472" r:id="rId9"/>
    <p:sldId id="1473" r:id="rId10"/>
    <p:sldId id="1537" r:id="rId11"/>
    <p:sldId id="1470" r:id="rId12"/>
    <p:sldId id="1475" r:id="rId13"/>
    <p:sldId id="1474" r:id="rId14"/>
    <p:sldId id="1450" r:id="rId15"/>
    <p:sldId id="1477" r:id="rId16"/>
    <p:sldId id="1476" r:id="rId17"/>
    <p:sldId id="1478" r:id="rId18"/>
    <p:sldId id="1480" r:id="rId19"/>
    <p:sldId id="1482" r:id="rId20"/>
    <p:sldId id="1479" r:id="rId21"/>
    <p:sldId id="1536" r:id="rId22"/>
    <p:sldId id="1485" r:id="rId23"/>
    <p:sldId id="1484" r:id="rId24"/>
    <p:sldId id="1532" r:id="rId25"/>
    <p:sldId id="1531" r:id="rId26"/>
    <p:sldId id="1533" r:id="rId27"/>
    <p:sldId id="1535" r:id="rId28"/>
    <p:sldId id="1534" r:id="rId29"/>
    <p:sldId id="1539" r:id="rId30"/>
    <p:sldId id="1454" r:id="rId31"/>
    <p:sldId id="1503" r:id="rId32"/>
    <p:sldId id="1504" r:id="rId33"/>
    <p:sldId id="1505" r:id="rId34"/>
    <p:sldId id="1506" r:id="rId35"/>
    <p:sldId id="1525" r:id="rId36"/>
    <p:sldId id="1498" r:id="rId37"/>
    <p:sldId id="1491" r:id="rId38"/>
    <p:sldId id="1492" r:id="rId39"/>
    <p:sldId id="1540" r:id="rId40"/>
    <p:sldId id="1541" r:id="rId41"/>
    <p:sldId id="1489" r:id="rId42"/>
    <p:sldId id="1499" r:id="rId43"/>
    <p:sldId id="1543" r:id="rId44"/>
    <p:sldId id="1547" r:id="rId45"/>
    <p:sldId id="1548" r:id="rId46"/>
    <p:sldId id="1550" r:id="rId47"/>
    <p:sldId id="1549" r:id="rId48"/>
    <p:sldId id="1551" r:id="rId49"/>
    <p:sldId id="1552" r:id="rId50"/>
    <p:sldId id="1553" r:id="rId51"/>
    <p:sldId id="1556" r:id="rId52"/>
    <p:sldId id="1557" r:id="rId53"/>
    <p:sldId id="1560" r:id="rId54"/>
    <p:sldId id="1558" r:id="rId55"/>
    <p:sldId id="1559" r:id="rId56"/>
    <p:sldId id="1555" r:id="rId57"/>
    <p:sldId id="1542" r:id="rId58"/>
    <p:sldId id="1507" r:id="rId59"/>
    <p:sldId id="1508" r:id="rId60"/>
    <p:sldId id="1509" r:id="rId61"/>
    <p:sldId id="1511" r:id="rId62"/>
    <p:sldId id="1512" r:id="rId63"/>
    <p:sldId id="1500" r:id="rId64"/>
    <p:sldId id="1501" r:id="rId65"/>
    <p:sldId id="1524" r:id="rId66"/>
    <p:sldId id="1526" r:id="rId67"/>
  </p:sldIdLst>
  <p:sldSz cx="12188825" cy="6858000"/>
  <p:notesSz cx="6934200" cy="9232900"/>
  <p:custDataLst>
    <p:tags r:id="rId7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6" orient="horz" pos="192" userDrawn="1">
          <p15:clr>
            <a:srgbClr val="A4A3A4"/>
          </p15:clr>
        </p15:guide>
        <p15:guide id="7" pos="4139" userDrawn="1">
          <p15:clr>
            <a:srgbClr val="A4A3A4"/>
          </p15:clr>
        </p15:guide>
        <p15:guide id="9" pos="4339" userDrawn="1">
          <p15:clr>
            <a:srgbClr val="A4A3A4"/>
          </p15:clr>
        </p15:guide>
        <p15:guide id="11" pos="4539" userDrawn="1">
          <p15:clr>
            <a:srgbClr val="A4A3A4"/>
          </p15:clr>
        </p15:guide>
        <p15:guide id="13" pos="4739" userDrawn="1">
          <p15:clr>
            <a:srgbClr val="A4A3A4"/>
          </p15:clr>
        </p15:guide>
        <p15:guide id="15" orient="horz" pos="2460" userDrawn="1">
          <p15:clr>
            <a:srgbClr val="A4A3A4"/>
          </p15:clr>
        </p15:guide>
        <p15:guide id="17" orient="horz" pos="266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  <p15:guide id="19" orient="horz" pos="2860" userDrawn="1">
          <p15:clr>
            <a:srgbClr val="A4A3A4"/>
          </p15:clr>
        </p15:guide>
        <p15:guide id="20" orient="horz" pos="4176" userDrawn="1">
          <p15:clr>
            <a:srgbClr val="A4A3A4"/>
          </p15:clr>
        </p15:guide>
        <p15:guide id="21" orient="horz" pos="3060" userDrawn="1">
          <p15:clr>
            <a:srgbClr val="A4A3A4"/>
          </p15:clr>
        </p15:guide>
        <p15:guide id="22" pos="4943" userDrawn="1">
          <p15:clr>
            <a:srgbClr val="A4A3A4"/>
          </p15:clr>
        </p15:guide>
        <p15:guide id="24" pos="5135" userDrawn="1">
          <p15:clr>
            <a:srgbClr val="A4A3A4"/>
          </p15:clr>
        </p15:guide>
        <p15:guide id="27" orient="horz" pos="3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8FC"/>
    <a:srgbClr val="9999FF"/>
    <a:srgbClr val="FFFC00"/>
    <a:srgbClr val="99FC99"/>
    <a:srgbClr val="FF9999"/>
    <a:srgbClr val="E0771E"/>
    <a:srgbClr val="781793"/>
    <a:srgbClr val="3C9617"/>
    <a:srgbClr val="38144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8" autoAdjust="0"/>
    <p:restoredTop sz="84569" autoAdjust="0"/>
  </p:normalViewPr>
  <p:slideViewPr>
    <p:cSldViewPr>
      <p:cViewPr>
        <p:scale>
          <a:sx n="74" d="100"/>
          <a:sy n="74" d="100"/>
        </p:scale>
        <p:origin x="1000" y="600"/>
      </p:cViewPr>
      <p:guideLst>
        <p:guide orient="horz" pos="2736"/>
        <p:guide orient="horz" pos="2260"/>
        <p:guide orient="horz" pos="192"/>
        <p:guide pos="4139"/>
        <p:guide pos="4339"/>
        <p:guide pos="4539"/>
        <p:guide pos="4739"/>
        <p:guide orient="horz" pos="2460"/>
        <p:guide orient="horz" pos="2660"/>
        <p:guide orient="horz" pos="4320"/>
        <p:guide orient="horz" pos="2860"/>
        <p:guide orient="horz" pos="4176"/>
        <p:guide orient="horz" pos="3060"/>
        <p:guide pos="4943"/>
        <p:guide pos="5135"/>
        <p:guide orient="horz" pos="3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44" y="184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gs" Target="tags/tag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7FD52F11-82F9-487F-A4B4-5FF5AFBE2455}" type="datetimeFigureOut">
              <a:rPr lang="en-US" smtClean="0"/>
              <a:pPr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23DC89A8-7065-4E1E-A684-A24A390C97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7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9A601B93-F761-48BF-8BD7-15ACBDE718AB}" type="datetimeFigureOut">
              <a:rPr lang="en-US" smtClean="0"/>
              <a:pPr/>
              <a:t>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05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1C52F251-12B7-4DA9-BBB1-AB213C944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05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2F251-12B7-4DA9-BBB1-AB213C94493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4"/>
            <a:ext cx="10360501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43BB4-0063-6643-8BFA-202AE7E57B7B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4454-85EF-4EF2-9423-996440C71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8"/>
            <a:ext cx="7313295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7"/>
            <a:ext cx="7313295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0385-8BDE-F54B-9730-D68B865BF9E1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B1B0-ADFA-46F4-8B73-438389ED9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9B27-6A5B-C843-9442-BBD928463B64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A74B-C2BD-42B0-AA76-1E4B8510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1"/>
            <a:ext cx="2742486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1"/>
            <a:ext cx="802431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4FA16-E477-F448-9FA9-E346F262FBD1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01BB-B377-4770-8642-AFF57E968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5986" y="1722445"/>
            <a:ext cx="5383398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5986" y="4060835"/>
            <a:ext cx="5383398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441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858B-75E7-6548-829B-7F3B51F40179}" type="datetime1">
              <a:rPr lang="en-US" smtClean="0"/>
              <a:t>4/11/17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4515" y="6245233"/>
            <a:ext cx="3859795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5326" y="6245233"/>
            <a:ext cx="2844059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B948-4B93-4792-893C-5BB4DD291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352370" cy="1143000"/>
          </a:xfrm>
        </p:spPr>
        <p:txBody>
          <a:bodyPr/>
          <a:lstStyle>
            <a:lvl1pPr algn="l">
              <a:defRPr sz="4300" b="0">
                <a:solidFill>
                  <a:schemeClr val="tx1"/>
                </a:solidFill>
                <a:effectLst/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460639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charset="0"/>
              <a:buChar char="•"/>
              <a:defRPr sz="28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600">
                <a:solidFill>
                  <a:schemeClr val="tx1"/>
                </a:solidFill>
                <a:latin typeface="+mj-lt"/>
              </a:defRPr>
            </a:lvl4pPr>
            <a:lvl5pPr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46FC-164B-1E48-8AC9-B1C3A9A0BBEB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E91225-603B-45C4-9B95-9148E19454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1"/>
            <a:ext cx="10969943" cy="48768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9494-0464-0A4D-9882-F7BCD878CCE9}" type="datetime1">
              <a:rPr lang="en-US" altLang="en-US" smtClean="0"/>
              <a:t>4/11/17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B43A-D85E-5349-A326-949F8A1B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11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9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ECCC-D588-4F48-A5A9-CB569549639D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97A0A-6EFB-4AE8-8DF1-FDCC487E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2244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8A88-B28E-6C48-8EE4-D710480A13DF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36C2-5ADC-489C-980E-7B21FA7E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7"/>
            <a:ext cx="538551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1" y="1535117"/>
            <a:ext cx="538763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1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B907-6EEB-BE42-9571-BA5902357F40}" type="datetime1">
              <a:rPr lang="en-US" smtClean="0"/>
              <a:t>4/11/17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0E099-C28E-4360-8B9F-90F01C11E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518C-706E-A44F-8185-CAD2C0A17AB4}" type="datetime1">
              <a:rPr lang="en-US" smtClean="0"/>
              <a:t>4/11/17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BA5B-4022-4ACE-A22E-32320DE3B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7EB4F-8E31-864F-A1A2-E501EC8ADECD}" type="datetime1">
              <a:rPr lang="en-US" smtClean="0"/>
              <a:t>4/11/17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DB2BA-A88A-4079-B533-94F861A7E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1" y="273054"/>
            <a:ext cx="401003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7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51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A529-41DC-D04D-8D8B-4459AE6BCBC6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35CE1-4AAF-4E37-8CF5-8E2743339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28600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72244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41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392495-4985-3F44-89F7-F00D9B72EF84}" type="datetime1">
              <a:rPr lang="en-US" smtClean="0"/>
              <a:t>4/11/17</a:t>
            </a:fld>
            <a:endParaRPr lang="en-US"/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15" y="6245233"/>
            <a:ext cx="3859795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6" y="6245233"/>
            <a:ext cx="2844059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743AD-4FDF-4A10-9151-5C96EDC587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2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3000">
          <a:solidFill>
            <a:schemeClr val="bg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 sz="2600">
          <a:solidFill>
            <a:schemeClr val="bg1"/>
          </a:solidFill>
          <a:latin typeface="Myriad Pro" pitchFamily="34" charset="0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•"/>
        <a:defRPr sz="2200">
          <a:solidFill>
            <a:schemeClr val="bg1"/>
          </a:solidFill>
          <a:latin typeface="Myriad Pro" pitchFamily="34" charset="0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–"/>
        <a:defRPr>
          <a:solidFill>
            <a:schemeClr val="bg1"/>
          </a:solidFill>
          <a:latin typeface="Myriad Pro" pitchFamily="34" charset="0"/>
        </a:defRPr>
      </a:lvl4pPr>
      <a:lvl5pPr marL="2057400" indent="-228600" algn="l" rtl="0" eaLnBrk="0" fontAlgn="base" hangingPunct="0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bg1"/>
          </a:solidFill>
          <a:latin typeface="Myriad Pro" pitchFamily="34" charset="0"/>
        </a:defRPr>
      </a:lvl5pPr>
      <a:lvl6pPr marL="25146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05000"/>
        </a:lnSpc>
        <a:spcBef>
          <a:spcPct val="15000"/>
        </a:spcBef>
        <a:spcAft>
          <a:spcPct val="5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hyperlink" Target="http://www.cs.toronto.edu/~fritz/absps/imagene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505.03654" TargetMode="Externa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eplearningbook.org/contents/mlp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qs.org/faqs/ai-faq/neural-nets/part3/section-10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oka.in/differences-between-l1-and-l2-as-loss-function-and-regularization/" TargetMode="Externa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ioka.in/differences-between-l1-and-l2-as-loss-function-and-regularization/" TargetMode="Externa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9.emf"/><Relationship Id="rId5" Type="http://schemas.openxmlformats.org/officeDocument/2006/relationships/image" Target="../media/image27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Stochastic_gradient_descen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s://en.wikipedia.org/wiki/Backpropagation#Derivation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ndomke.wordpress.com/2009/03/24/a-simple-explanation-of-reverse-mode-automatic-differentiation/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4" Type="http://schemas.openxmlformats.org/officeDocument/2006/relationships/hyperlink" Target="https://www.flickr.com/photos/9880707@N02/8312825329/in/photolist-dEzpmD-dEEMqQ-98VkRh-nmX7VC-4fuqn5-nmX57G-4fuqvm-kQiP7z-6UcL9L-6U8H34-73mYg3-6gxUoa-dmhjCr-dEzpvH-neiKc7-6Mo8yY-ng4U22-7xLqZ1-6Mo8jh-9KRWn6-9oqBob-nVi5Kf-cMUX7Q-9SpZx6-9iHqDD-9iHrM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nsorflow.org/extend/adding_an_op#implement_the_gradient_in_python" TargetMode="External"/><Relationship Id="rId3" Type="http://schemas.openxmlformats.org/officeDocument/2006/relationships/image" Target="../media/image33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4" Type="http://schemas.openxmlformats.org/officeDocument/2006/relationships/image" Target="../media/image840.png"/><Relationship Id="rId5" Type="http://schemas.openxmlformats.org/officeDocument/2006/relationships/image" Target="../media/image850.png"/><Relationship Id="rId6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0.png"/><Relationship Id="rId5" Type="http://schemas.openxmlformats.org/officeDocument/2006/relationships/image" Target="../media/image390.png"/><Relationship Id="rId6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80.png"/><Relationship Id="rId5" Type="http://schemas.openxmlformats.org/officeDocument/2006/relationships/image" Target="../media/image390.png"/><Relationship Id="rId6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4" Type="http://schemas.openxmlformats.org/officeDocument/2006/relationships/image" Target="../media/image390.png"/><Relationship Id="rId5" Type="http://schemas.openxmlformats.org/officeDocument/2006/relationships/image" Target="../media/image400.png"/><Relationship Id="rId6" Type="http://schemas.openxmlformats.org/officeDocument/2006/relationships/image" Target="../media/image470.png"/><Relationship Id="rId7" Type="http://schemas.openxmlformats.org/officeDocument/2006/relationships/image" Target="../media/image480.png"/><Relationship Id="rId8" Type="http://schemas.openxmlformats.org/officeDocument/2006/relationships/image" Target="../media/image490.png"/><Relationship Id="rId9" Type="http://schemas.openxmlformats.org/officeDocument/2006/relationships/image" Target="../media/image500.png"/><Relationship Id="rId10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0.pn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0.png"/><Relationship Id="rId1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20.png"/><Relationship Id="rId4" Type="http://schemas.openxmlformats.org/officeDocument/2006/relationships/image" Target="../media/image370.png"/><Relationship Id="rId5" Type="http://schemas.openxmlformats.org/officeDocument/2006/relationships/image" Target="../media/image390.png"/><Relationship Id="rId6" Type="http://schemas.openxmlformats.org/officeDocument/2006/relationships/image" Target="../media/image400.png"/><Relationship Id="rId7" Type="http://schemas.openxmlformats.org/officeDocument/2006/relationships/image" Target="../media/image470.png"/><Relationship Id="rId8" Type="http://schemas.openxmlformats.org/officeDocument/2006/relationships/image" Target="../media/image480.png"/><Relationship Id="rId9" Type="http://schemas.openxmlformats.org/officeDocument/2006/relationships/image" Target="../media/image510.png"/><Relationship Id="rId10" Type="http://schemas.openxmlformats.org/officeDocument/2006/relationships/image" Target="../media/image53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4" Type="http://schemas.openxmlformats.org/officeDocument/2006/relationships/image" Target="../media/image580.png"/><Relationship Id="rId5" Type="http://schemas.openxmlformats.org/officeDocument/2006/relationships/image" Target="../media/image590.png"/><Relationship Id="rId6" Type="http://schemas.openxmlformats.org/officeDocument/2006/relationships/image" Target="../media/image600.png"/><Relationship Id="rId7" Type="http://schemas.openxmlformats.org/officeDocument/2006/relationships/image" Target="../media/image610.png"/><Relationship Id="rId8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ndomke.wordpress.com/2009/03/24/a-simple-explanation-of-reverse-mode-automatic-differentiation/" TargetMode="External"/><Relationship Id="rId4" Type="http://schemas.openxmlformats.org/officeDocument/2006/relationships/image" Target="../media/image450.png"/><Relationship Id="rId5" Type="http://schemas.openxmlformats.org/officeDocument/2006/relationships/image" Target="../media/image630.png"/><Relationship Id="rId6" Type="http://schemas.openxmlformats.org/officeDocument/2006/relationships/image" Target="../media/image640.png"/><Relationship Id="rId7" Type="http://schemas.openxmlformats.org/officeDocument/2006/relationships/image" Target="../media/image65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4" Type="http://schemas.openxmlformats.org/officeDocument/2006/relationships/hyperlink" Target="https://justindomke.wordpress.com/2009/03/24/a-simple-explanation-of-reverse-mode-automatic-differentiation/" TargetMode="External"/><Relationship Id="rId5" Type="http://schemas.openxmlformats.org/officeDocument/2006/relationships/image" Target="../media/image670.png"/><Relationship Id="rId6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th.uiuc.edu/documenta/vol-ismp/52_griewank-andreas-b.pdf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81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8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2" y="2895600"/>
            <a:ext cx="10360501" cy="1470025"/>
          </a:xfrm>
        </p:spPr>
        <p:txBody>
          <a:bodyPr/>
          <a:lstStyle/>
          <a:p>
            <a:r>
              <a:rPr lang="en-US" dirty="0"/>
              <a:t>CS </a:t>
            </a:r>
            <a:r>
              <a:rPr lang="en-US" dirty="0" smtClean="0"/>
              <a:t>4501:</a:t>
            </a:r>
            <a:br>
              <a:rPr lang="en-US" dirty="0" smtClean="0"/>
            </a:br>
            <a:r>
              <a:rPr lang="en-US" dirty="0" smtClean="0"/>
              <a:t>Introduction to Computer Vision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Basics of Neural Networks, and</a:t>
            </a:r>
            <a:br>
              <a:rPr lang="en-US" dirty="0" smtClean="0"/>
            </a:br>
            <a:r>
              <a:rPr lang="en-US" dirty="0" smtClean="0"/>
              <a:t>Training Neural Nets 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323" y="5715000"/>
            <a:ext cx="8532178" cy="609600"/>
          </a:xfrm>
        </p:spPr>
        <p:txBody>
          <a:bodyPr/>
          <a:lstStyle/>
          <a:p>
            <a:r>
              <a:rPr lang="en-US" dirty="0" smtClean="0"/>
              <a:t>Connelly Barnes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5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b="1" dirty="0"/>
              <a:t>Multilayer </a:t>
            </a:r>
            <a:r>
              <a:rPr lang="en-US" sz="2600" b="1" dirty="0" smtClean="0"/>
              <a:t>perceptron and properties</a:t>
            </a:r>
            <a:endParaRPr lang="en-US" sz="2600" b="1" dirty="0"/>
          </a:p>
          <a:p>
            <a:pPr lvl="1"/>
            <a:r>
              <a:rPr lang="en-US" sz="2600" dirty="0" err="1" smtClean="0"/>
              <a:t>Autoencoders</a:t>
            </a:r>
            <a:endParaRPr lang="en-US" sz="2600" dirty="0" smtClean="0"/>
          </a:p>
          <a:p>
            <a:r>
              <a:rPr lang="en-US" sz="2600" dirty="0" smtClean="0"/>
              <a:t>Loss functions</a:t>
            </a:r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</a:t>
            </a:r>
            <a:r>
              <a:rPr lang="en-US" sz="2600" dirty="0"/>
              <a:t>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51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Multilayer Perceptron (1960s)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3" y="1611630"/>
            <a:ext cx="6477000" cy="524637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93227"/>
              </p:ext>
            </p:extLst>
          </p:nvPr>
        </p:nvGraphicFramePr>
        <p:xfrm>
          <a:off x="6704012" y="2286842"/>
          <a:ext cx="388461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4" imgW="1181100" imgH="215900" progId="Equation.3">
                  <p:embed/>
                </p:oleObj>
              </mc:Choice>
              <mc:Fallback>
                <p:oleObj name="Equation" r:id="rId4" imgW="1181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4012" y="2286842"/>
                        <a:ext cx="3884612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04012" y="1803905"/>
            <a:ext cx="287450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 matrix notation: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8116" y="3013658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116" y="3013658"/>
                <a:ext cx="536501" cy="615553"/>
              </a:xfrm>
              <a:prstGeom prst="rect">
                <a:avLst/>
              </a:prstGeom>
              <a:blipFill rotWithShape="0">
                <a:blip r:embed="rId6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540624" y="3070690"/>
            <a:ext cx="419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 layer (inputs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)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22940" y="3595517"/>
                <a:ext cx="81441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4000" b="1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940" y="3595517"/>
                <a:ext cx="814413" cy="615553"/>
              </a:xfrm>
              <a:prstGeom prst="rect">
                <a:avLst/>
              </a:prstGeom>
              <a:blipFill rotWithShape="0">
                <a:blip r:embed="rId7"/>
                <a:stretch>
                  <a:fillRect t="-25743" r="-19549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55448" y="3652549"/>
            <a:ext cx="318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layer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732734" y="4169815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4169815"/>
                <a:ext cx="536501" cy="615553"/>
              </a:xfrm>
              <a:prstGeom prst="rect">
                <a:avLst/>
              </a:prstGeom>
              <a:blipFill rotWithShape="0">
                <a:blip r:embed="rId8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565242" y="4226847"/>
            <a:ext cx="371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 layer vector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35183" y="2325805"/>
                <a:ext cx="1498897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0" dirty="0" smtClean="0">
                    <a:solidFill>
                      <a:schemeClr val="tx1"/>
                    </a:solidFill>
                    <a:ea typeface="Times New Roman" charset="0"/>
                    <a:cs typeface="Times New Roman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 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≥1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5183" y="2325805"/>
                <a:ext cx="1498897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20325" t="-25743" b="-48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732734" y="4771890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𝐖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4771890"/>
                <a:ext cx="536501" cy="615553"/>
              </a:xfrm>
              <a:prstGeom prst="rect">
                <a:avLst/>
              </a:prstGeom>
              <a:blipFill rotWithShape="0">
                <a:blip r:embed="rId10"/>
                <a:stretch>
                  <a:fillRect r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565241" y="4828922"/>
            <a:ext cx="4618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Weight matrix for connections from layer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-1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to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layer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32734" y="5675486"/>
                <a:ext cx="5365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𝐛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34" y="5675486"/>
                <a:ext cx="536501" cy="615553"/>
              </a:xfrm>
              <a:prstGeom prst="rect">
                <a:avLst/>
              </a:prstGeom>
              <a:blipFill rotWithShape="0">
                <a:blip r:embed="rId11"/>
                <a:stretch>
                  <a:fillRect r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565241" y="5732518"/>
            <a:ext cx="461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Biases for neurons in layer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5241" y="6291039"/>
            <a:ext cx="4618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Activation function for layer </a:t>
            </a:r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5440" y="6326446"/>
            <a:ext cx="44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416" y="2542969"/>
            <a:ext cx="21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98" y="2278505"/>
            <a:ext cx="5724187" cy="44613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Sigmoid / Logistic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7237" y="3352800"/>
            <a:ext cx="535435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Gradients at tails are almost zero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Outputs 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are not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zero-centered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4483" y="1533379"/>
                <a:ext cx="245580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3" y="1533379"/>
                <a:ext cx="2455800" cy="8166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4612" y="1530878"/>
                <a:ext cx="3312125" cy="819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)(1−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3312125" cy="8191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07" y="2328777"/>
            <a:ext cx="5562600" cy="438234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</a:t>
            </a:r>
            <a:r>
              <a:rPr lang="en-US" dirty="0" err="1" smtClean="0"/>
              <a:t>Tanh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7237" y="3352800"/>
            <a:ext cx="535435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Gradients at tails are almost zero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4483" y="1533379"/>
                <a:ext cx="489672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−2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483" y="1533379"/>
                <a:ext cx="4896725" cy="8166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94612" y="1530878"/>
                <a:ext cx="2561792" cy="819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=1−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2561792" cy="8191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Functions: </a:t>
            </a:r>
            <a:r>
              <a:rPr lang="en-US" dirty="0" err="1" smtClean="0"/>
              <a:t>ReLU</a:t>
            </a:r>
            <a:r>
              <a:rPr lang="en-US" dirty="0" smtClean="0"/>
              <a:t> (Rectified Linear Unit)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9012" y="1717000"/>
                <a:ext cx="274254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max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⁡(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,0)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1717000"/>
                <a:ext cx="2742546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94612" y="1530878"/>
                <a:ext cx="3018262" cy="961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1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0,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if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 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4612" y="1530878"/>
                <a:ext cx="3018262" cy="9611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7" y="2313787"/>
            <a:ext cx="5556849" cy="4425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9849" y="2612587"/>
            <a:ext cx="9022022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Pros: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Accelerates training stage by 6x over sigmoid/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tanh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  <a:hlinkClick r:id="rId5"/>
              </a:rPr>
              <a:t>[1]</a:t>
            </a: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Simple to compute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Sparser activation patterns</a:t>
            </a:r>
          </a:p>
          <a:p>
            <a: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1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Cons: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Neurons can “die” by getting stuck in zero gradient region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Summary: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Currently preferred kind of neuron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Approximation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Multilayer perceptron with a single hidden layer (“shallow network”) and linear output layer can approximate any continuous function on a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to within any desired degree of accuracy.</a:t>
                </a:r>
              </a:p>
              <a:p>
                <a:r>
                  <a:rPr lang="en-US" dirty="0" smtClean="0"/>
                  <a:t>Assumes activation function is bounded, non-constant, monotonically increasing.</a:t>
                </a:r>
                <a:endParaRPr lang="en-US" dirty="0"/>
              </a:p>
              <a:p>
                <a:r>
                  <a:rPr lang="en-US" dirty="0" smtClean="0"/>
                  <a:t>Also applies for </a:t>
                </a:r>
                <a:r>
                  <a:rPr lang="en-US" dirty="0" smtClean="0">
                    <a:hlinkClick r:id="rId2"/>
                  </a:rPr>
                  <a:t>ReLU activation function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4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Approximation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worst case, exponential number of hidden units may be required (for the one hidden layer network). </a:t>
            </a:r>
          </a:p>
          <a:p>
            <a:r>
              <a:rPr lang="en-US" dirty="0" smtClean="0"/>
              <a:t>Can informally show this for binary case:</a:t>
            </a:r>
          </a:p>
          <a:p>
            <a:pPr lvl="1"/>
            <a:r>
              <a:rPr lang="en-US" dirty="0" smtClean="0"/>
              <a:t>If we have </a:t>
            </a:r>
            <a:r>
              <a:rPr lang="en-US" i="1" dirty="0" smtClean="0"/>
              <a:t>n</a:t>
            </a:r>
            <a:r>
              <a:rPr lang="en-US" dirty="0" smtClean="0"/>
              <a:t> bits input to a binary function,</a:t>
            </a:r>
            <a:r>
              <a:rPr lang="en-US" dirty="0"/>
              <a:t> </a:t>
            </a:r>
            <a:r>
              <a:rPr lang="en-US" dirty="0" smtClean="0"/>
              <a:t>how many possible inputs are there?</a:t>
            </a:r>
          </a:p>
          <a:p>
            <a:pPr lvl="1"/>
            <a:r>
              <a:rPr lang="en-US" dirty="0" smtClean="0"/>
              <a:t>How many possible binary functions are there?</a:t>
            </a:r>
          </a:p>
          <a:p>
            <a:pPr lvl="1"/>
            <a:r>
              <a:rPr lang="en-US" dirty="0" smtClean="0"/>
              <a:t>So how many weights do we need to represent a given binary function?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Deep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Functions representable with a deep rectifier network can require an exponential number of hidden units with a shallow (one hidden layer) network </a:t>
            </a:r>
            <a:r>
              <a:rPr lang="en-US" dirty="0" smtClean="0">
                <a:hlinkClick r:id="rId2"/>
              </a:rPr>
              <a:t>(</a:t>
            </a:r>
            <a:r>
              <a:rPr lang="en-US" dirty="0" err="1" smtClean="0">
                <a:hlinkClick r:id="rId2"/>
              </a:rPr>
              <a:t>Goodfellow</a:t>
            </a:r>
            <a:r>
              <a:rPr lang="en-US" dirty="0" smtClean="0">
                <a:hlinkClick r:id="rId2"/>
              </a:rPr>
              <a:t> 6.4)</a:t>
            </a:r>
            <a:endParaRPr lang="en-US" dirty="0" smtClean="0"/>
          </a:p>
          <a:p>
            <a:r>
              <a:rPr lang="en-US" dirty="0" smtClean="0"/>
              <a:t>Piecewise linear networks (e.g. using </a:t>
            </a:r>
            <a:r>
              <a:rPr lang="en-US" dirty="0" err="1" smtClean="0"/>
              <a:t>ReLU</a:t>
            </a:r>
            <a:r>
              <a:rPr lang="en-US" dirty="0" smtClean="0"/>
              <a:t>) can represent functions that have a number of regions exponential in depth of network.</a:t>
            </a:r>
          </a:p>
          <a:p>
            <a:pPr lvl="1"/>
            <a:r>
              <a:rPr lang="en-US" dirty="0" smtClean="0"/>
              <a:t>Can capture repeating / mirroring / symmetric patterns in data.</a:t>
            </a:r>
          </a:p>
          <a:p>
            <a:pPr lvl="1"/>
            <a:r>
              <a:rPr lang="en-US" dirty="0" smtClean="0"/>
              <a:t>Empirically, greater depth often results in better generalization.</a:t>
            </a:r>
          </a:p>
        </p:txBody>
      </p:sp>
    </p:spTree>
    <p:extLst>
      <p:ext uri="{BB962C8B-B14F-4D97-AF65-F5344CB8AC3E}">
        <p14:creationId xmlns:p14="http://schemas.microsoft.com/office/powerpoint/2010/main" val="68081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Architecture</a:t>
            </a:r>
            <a:r>
              <a:rPr lang="en-US" dirty="0" smtClean="0"/>
              <a:t>: refers to which parameters (e.g. weights) are used in the network and their topological connectivity.</a:t>
            </a:r>
          </a:p>
          <a:p>
            <a:r>
              <a:rPr lang="en-US" b="1" dirty="0" smtClean="0"/>
              <a:t>Fully connected: </a:t>
            </a:r>
            <a:r>
              <a:rPr lang="en-US" dirty="0" smtClean="0"/>
              <a:t>A common connectivity pattern for multilayer </a:t>
            </a:r>
            <a:r>
              <a:rPr lang="en-US" dirty="0" err="1" smtClean="0"/>
              <a:t>perceptrons</a:t>
            </a:r>
            <a:r>
              <a:rPr lang="en-US" dirty="0" smtClean="0"/>
              <a:t>. All possible connections made between layers </a:t>
            </a:r>
            <a:r>
              <a:rPr lang="en-US" i="1" dirty="0" smtClean="0"/>
              <a:t>i</a:t>
            </a:r>
            <a:r>
              <a:rPr lang="en-US" dirty="0" smtClean="0"/>
              <a:t>-1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77" y="3718810"/>
            <a:ext cx="3857037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3828" y="51353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this network fully connected?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1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Architecture</a:t>
            </a:r>
            <a:r>
              <a:rPr lang="en-US" dirty="0" smtClean="0"/>
              <a:t>: refers to which parameters (e.g. weights) are used in the network and their topological connectivity.</a:t>
            </a:r>
          </a:p>
          <a:p>
            <a:r>
              <a:rPr lang="en-US" b="1" dirty="0" smtClean="0"/>
              <a:t>Fully connected: </a:t>
            </a:r>
            <a:r>
              <a:rPr lang="en-US" dirty="0" smtClean="0"/>
              <a:t>A common connectivity pattern for multilayer </a:t>
            </a:r>
            <a:r>
              <a:rPr lang="en-US" dirty="0" err="1" smtClean="0"/>
              <a:t>perceptrons</a:t>
            </a:r>
            <a:r>
              <a:rPr lang="en-US" dirty="0" smtClean="0"/>
              <a:t>. All possible connections made between layers </a:t>
            </a:r>
            <a:r>
              <a:rPr lang="en-US" i="1" dirty="0" smtClean="0"/>
              <a:t>i</a:t>
            </a:r>
            <a:r>
              <a:rPr lang="en-US" dirty="0" smtClean="0"/>
              <a:t>-1 and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83828" y="5135380"/>
            <a:ext cx="4786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Is this network fully connected?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27474" y="4137284"/>
            <a:ext cx="4362595" cy="2552079"/>
            <a:chOff x="2132012" y="2931170"/>
            <a:chExt cx="6321864" cy="3698234"/>
          </a:xfrm>
        </p:grpSpPr>
        <p:sp>
          <p:nvSpPr>
            <p:cNvPr id="6" name="Oval 5"/>
            <p:cNvSpPr/>
            <p:nvPr/>
          </p:nvSpPr>
          <p:spPr>
            <a:xfrm>
              <a:off x="2222455" y="3604422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2012" y="2971800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2455" y="5065147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2212" y="3604422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42212" y="5065147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72142" y="2971800"/>
              <a:ext cx="1181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018557" y="2931170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018557" y="4299803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65111" y="3495020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749573" y="5867404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935114" y="3495020"/>
              <a:ext cx="1073942" cy="35084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984455" y="4168635"/>
              <a:ext cx="1024601" cy="4033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15" idx="3"/>
            </p:cNvCxnSpPr>
            <p:nvPr/>
          </p:nvCxnSpPr>
          <p:spPr>
            <a:xfrm flipV="1">
              <a:off x="2883637" y="3581578"/>
              <a:ext cx="1246512" cy="15835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19" idx="2"/>
            </p:cNvCxnSpPr>
            <p:nvPr/>
          </p:nvCxnSpPr>
          <p:spPr>
            <a:xfrm>
              <a:off x="2968283" y="5570806"/>
              <a:ext cx="2781290" cy="6775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740812" y="4037428"/>
              <a:ext cx="1055077" cy="4642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755715" y="3292110"/>
              <a:ext cx="1026107" cy="4639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>
              <a:off x="6525303" y="3816119"/>
              <a:ext cx="1016909" cy="1693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3" idx="2"/>
            </p:cNvCxnSpPr>
            <p:nvPr/>
          </p:nvCxnSpPr>
          <p:spPr>
            <a:xfrm>
              <a:off x="4803749" y="4713608"/>
              <a:ext cx="2738463" cy="732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6513342" y="5627077"/>
              <a:ext cx="1055076" cy="4642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2" idx="3"/>
            </p:cNvCxnSpPr>
            <p:nvPr/>
          </p:nvCxnSpPr>
          <p:spPr>
            <a:xfrm flipV="1">
              <a:off x="6353701" y="4254830"/>
              <a:ext cx="1300103" cy="166649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81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b="1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pPr lvl="1"/>
            <a:r>
              <a:rPr lang="en-US" sz="2600" dirty="0" err="1" smtClean="0"/>
              <a:t>Autoencoders</a:t>
            </a:r>
            <a:endParaRPr lang="en-US" sz="2600" dirty="0" smtClean="0"/>
          </a:p>
          <a:p>
            <a:r>
              <a:rPr lang="en-US" sz="2600" dirty="0" smtClean="0"/>
              <a:t>Loss functions</a:t>
            </a:r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differentiation</a:t>
            </a:r>
          </a:p>
          <a:p>
            <a:pPr lvl="1"/>
            <a:r>
              <a:rPr lang="en-US" sz="2600" dirty="0" smtClean="0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333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Network Architecture?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Long discussion</a:t>
            </a:r>
            <a:endParaRPr lang="en-US" dirty="0" smtClean="0"/>
          </a:p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Rules of thumb do not work.</a:t>
            </a:r>
          </a:p>
          <a:p>
            <a:pPr lvl="2"/>
            <a:r>
              <a:rPr lang="en-US" dirty="0" smtClean="0"/>
              <a:t>“Need 10x [or 30x] more training data than weights.”</a:t>
            </a:r>
          </a:p>
          <a:p>
            <a:pPr lvl="2"/>
            <a:r>
              <a:rPr lang="en-US" dirty="0" smtClean="0"/>
              <a:t>Not true if very low noise</a:t>
            </a:r>
          </a:p>
          <a:p>
            <a:pPr lvl="2"/>
            <a:r>
              <a:rPr lang="en-US" dirty="0" smtClean="0"/>
              <a:t>Might need even more training data if high noise</a:t>
            </a:r>
          </a:p>
          <a:p>
            <a:pPr lvl="1"/>
            <a:r>
              <a:rPr lang="en-US" dirty="0" smtClean="0"/>
              <a:t>Try many networks with different numbers of units and layers</a:t>
            </a:r>
          </a:p>
          <a:p>
            <a:pPr lvl="1"/>
            <a:r>
              <a:rPr lang="en-US" dirty="0" smtClean="0"/>
              <a:t>Check generalization using validation dataset or cross-validation.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pPr lvl="1"/>
            <a:r>
              <a:rPr lang="en-US" sz="2600" b="1" dirty="0" err="1" smtClean="0"/>
              <a:t>Autoencoders</a:t>
            </a:r>
            <a:endParaRPr lang="en-US" sz="2600" b="1" dirty="0" smtClean="0"/>
          </a:p>
          <a:p>
            <a:r>
              <a:rPr lang="en-US" sz="2600" dirty="0" smtClean="0"/>
              <a:t>Loss functions</a:t>
            </a:r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</a:t>
            </a:r>
            <a:r>
              <a:rPr lang="en-US" sz="2600" dirty="0"/>
              <a:t>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521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2" y="1722441"/>
                <a:ext cx="5378666" cy="4525963"/>
              </a:xfrm>
            </p:spPr>
            <p:txBody>
              <a:bodyPr/>
              <a:lstStyle/>
              <a:p>
                <a:r>
                  <a:rPr lang="en-US" dirty="0"/>
                  <a:t>Learn the identity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1">
                        <a:latin typeface="Cambria Math" charset="0"/>
                      </a:rPr>
                      <m:t>𝐱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Is this supervised or unsupervised learning?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2" y="1722441"/>
                <a:ext cx="5378666" cy="4525963"/>
              </a:xfrm>
              <a:blipFill rotWithShape="0">
                <a:blip r:embed="rId2"/>
                <a:stretch>
                  <a:fillRect l="-2041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1" name="Group 160"/>
          <p:cNvGrpSpPr/>
          <p:nvPr/>
        </p:nvGrpSpPr>
        <p:grpSpPr>
          <a:xfrm>
            <a:off x="6562539" y="1708700"/>
            <a:ext cx="5363956" cy="3053315"/>
            <a:chOff x="2820674" y="3147887"/>
            <a:chExt cx="6270895" cy="3569570"/>
          </a:xfrm>
        </p:grpSpPr>
        <p:sp>
          <p:nvSpPr>
            <p:cNvPr id="108" name="Oval 107"/>
            <p:cNvSpPr/>
            <p:nvPr/>
          </p:nvSpPr>
          <p:spPr>
            <a:xfrm>
              <a:off x="2911117" y="3780509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20674" y="3147887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911117" y="4828328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8231759" y="3796379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197498" y="4824186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09835" y="3150489"/>
              <a:ext cx="1181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23436" y="4290669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18" name="Straight Arrow Connector 117"/>
            <p:cNvCxnSpPr>
              <a:stCxn id="108" idx="6"/>
              <a:endCxn id="115" idx="2"/>
            </p:cNvCxnSpPr>
            <p:nvPr/>
          </p:nvCxnSpPr>
          <p:spPr>
            <a:xfrm>
              <a:off x="3673117" y="4161509"/>
              <a:ext cx="2050319" cy="5101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0" idx="6"/>
              <a:endCxn id="115" idx="2"/>
            </p:cNvCxnSpPr>
            <p:nvPr/>
          </p:nvCxnSpPr>
          <p:spPr>
            <a:xfrm flipV="1">
              <a:off x="3673117" y="4671669"/>
              <a:ext cx="2050319" cy="5376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28" idx="6"/>
              <a:endCxn id="115" idx="2"/>
            </p:cNvCxnSpPr>
            <p:nvPr/>
          </p:nvCxnSpPr>
          <p:spPr>
            <a:xfrm flipV="1">
              <a:off x="3673117" y="4671669"/>
              <a:ext cx="2050319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2911117" y="5955457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210153" y="5955457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38" name="Straight Arrow Connector 137"/>
            <p:cNvCxnSpPr>
              <a:stCxn id="115" idx="6"/>
              <a:endCxn id="111" idx="2"/>
            </p:cNvCxnSpPr>
            <p:nvPr/>
          </p:nvCxnSpPr>
          <p:spPr>
            <a:xfrm flipV="1">
              <a:off x="6485436" y="4177379"/>
              <a:ext cx="1746323" cy="494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15" idx="6"/>
              <a:endCxn id="112" idx="2"/>
            </p:cNvCxnSpPr>
            <p:nvPr/>
          </p:nvCxnSpPr>
          <p:spPr>
            <a:xfrm>
              <a:off x="6485436" y="4671669"/>
              <a:ext cx="1712062" cy="53351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5" idx="6"/>
              <a:endCxn id="129" idx="2"/>
            </p:cNvCxnSpPr>
            <p:nvPr/>
          </p:nvCxnSpPr>
          <p:spPr>
            <a:xfrm>
              <a:off x="6485436" y="4671669"/>
              <a:ext cx="1724717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5724383" y="5338488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48" name="Straight Arrow Connector 147"/>
            <p:cNvCxnSpPr>
              <a:stCxn id="108" idx="6"/>
            </p:cNvCxnSpPr>
            <p:nvPr/>
          </p:nvCxnSpPr>
          <p:spPr>
            <a:xfrm>
              <a:off x="3673117" y="4161509"/>
              <a:ext cx="2051266" cy="15579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10" idx="6"/>
            </p:cNvCxnSpPr>
            <p:nvPr/>
          </p:nvCxnSpPr>
          <p:spPr>
            <a:xfrm>
              <a:off x="3673117" y="5209328"/>
              <a:ext cx="2051266" cy="5101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8" idx="6"/>
            </p:cNvCxnSpPr>
            <p:nvPr/>
          </p:nvCxnSpPr>
          <p:spPr>
            <a:xfrm flipV="1">
              <a:off x="3673117" y="5719488"/>
              <a:ext cx="2051266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11" idx="2"/>
            </p:cNvCxnSpPr>
            <p:nvPr/>
          </p:nvCxnSpPr>
          <p:spPr>
            <a:xfrm flipV="1">
              <a:off x="6486383" y="4177379"/>
              <a:ext cx="1745376" cy="15421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112" idx="2"/>
            </p:cNvCxnSpPr>
            <p:nvPr/>
          </p:nvCxnSpPr>
          <p:spPr>
            <a:xfrm flipV="1">
              <a:off x="6486383" y="5205186"/>
              <a:ext cx="1711115" cy="5143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endCxn id="129" idx="2"/>
            </p:cNvCxnSpPr>
            <p:nvPr/>
          </p:nvCxnSpPr>
          <p:spPr>
            <a:xfrm>
              <a:off x="6486383" y="5719488"/>
              <a:ext cx="1723770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5483913" y="3150489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62" name="Right Arrow 161"/>
          <p:cNvSpPr/>
          <p:nvPr/>
        </p:nvSpPr>
        <p:spPr>
          <a:xfrm>
            <a:off x="8035311" y="4507182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679683" y="502467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Encode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10136432" y="4509680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771186" y="502717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Autoencoders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Learning manifolds</a:t>
            </a:r>
          </a:p>
          <a:p>
            <a:pPr lvl="1"/>
            <a:r>
              <a:rPr lang="en-US" dirty="0" smtClean="0"/>
              <a:t>Hashing for search problems</a:t>
            </a:r>
          </a:p>
          <a:p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6562539" y="1708700"/>
            <a:ext cx="5363956" cy="3053315"/>
            <a:chOff x="2820674" y="3147887"/>
            <a:chExt cx="6270895" cy="3569570"/>
          </a:xfrm>
        </p:grpSpPr>
        <p:sp>
          <p:nvSpPr>
            <p:cNvPr id="108" name="Oval 107"/>
            <p:cNvSpPr/>
            <p:nvPr/>
          </p:nvSpPr>
          <p:spPr>
            <a:xfrm>
              <a:off x="2911117" y="3780509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820674" y="3147887"/>
              <a:ext cx="9428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2911117" y="4828328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8231759" y="3796379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197498" y="4824186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909835" y="3150489"/>
              <a:ext cx="1181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23436" y="4290669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18" name="Straight Arrow Connector 117"/>
            <p:cNvCxnSpPr>
              <a:stCxn id="108" idx="6"/>
              <a:endCxn id="115" idx="2"/>
            </p:cNvCxnSpPr>
            <p:nvPr/>
          </p:nvCxnSpPr>
          <p:spPr>
            <a:xfrm>
              <a:off x="3673117" y="4161509"/>
              <a:ext cx="2050319" cy="51016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0" idx="6"/>
              <a:endCxn id="115" idx="2"/>
            </p:cNvCxnSpPr>
            <p:nvPr/>
          </p:nvCxnSpPr>
          <p:spPr>
            <a:xfrm flipV="1">
              <a:off x="3673117" y="4671669"/>
              <a:ext cx="2050319" cy="53765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28" idx="6"/>
              <a:endCxn id="115" idx="2"/>
            </p:cNvCxnSpPr>
            <p:nvPr/>
          </p:nvCxnSpPr>
          <p:spPr>
            <a:xfrm flipV="1">
              <a:off x="3673117" y="4671669"/>
              <a:ext cx="2050319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/>
            <p:cNvSpPr/>
            <p:nvPr/>
          </p:nvSpPr>
          <p:spPr>
            <a:xfrm>
              <a:off x="2911117" y="5955457"/>
              <a:ext cx="762000" cy="76200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210153" y="5955457"/>
              <a:ext cx="762000" cy="7620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38" name="Straight Arrow Connector 137"/>
            <p:cNvCxnSpPr>
              <a:stCxn id="115" idx="6"/>
              <a:endCxn id="111" idx="2"/>
            </p:cNvCxnSpPr>
            <p:nvPr/>
          </p:nvCxnSpPr>
          <p:spPr>
            <a:xfrm flipV="1">
              <a:off x="6485436" y="4177379"/>
              <a:ext cx="1746323" cy="49429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15" idx="6"/>
              <a:endCxn id="112" idx="2"/>
            </p:cNvCxnSpPr>
            <p:nvPr/>
          </p:nvCxnSpPr>
          <p:spPr>
            <a:xfrm>
              <a:off x="6485436" y="4671669"/>
              <a:ext cx="1712062" cy="53351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115" idx="6"/>
              <a:endCxn id="129" idx="2"/>
            </p:cNvCxnSpPr>
            <p:nvPr/>
          </p:nvCxnSpPr>
          <p:spPr>
            <a:xfrm>
              <a:off x="6485436" y="4671669"/>
              <a:ext cx="1724717" cy="16647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/>
            <p:cNvSpPr/>
            <p:nvPr/>
          </p:nvSpPr>
          <p:spPr>
            <a:xfrm>
              <a:off x="5724383" y="5338488"/>
              <a:ext cx="762000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148" name="Straight Arrow Connector 147"/>
            <p:cNvCxnSpPr>
              <a:stCxn id="108" idx="6"/>
            </p:cNvCxnSpPr>
            <p:nvPr/>
          </p:nvCxnSpPr>
          <p:spPr>
            <a:xfrm>
              <a:off x="3673117" y="4161509"/>
              <a:ext cx="2051266" cy="155797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10" idx="6"/>
            </p:cNvCxnSpPr>
            <p:nvPr/>
          </p:nvCxnSpPr>
          <p:spPr>
            <a:xfrm>
              <a:off x="3673117" y="5209328"/>
              <a:ext cx="2051266" cy="51016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28" idx="6"/>
            </p:cNvCxnSpPr>
            <p:nvPr/>
          </p:nvCxnSpPr>
          <p:spPr>
            <a:xfrm flipV="1">
              <a:off x="3673117" y="5719488"/>
              <a:ext cx="2051266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endCxn id="111" idx="2"/>
            </p:cNvCxnSpPr>
            <p:nvPr/>
          </p:nvCxnSpPr>
          <p:spPr>
            <a:xfrm flipV="1">
              <a:off x="6486383" y="4177379"/>
              <a:ext cx="1745376" cy="15421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endCxn id="112" idx="2"/>
            </p:cNvCxnSpPr>
            <p:nvPr/>
          </p:nvCxnSpPr>
          <p:spPr>
            <a:xfrm flipV="1">
              <a:off x="6486383" y="5205186"/>
              <a:ext cx="1711115" cy="5143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/>
            <p:cNvCxnSpPr>
              <a:endCxn id="129" idx="2"/>
            </p:cNvCxnSpPr>
            <p:nvPr/>
          </p:nvCxnSpPr>
          <p:spPr>
            <a:xfrm>
              <a:off x="6486383" y="5719488"/>
              <a:ext cx="1723770" cy="6169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5483913" y="3150489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162" name="Right Arrow 161"/>
          <p:cNvSpPr/>
          <p:nvPr/>
        </p:nvSpPr>
        <p:spPr>
          <a:xfrm>
            <a:off x="8035311" y="4507182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679683" y="502467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Encode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10136432" y="4509680"/>
            <a:ext cx="556224" cy="44784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9771186" y="5027170"/>
            <a:ext cx="1279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Decode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27" y="4014907"/>
            <a:ext cx="5840382" cy="26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pPr lvl="1"/>
            <a:r>
              <a:rPr lang="en-US" sz="2600" dirty="0" err="1" smtClean="0"/>
              <a:t>Autoencoders</a:t>
            </a:r>
            <a:endParaRPr lang="en-US" sz="2600" dirty="0" smtClean="0"/>
          </a:p>
          <a:p>
            <a:r>
              <a:rPr lang="en-US" sz="2600" b="1" dirty="0" smtClean="0"/>
              <a:t>Loss functions</a:t>
            </a:r>
          </a:p>
          <a:p>
            <a:r>
              <a:rPr lang="en-US" sz="2600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</a:t>
            </a:r>
            <a:r>
              <a:rPr lang="en-US" sz="2600" dirty="0"/>
              <a:t>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064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0" y="228600"/>
            <a:ext cx="11733371" cy="1143000"/>
          </a:xfrm>
        </p:spPr>
        <p:txBody>
          <a:bodyPr/>
          <a:lstStyle/>
          <a:p>
            <a:r>
              <a:rPr lang="en-US" dirty="0" smtClean="0"/>
              <a:t>Loss Functions (Cost / Objective Function)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the “cost” of fitting a given model to the data, with lower cost being better.</a:t>
            </a:r>
            <a:br>
              <a:rPr lang="en-US" dirty="0" smtClean="0"/>
            </a:br>
            <a:endParaRPr lang="en-US" sz="1600" dirty="0" smtClean="0"/>
          </a:p>
          <a:p>
            <a:r>
              <a:rPr lang="en-US" dirty="0" smtClean="0"/>
              <a:t>Can evaluate the loss on any of training, test, validation sets.</a:t>
            </a:r>
          </a:p>
          <a:p>
            <a:r>
              <a:rPr lang="en-US" dirty="0" smtClean="0"/>
              <a:t>Reminder:</a:t>
            </a:r>
          </a:p>
          <a:p>
            <a:pPr lvl="1"/>
            <a:r>
              <a:rPr lang="en-US" b="1" dirty="0" smtClean="0"/>
              <a:t>Training </a:t>
            </a:r>
            <a:r>
              <a:rPr lang="en-US" b="1" dirty="0"/>
              <a:t>dataset</a:t>
            </a:r>
            <a:r>
              <a:rPr lang="en-US" dirty="0"/>
              <a:t>: model is fit directly to this data</a:t>
            </a:r>
          </a:p>
          <a:p>
            <a:pPr lvl="1"/>
            <a:r>
              <a:rPr lang="en-US" b="1" dirty="0"/>
              <a:t>Testing dataset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model sees this data only once;</a:t>
            </a:r>
            <a:br>
              <a:rPr lang="en-US" dirty="0"/>
            </a:br>
            <a:r>
              <a:rPr lang="en-US" dirty="0"/>
              <a:t>used to measure the final performance of the classifier.</a:t>
            </a:r>
          </a:p>
          <a:p>
            <a:pPr lvl="1"/>
            <a:r>
              <a:rPr lang="en-US" b="1" dirty="0"/>
              <a:t>Validation dataset: </a:t>
            </a:r>
            <a:r>
              <a:rPr lang="en-US" dirty="0"/>
              <a:t>model is repeatedly “tested” on this data</a:t>
            </a:r>
            <a:br>
              <a:rPr lang="en-US" dirty="0"/>
            </a:br>
            <a:r>
              <a:rPr lang="en-US" dirty="0"/>
              <a:t>during the training process to gain insight into overfitting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Functions: L</a:t>
            </a:r>
            <a:r>
              <a:rPr lang="en-US" baseline="30000" dirty="0" smtClean="0"/>
              <a:t>2</a:t>
            </a:r>
            <a:r>
              <a:rPr lang="en-US" dirty="0" smtClean="0"/>
              <a:t> Loss (Sum Squared Error)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Minimize </a:t>
                </a:r>
                <a:r>
                  <a:rPr lang="en-US" b="1" dirty="0" smtClean="0"/>
                  <a:t>squared difference </a:t>
                </a:r>
                <a:r>
                  <a:rPr lang="en-US" dirty="0" smtClean="0"/>
                  <a:t>between model prediction and known correct output given in supervised learning (“</a:t>
                </a:r>
                <a:r>
                  <a:rPr lang="en-US" b="1" dirty="0" smtClean="0"/>
                  <a:t>ground truth</a:t>
                </a:r>
                <a:r>
                  <a:rPr lang="en-US" dirty="0" smtClean="0"/>
                  <a:t> output”).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is-I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is-IS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correct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predict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dirty="0"/>
                  <a:t/>
                </a:r>
                <a:br>
                  <a:rPr lang="en-US" sz="1200" dirty="0"/>
                </a:br>
                <a:endParaRPr lang="en-US" sz="1800" dirty="0" smtClean="0"/>
              </a:p>
              <a:p>
                <a:r>
                  <a:rPr lang="en-US" dirty="0" smtClean="0"/>
                  <a:t>Can be used for regression or classification.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Not as robust to outliers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Stable.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8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Functions: L</a:t>
            </a:r>
            <a:r>
              <a:rPr lang="en-US" baseline="30000" dirty="0" smtClean="0"/>
              <a:t>1</a:t>
            </a:r>
            <a:r>
              <a:rPr lang="en-US" dirty="0" smtClean="0"/>
              <a:t> Loss (Sum of Absolute Error)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Minimize </a:t>
                </a:r>
                <a:r>
                  <a:rPr lang="en-US" b="1" dirty="0" smtClean="0"/>
                  <a:t>absolute difference </a:t>
                </a:r>
                <a:r>
                  <a:rPr lang="en-US" dirty="0" smtClean="0"/>
                  <a:t>between model prediction and known correct output given in supervised learning (“</a:t>
                </a:r>
                <a:r>
                  <a:rPr lang="en-US" b="1" dirty="0" smtClean="0"/>
                  <a:t>ground truth</a:t>
                </a:r>
                <a:r>
                  <a:rPr lang="en-US" dirty="0" smtClean="0"/>
                  <a:t> output”).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s-I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hr-HR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correct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charset="0"/>
                                  </a:rPr>
                                  <m:t>, </m:t>
                                </m:r>
                                <m:r>
                                  <a:rPr lang="en-US">
                                    <a:latin typeface="Cambria Math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predict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1200" dirty="0"/>
                  <a:t/>
                </a:r>
                <a:br>
                  <a:rPr lang="en-US" sz="1200" dirty="0"/>
                </a:br>
                <a:endParaRPr lang="en-US" sz="1800" dirty="0" smtClean="0"/>
              </a:p>
              <a:p>
                <a:r>
                  <a:rPr lang="en-US" dirty="0" smtClean="0"/>
                  <a:t>Can be used for regression or classification.</a:t>
                </a:r>
              </a:p>
              <a:p>
                <a:pPr lvl="1"/>
                <a:r>
                  <a:rPr lang="en-US" dirty="0" smtClean="0">
                    <a:hlinkClick r:id="rId2"/>
                  </a:rPr>
                  <a:t>More robust to outliers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Less stable.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r="-319" b="-7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58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Functions: Cross 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model has a single output that can be interpreted as a probability in a binary classification problem (classes 0 and 1).</a:t>
                </a:r>
              </a:p>
              <a:p>
                <a:r>
                  <a:rPr lang="en-US" b="1" dirty="0" smtClean="0"/>
                  <a:t>Binary cross entropy</a:t>
                </a:r>
                <a:r>
                  <a:rPr lang="en-US" dirty="0" smtClean="0"/>
                  <a:t>: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correct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, </m:t>
                                    </m:r>
                                    <m:r>
                                      <a:rPr lang="en-US">
                                        <a:latin typeface="Cambria Math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charset="0"/>
                                      </a:rPr>
                                      <m:t>predict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 charset="0"/>
                          </a:rPr>
                          <m:t>+(1−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correct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log</m:t>
                        </m:r>
                        <m:r>
                          <a:rPr lang="en-US" i="1">
                            <a:latin typeface="Cambria Math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1−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>
                                <a:latin typeface="Cambria Math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predict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800" dirty="0"/>
                  <a:t/>
                </a:r>
                <a:br>
                  <a:rPr lang="en-US" sz="800" dirty="0"/>
                </a:br>
                <a:endParaRPr lang="en-US" sz="1800" dirty="0"/>
              </a:p>
              <a:p>
                <a:r>
                  <a:rPr lang="en-US" dirty="0" smtClean="0"/>
                  <a:t>Prediction should be in (0, 1) to avoid having log be undefined.</a:t>
                </a:r>
              </a:p>
              <a:p>
                <a:pPr lvl="1"/>
                <a:r>
                  <a:rPr lang="en-US" dirty="0" smtClean="0"/>
                  <a:t>(e.g. sigmoid activation on last layer of network)</a:t>
                </a:r>
              </a:p>
              <a:p>
                <a:r>
                  <a:rPr lang="en-US" dirty="0" smtClean="0"/>
                  <a:t>Often better for classification problems than L</a:t>
                </a:r>
                <a:r>
                  <a:rPr lang="en-US" baseline="30000" dirty="0" smtClean="0"/>
                  <a:t>1</a:t>
                </a:r>
                <a:r>
                  <a:rPr lang="en-US" dirty="0" smtClean="0"/>
                  <a:t>/L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loss.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 b="-13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2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sz="2600" dirty="0" smtClean="0"/>
              <a:t>Simple neural networks</a:t>
            </a:r>
            <a:endParaRPr lang="en-US" sz="2600" dirty="0"/>
          </a:p>
          <a:p>
            <a:pPr lvl="1"/>
            <a:r>
              <a:rPr lang="en-US" sz="2600" dirty="0" smtClean="0"/>
              <a:t>Perceptron</a:t>
            </a:r>
          </a:p>
          <a:p>
            <a:pPr lvl="1"/>
            <a:r>
              <a:rPr lang="en-US" sz="2600" dirty="0" err="1" smtClean="0"/>
              <a:t>Feedforward</a:t>
            </a:r>
            <a:r>
              <a:rPr lang="en-US" sz="2600" dirty="0" smtClean="0"/>
              <a:t> neural networks</a:t>
            </a:r>
          </a:p>
          <a:p>
            <a:pPr lvl="1"/>
            <a:r>
              <a:rPr lang="en-US" sz="2600" dirty="0"/>
              <a:t>Multilayer </a:t>
            </a:r>
            <a:r>
              <a:rPr lang="en-US" sz="2600" dirty="0" smtClean="0"/>
              <a:t>perceptron and properties</a:t>
            </a:r>
            <a:endParaRPr lang="en-US" sz="2600" dirty="0"/>
          </a:p>
          <a:p>
            <a:pPr lvl="1"/>
            <a:r>
              <a:rPr lang="en-US" sz="2600" dirty="0" err="1" smtClean="0"/>
              <a:t>Autoencoders</a:t>
            </a:r>
            <a:endParaRPr lang="en-US" sz="2600" dirty="0" smtClean="0"/>
          </a:p>
          <a:p>
            <a:r>
              <a:rPr lang="en-US" sz="2600" dirty="0" smtClean="0"/>
              <a:t>Loss functions</a:t>
            </a:r>
          </a:p>
          <a:p>
            <a:r>
              <a:rPr lang="en-US" sz="2600" b="1" dirty="0" smtClean="0"/>
              <a:t>How to train neural networks</a:t>
            </a:r>
          </a:p>
          <a:p>
            <a:pPr lvl="1"/>
            <a:r>
              <a:rPr lang="en-US" sz="2600" dirty="0" smtClean="0"/>
              <a:t>Gradient descent</a:t>
            </a:r>
          </a:p>
          <a:p>
            <a:pPr lvl="1"/>
            <a:r>
              <a:rPr lang="en-US" sz="2600" dirty="0" smtClean="0"/>
              <a:t>Stochastic gradient descent</a:t>
            </a:r>
          </a:p>
          <a:p>
            <a:pPr lvl="1"/>
            <a:r>
              <a:rPr lang="en-US" sz="2600" dirty="0" smtClean="0"/>
              <a:t>Automatic </a:t>
            </a:r>
            <a:r>
              <a:rPr lang="en-US" sz="2600" dirty="0"/>
              <a:t>differentiation</a:t>
            </a:r>
          </a:p>
          <a:p>
            <a:pPr lvl="1"/>
            <a:r>
              <a:rPr lang="en-US" sz="2600" dirty="0" err="1"/>
              <a:t>Backpropagation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(1957, Cornell)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pixel camera</a:t>
            </a:r>
          </a:p>
          <a:p>
            <a:r>
              <a:rPr lang="en-US" dirty="0" smtClean="0"/>
              <a:t>Designed for image recognition</a:t>
            </a:r>
          </a:p>
          <a:p>
            <a:r>
              <a:rPr lang="en-US" dirty="0" smtClean="0"/>
              <a:t>“Knowledge” encoded as weights</a:t>
            </a:r>
            <a:br>
              <a:rPr lang="en-US" dirty="0" smtClean="0"/>
            </a:br>
            <a:r>
              <a:rPr lang="en-US" dirty="0" smtClean="0"/>
              <a:t>in potentiometers (variable resistors)</a:t>
            </a:r>
          </a:p>
          <a:p>
            <a:r>
              <a:rPr lang="en-US" dirty="0" smtClean="0"/>
              <a:t>Weights updated during learning</a:t>
            </a:r>
            <a:br>
              <a:rPr lang="en-US" dirty="0" smtClean="0"/>
            </a:br>
            <a:r>
              <a:rPr lang="en-US" dirty="0" smtClean="0"/>
              <a:t>performed by electric motors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9" y="1143000"/>
            <a:ext cx="4506912" cy="55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(or “Batch”) Gradient Descent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pic>
        <p:nvPicPr>
          <p:cNvPr id="6" name="Picture 5" descr="Screen Shot 2015-09-17 at 4.36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09" y="6142332"/>
            <a:ext cx="4076700" cy="558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196" y="2665625"/>
            <a:ext cx="539442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Discuss amongst students near you: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are some problems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that could be easily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optimized with gradient descent?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Problems where this is difficult?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Should the learning rate be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constant or change?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7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74638"/>
            <a:ext cx="9144000" cy="1143000"/>
          </a:xfrm>
        </p:spPr>
        <p:txBody>
          <a:bodyPr/>
          <a:lstStyle/>
          <a:p>
            <a:r>
              <a:rPr lang="en-US" dirty="0" smtClean="0"/>
              <a:t>Gradient Descent with Energy Functions that have Narrow Valleys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4777" y="6401232"/>
            <a:ext cx="732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"Banana-</a:t>
            </a:r>
            <a:r>
              <a:rPr lang="en-US" dirty="0" err="1"/>
              <a:t>SteepDesc</a:t>
            </a:r>
            <a:r>
              <a:rPr lang="en-US" dirty="0"/>
              <a:t>" by P.A. </a:t>
            </a:r>
            <a:r>
              <a:rPr lang="en-US" dirty="0" err="1"/>
              <a:t>Simionescu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/>
              <a:t>Wikipedia </a:t>
            </a:r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5" name="Picture 4" descr="Banana-SteepDes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00" y="1775085"/>
            <a:ext cx="5780227" cy="4631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85741" y="3641187"/>
            <a:ext cx="520527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“</a:t>
            </a:r>
            <a:r>
              <a:rPr lang="en-US" sz="4000" dirty="0" err="1"/>
              <a:t>Zig-zagging</a:t>
            </a:r>
            <a:r>
              <a:rPr lang="en-US" sz="4000" dirty="0"/>
              <a:t> problem”</a:t>
            </a:r>
          </a:p>
        </p:txBody>
      </p:sp>
    </p:spTree>
    <p:extLst>
      <p:ext uri="{BB962C8B-B14F-4D97-AF65-F5344CB8AC3E}">
        <p14:creationId xmlns:p14="http://schemas.microsoft.com/office/powerpoint/2010/main" val="391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Momentum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25263" y="2406463"/>
          <a:ext cx="6138301" cy="19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3" name="Equation" r:id="rId3" imgW="1397000" imgH="444500" progId="Equation.3">
                  <p:embed/>
                </p:oleObj>
              </mc:Choice>
              <mc:Fallback>
                <p:oleObj name="Equation" r:id="rId3" imgW="1397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5263" y="2406463"/>
                        <a:ext cx="6138301" cy="195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3194" y="5042118"/>
            <a:ext cx="71449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Momentum</a:t>
            </a:r>
          </a:p>
          <a:p>
            <a:r>
              <a:rPr lang="en-US" sz="2800" dirty="0"/>
              <a:t>Could use small value e.g. </a:t>
            </a:r>
            <a:r>
              <a:rPr lang="en-US" sz="2800" i="1" dirty="0"/>
              <a:t>m</a:t>
            </a:r>
            <a:r>
              <a:rPr lang="en-US" sz="2800" dirty="0"/>
              <a:t>=0.5 at first</a:t>
            </a:r>
            <a:br>
              <a:rPr lang="en-US" sz="2800" dirty="0"/>
            </a:br>
            <a:r>
              <a:rPr lang="en-US" sz="2800" dirty="0"/>
              <a:t>Could use larger value e.g. </a:t>
            </a:r>
            <a:r>
              <a:rPr lang="en-US" sz="2800" i="1" dirty="0"/>
              <a:t>m</a:t>
            </a:r>
            <a:r>
              <a:rPr lang="en-US" sz="2800" dirty="0"/>
              <a:t>=0.9 near end</a:t>
            </a:r>
          </a:p>
          <a:p>
            <a:r>
              <a:rPr lang="en-US" sz="2800" dirty="0"/>
              <a:t>of training when there are more oscillations.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952119" y="4198380"/>
            <a:ext cx="673853" cy="84373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3399" y="2482262"/>
                <a:ext cx="4304961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4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48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48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4800" b="1" i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∆</m:t>
                          </m:r>
                        </m:e>
                        <m:sub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399" y="2482262"/>
                <a:ext cx="4304961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0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Momentum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86" y="2319475"/>
            <a:ext cx="4355336" cy="1848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23" y="2319475"/>
            <a:ext cx="4284477" cy="1818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5142" y="4167837"/>
            <a:ext cx="339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Without Momentum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9837" y="4109029"/>
            <a:ext cx="3255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Momentum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2412" y="616026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from Genevieve B. Orr, </a:t>
            </a:r>
            <a:r>
              <a:rPr lang="en-US" sz="2800" dirty="0" err="1"/>
              <a:t>Willamette.edu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72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Stochastic gradient descent </a:t>
            </a:r>
            <a:r>
              <a:rPr lang="en-US" dirty="0" smtClean="0"/>
              <a:t>(Wikipedia)</a:t>
            </a:r>
          </a:p>
          <a:p>
            <a:r>
              <a:rPr lang="en-US" dirty="0" smtClean="0"/>
              <a:t>Gradient of sum of n terms where n is large</a:t>
            </a:r>
          </a:p>
          <a:p>
            <a:r>
              <a:rPr lang="en-US" dirty="0" smtClean="0"/>
              <a:t>Sample rather than computing the full sum</a:t>
            </a:r>
          </a:p>
          <a:p>
            <a:pPr lvl="1"/>
            <a:r>
              <a:rPr lang="en-US" dirty="0" smtClean="0"/>
              <a:t>Sample size </a:t>
            </a:r>
            <a:r>
              <a:rPr lang="en-US" i="1" dirty="0" smtClean="0"/>
              <a:t>s</a:t>
            </a:r>
            <a:r>
              <a:rPr lang="en-US" dirty="0" smtClean="0"/>
              <a:t> is “mini-batch size”</a:t>
            </a:r>
          </a:p>
          <a:p>
            <a:pPr lvl="1"/>
            <a:r>
              <a:rPr lang="en-US" dirty="0" smtClean="0"/>
              <a:t>Could be 1 (very noisy gradient estimate)</a:t>
            </a:r>
          </a:p>
          <a:p>
            <a:pPr lvl="1"/>
            <a:r>
              <a:rPr lang="en-US" dirty="0" smtClean="0"/>
              <a:t>Could be 100 (e.g. collect photos 100 at a time to find each noisy “next” estimate for the gradient)</a:t>
            </a:r>
          </a:p>
          <a:p>
            <a:r>
              <a:rPr lang="en-US" dirty="0" smtClean="0"/>
              <a:t>Use same step as in gradient descent to the estimated gradient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gradient descent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1582" y="1721542"/>
            <a:ext cx="11460639" cy="685804"/>
          </a:xfrm>
        </p:spPr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3048000"/>
            <a:ext cx="7759700" cy="2324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194" y="6457890"/>
            <a:ext cx="185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Wikipedia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Statement: Automatic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Suppose we write down an arbitrary model (that gives predictions) and compute a loss based on this model.</a:t>
            </a:r>
          </a:p>
          <a:p>
            <a:r>
              <a:rPr lang="en-US" dirty="0" smtClean="0"/>
              <a:t>We would like to take the gradient of the loss with respect to the parameters in the model (e.g. weights).</a:t>
            </a:r>
          </a:p>
          <a:p>
            <a:r>
              <a:rPr lang="en-US" dirty="0" smtClean="0"/>
              <a:t>If we can do this, we can use (stochastic) gradient descent to minimize the loss!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Chain Rule in One Dimension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ℝ</m:t>
                    </m:r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Define </a:t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r>
                  <a:rPr lang="en-US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Then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𝑑h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r>
                      <a:rPr lang="en-US" b="0" i="1" smtClean="0">
                        <a:latin typeface="Cambria Math" charset="0"/>
                      </a:rPr>
                      <m:t>𝑑𝑥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sz="1800" dirty="0"/>
              </a:p>
              <a:p>
                <a:endParaRPr lang="en-US" dirty="0" smtClean="0"/>
              </a:p>
              <a:p>
                <a:r>
                  <a:rPr lang="en-US" dirty="0" smtClean="0"/>
                  <a:t>If we omit function arguments we just have a product:</a:t>
                </a:r>
                <a:br>
                  <a:rPr lang="en-US" dirty="0" smtClean="0"/>
                </a:b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7949" y="2968052"/>
                <a:ext cx="249292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949" y="2968052"/>
                <a:ext cx="24929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26460" y="4391356"/>
                <a:ext cx="3535904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460" y="4391356"/>
                <a:ext cx="3535904" cy="48635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50266" y="5870125"/>
                <a:ext cx="14882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266" y="5870125"/>
                <a:ext cx="148829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in Multiple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/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>
                    <a:ea typeface="Cambria Math" charset="0"/>
                    <a:cs typeface="Cambria Math" charset="0"/>
                  </a:rPr>
                  <a:t>Define </a:t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r>
                  <a:rPr lang="en-US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r>
                  <a:rPr lang="en-US" dirty="0" smtClean="0"/>
                  <a:t>Chain rule is: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50234" y="4398689"/>
                <a:ext cx="2803010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234" y="4398689"/>
                <a:ext cx="2803010" cy="117621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176328" y="4644550"/>
            <a:ext cx="340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" charset="0"/>
                <a:cs typeface="Arial" charset="0"/>
              </a:rPr>
              <a:t>(Scalar notation)</a:t>
            </a:r>
            <a:endParaRPr lang="en-US" sz="28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Rule in Multiple Dimensions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𝑓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/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𝑔</m:t>
                    </m:r>
                    <m:r>
                      <a:rPr lang="en-US" i="1">
                        <a:latin typeface="Cambria Math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𝐱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r>
                  <a:rPr lang="en-US" dirty="0">
                    <a:ea typeface="Cambria Math" charset="0"/>
                    <a:cs typeface="Cambria Math" charset="0"/>
                  </a:rPr>
                  <a:t>Define</a:t>
                </a:r>
                <a:endParaRPr lang="en-US" dirty="0" smtClean="0"/>
              </a:p>
              <a:p>
                <a:endParaRPr lang="en-US" sz="1800" dirty="0"/>
              </a:p>
              <a:p>
                <a:endParaRPr lang="en-US" dirty="0" smtClean="0"/>
              </a:p>
              <a:p>
                <a:r>
                  <a:rPr lang="en-US" dirty="0" smtClean="0"/>
                  <a:t>If we define the Jacobian matrix:</a:t>
                </a:r>
              </a:p>
              <a:p>
                <a:endParaRPr lang="en-US" dirty="0"/>
              </a:p>
              <a:p>
                <a:r>
                  <a:rPr lang="en-US" dirty="0" smtClean="0"/>
                  <a:t>Chain rule can also be written: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98612" y="5754743"/>
                <a:ext cx="8077200" cy="987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den>
                      </m:f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mr-I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𝐠</m:t>
                          </m:r>
                        </m:den>
                      </m:f>
                      <m:f>
                        <m:fPr>
                          <m:ctrlPr>
                            <a:rPr lang="mr-IN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𝐠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12" y="5754743"/>
                <a:ext cx="8077200" cy="9873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176328" y="5890161"/>
            <a:ext cx="3404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a typeface="Arial" charset="0"/>
                <a:cs typeface="Arial" charset="0"/>
              </a:rPr>
              <a:t>(Vector notation)</a:t>
            </a:r>
            <a:endParaRPr lang="en-US" sz="2800" dirty="0">
              <a:ea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49340" y="3214007"/>
                <a:ext cx="3591688" cy="21898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𝐠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1" i="0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uk-UA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uk-UA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uk-UA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mr-IN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i="1">
                                        <a:latin typeface="Cambria Math" charset="0"/>
                                        <a:ea typeface="Times New Roman" charset="0"/>
                                        <a:cs typeface="Times New Roman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Times New Roman" charset="0"/>
                                            <a:cs typeface="Times New Roman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340" y="3214007"/>
                <a:ext cx="3591688" cy="21898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h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496" y="2968052"/>
                <a:ext cx="416383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03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Perceptron (1957, Cornell)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4" y="1921069"/>
            <a:ext cx="10375900" cy="391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4796" y="3551853"/>
            <a:ext cx="10823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9939" y="3088432"/>
            <a:ext cx="228780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Output (Class)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5306" y="4441371"/>
            <a:ext cx="3867506" cy="1391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8030" t="28810" r="17941" b="38073"/>
          <a:stretch/>
        </p:blipFill>
        <p:spPr>
          <a:xfrm>
            <a:off x="7912359" y="3069771"/>
            <a:ext cx="1455576" cy="129540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532812" y="3069771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18412" y="3689532"/>
            <a:ext cx="1749523" cy="27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2443" y="4477657"/>
            <a:ext cx="51390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+ Bias b: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arbitrary, learned parameter,</a:t>
            </a:r>
          </a:p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followed by activation function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 (step function)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4767" y="5832669"/>
            <a:ext cx="29017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Weights: arbitrary,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learned</a:t>
            </a:r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parameters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037012" y="4739267"/>
            <a:ext cx="282374" cy="98817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441" y="1371600"/>
            <a:ext cx="11460639" cy="4525963"/>
          </a:xfrm>
        </p:spPr>
        <p:txBody>
          <a:bodyPr/>
          <a:lstStyle/>
          <a:p>
            <a:r>
              <a:rPr lang="en-US" dirty="0" smtClean="0"/>
              <a:t>A single “neuron.”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Solution: Symbolic Derivatives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take the gradient of a loss L with respect to the model parameters </a:t>
            </a:r>
            <a:r>
              <a:rPr lang="en-US" b="1" dirty="0" smtClean="0"/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Write down L(</a:t>
            </a:r>
            <a:r>
              <a:rPr lang="en-US" b="1" dirty="0" smtClean="0"/>
              <a:t>w</a:t>
            </a:r>
            <a:r>
              <a:rPr lang="en-US" dirty="0" smtClean="0"/>
              <a:t>) as a symbolic math expression and apply chain rule many times to it until we get the result.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6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Symbolic Derivatives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if our loss is a program containing 5 exponential operations (and model parameter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):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exp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exp</m:t>
                        </m:r>
                        <m:d>
                          <m:d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charset="0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charset="0"/>
                                      </a:rPr>
                                      <m:t>exp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What is </a:t>
                </a:r>
                <a:r>
                  <a:rPr lang="en-US" i="1" dirty="0" err="1" smtClean="0"/>
                  <a:t>dL</a:t>
                </a:r>
                <a:r>
                  <a:rPr lang="en-US" dirty="0" smtClean="0"/>
                  <a:t>/</a:t>
                </a:r>
                <a:r>
                  <a:rPr lang="en-US" i="1" dirty="0" smtClean="0"/>
                  <a:t>dx</a:t>
                </a:r>
                <a:r>
                  <a:rPr lang="en-US" dirty="0" smtClean="0"/>
                  <a:t>?   (blackboard)</a:t>
                </a:r>
              </a:p>
              <a:p>
                <a:endParaRPr lang="en-US" dirty="0"/>
              </a:p>
              <a:p>
                <a:r>
                  <a:rPr lang="en-US" dirty="0" smtClean="0"/>
                  <a:t>How many exponential operations in the resulting expression?</a:t>
                </a:r>
              </a:p>
              <a:p>
                <a:r>
                  <a:rPr lang="en-US" dirty="0" smtClean="0"/>
                  <a:t>What if the program contained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exponential operations?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3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Automatic Differentiation (</a:t>
            </a:r>
            <a:r>
              <a:rPr lang="en-US" dirty="0" smtClean="0">
                <a:hlinkClick r:id="rId2"/>
              </a:rPr>
              <a:t>1960s</a:t>
            </a:r>
            <a:r>
              <a:rPr lang="en-US" dirty="0" smtClean="0"/>
              <a:t>, 1970s)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Write an arbitrary program as consisting of basic operations </a:t>
                </a:r>
                <a:r>
                  <a:rPr lang="en-US" i="1" dirty="0" smtClean="0"/>
                  <a:t>f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..., </a:t>
                </a:r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n</a:t>
                </a:r>
                <a:r>
                  <a:rPr lang="en-US" dirty="0" smtClean="0"/>
                  <a:t> (e.g. +, -, *, cos, sin, …) that we know how to differentiate.</a:t>
                </a:r>
              </a:p>
              <a:p>
                <a:r>
                  <a:rPr lang="en-US" dirty="0" smtClean="0"/>
                  <a:t>Label the inputs of the program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and 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machine learning, inputs are model parameters, output is loss.</a:t>
                </a:r>
              </a:p>
              <a:p>
                <a:r>
                  <a:rPr lang="en-US" dirty="0" smtClean="0"/>
                  <a:t>The forward computation (run the program ordinarily):</a:t>
                </a:r>
                <a:br>
                  <a:rPr lang="en-US" dirty="0" smtClean="0"/>
                </a:br>
                <a:r>
                  <a:rPr lang="en-US" dirty="0" smtClean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latin typeface="Cambria Math" charset="0"/>
                      </a:rPr>
                      <m:t>+1,…,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endParaRPr lang="en-US" sz="1600" b="0" dirty="0" smtClean="0"/>
              </a:p>
              <a:p>
                <a:endParaRPr lang="en-US" sz="1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can be input, output, or intermediate result in the computation.</a:t>
                </a:r>
                <a:endParaRPr lang="en-US" dirty="0" smtClean="0">
                  <a:hlinkClick r:id="rId3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57" t="-1752" r="-319" b="-6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69949" y="6440405"/>
            <a:ext cx="2218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Justin Domke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35061" y="4724400"/>
                <a:ext cx="1987211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061" y="4724400"/>
                <a:ext cx="1987211" cy="472373"/>
              </a:xfrm>
              <a:prstGeom prst="rect">
                <a:avLst/>
              </a:prstGeom>
              <a:blipFill rotWithShape="0">
                <a:blip r:embed="rId5"/>
                <a:stretch>
                  <a:fillRect t="-23377" r="-950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28878" y="4550442"/>
                <a:ext cx="6732933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Sequence of “parent” values that come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        earlier in the computation.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(e.g.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=(1,2)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and f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=+, then 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878" y="4550442"/>
                <a:ext cx="6732933" cy="1292662"/>
              </a:xfrm>
              <a:prstGeom prst="rect">
                <a:avLst/>
              </a:prstGeom>
              <a:blipFill rotWithShape="0">
                <a:blip r:embed="rId6"/>
                <a:stretch>
                  <a:fillRect l="-3261" t="-8451" r="-2355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49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767193"/>
            <a:ext cx="11460639" cy="685804"/>
          </a:xfrm>
        </p:spPr>
        <p:txBody>
          <a:bodyPr/>
          <a:lstStyle/>
          <a:p>
            <a:r>
              <a:rPr lang="en-US" dirty="0" smtClean="0"/>
              <a:t>Forward pass: calculate loss </a:t>
            </a:r>
            <a:r>
              <a:rPr lang="en-US" i="1" dirty="0" smtClean="0"/>
              <a:t>L</a:t>
            </a:r>
            <a:r>
              <a:rPr lang="en-US" dirty="0" smtClean="0"/>
              <a:t> by running the computation ordinarily</a:t>
            </a:r>
            <a:br>
              <a:rPr lang="en-US" dirty="0" smtClean="0"/>
            </a:br>
            <a:r>
              <a:rPr lang="en-US" dirty="0" smtClean="0"/>
              <a:t>(sequentially in a forward direction).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2401411" y="3328297"/>
            <a:ext cx="3581400" cy="45123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712" y="12030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Forward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882108" y="1824984"/>
            <a:ext cx="2424609" cy="3205856"/>
            <a:chOff x="7752657" y="571265"/>
            <a:chExt cx="3957827" cy="5233102"/>
          </a:xfrm>
        </p:grpSpPr>
        <p:sp>
          <p:nvSpPr>
            <p:cNvPr id="44" name="Oval 43"/>
            <p:cNvSpPr/>
            <p:nvPr/>
          </p:nvSpPr>
          <p:spPr>
            <a:xfrm rot="5400000">
              <a:off x="9220366" y="611753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31737" y="571265"/>
              <a:ext cx="806519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5400000">
              <a:off x="8222537" y="611752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 rot="5400000">
              <a:off x="8685518" y="5152572"/>
              <a:ext cx="651794" cy="651795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74293" y="5179204"/>
              <a:ext cx="1010824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 rot="5400000">
              <a:off x="8681975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50" name="Straight Arrow Connector 49"/>
            <p:cNvCxnSpPr>
              <a:stCxn id="56" idx="6"/>
            </p:cNvCxnSpPr>
            <p:nvPr/>
          </p:nvCxnSpPr>
          <p:spPr>
            <a:xfrm>
              <a:off x="9007872" y="3650948"/>
              <a:ext cx="3544" cy="15016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 rot="5400000">
              <a:off x="7752658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 flipV="1">
              <a:off x="8061156" y="1253066"/>
              <a:ext cx="1860393" cy="1738705"/>
              <a:chOff x="8043756" y="1282537"/>
              <a:chExt cx="1860393" cy="1754599"/>
            </a:xfrm>
          </p:grpSpPr>
          <p:cxnSp>
            <p:nvCxnSpPr>
              <p:cNvPr id="57" name="Straight Arrow Connector 56"/>
              <p:cNvCxnSpPr/>
              <p:nvPr/>
            </p:nvCxnSpPr>
            <p:spPr>
              <a:xfrm rot="5400000">
                <a:off x="8809066" y="1941243"/>
                <a:ext cx="1753788" cy="4363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 rot="5400000" flipV="1">
                <a:off x="8360928" y="1929482"/>
                <a:ext cx="1753788" cy="4598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rot="5400000" flipV="1">
                <a:off x="7878870" y="1447424"/>
                <a:ext cx="1753788" cy="14240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 rot="5400000">
                <a:off x="8360523" y="1493509"/>
                <a:ext cx="1754598" cy="1332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 rot="5400000">
                <a:off x="7912384" y="1941647"/>
                <a:ext cx="1754598" cy="4363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 rot="5400000" flipV="1">
                <a:off x="7430327" y="1895967"/>
                <a:ext cx="1754598" cy="5277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/>
            <p:cNvCxnSpPr/>
            <p:nvPr/>
          </p:nvCxnSpPr>
          <p:spPr>
            <a:xfrm>
              <a:off x="8195733" y="3657600"/>
              <a:ext cx="815682" cy="14949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0648927" y="2976848"/>
              <a:ext cx="1061557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 rot="5400000">
              <a:off x="9578252" y="3017336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56" name="Straight Arrow Connector 55"/>
            <p:cNvCxnSpPr>
              <a:endCxn id="54" idx="2"/>
            </p:cNvCxnSpPr>
            <p:nvPr/>
          </p:nvCxnSpPr>
          <p:spPr>
            <a:xfrm flipH="1">
              <a:off x="9011415" y="3669131"/>
              <a:ext cx="892734" cy="14834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7509384" y="3001307"/>
            <a:ext cx="4757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a typeface="Arial" charset="0"/>
                <a:cs typeface="Arial" charset="0"/>
              </a:rPr>
              <a:t>Computational graph</a:t>
            </a:r>
            <a:br>
              <a:rPr lang="en-US" sz="3200" dirty="0" smtClean="0">
                <a:ea typeface="Arial" charset="0"/>
                <a:cs typeface="Arial" charset="0"/>
              </a:rPr>
            </a:br>
            <a:r>
              <a:rPr lang="en-US" sz="3200" dirty="0" smtClean="0">
                <a:ea typeface="Arial" charset="0"/>
                <a:cs typeface="Arial" charset="0"/>
              </a:rPr>
              <a:t>(here a neural network)</a:t>
            </a:r>
            <a:endParaRPr lang="en-US" sz="3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Backpropagation</a:t>
            </a:r>
            <a:r>
              <a:rPr lang="en-US" dirty="0" smtClean="0"/>
              <a:t> Algorithm (1960s-1980s)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90" y="5225300"/>
            <a:ext cx="11460639" cy="685804"/>
          </a:xfrm>
        </p:spPr>
        <p:txBody>
          <a:bodyPr/>
          <a:lstStyle/>
          <a:p>
            <a:r>
              <a:rPr lang="en-US" dirty="0" err="1"/>
              <a:t>Backpropagate</a:t>
            </a:r>
            <a:r>
              <a:rPr lang="en-US" dirty="0"/>
              <a:t>: from output (loss </a:t>
            </a:r>
            <a:r>
              <a:rPr lang="en-US" i="1" dirty="0"/>
              <a:t>L</a:t>
            </a:r>
            <a:r>
              <a:rPr lang="en-US" dirty="0"/>
              <a:t>) </a:t>
            </a:r>
            <a:r>
              <a:rPr lang="en-US" dirty="0" smtClean="0"/>
              <a:t>recursively </a:t>
            </a:r>
            <a:r>
              <a:rPr lang="en-US" dirty="0"/>
              <a:t>compute derivative of </a:t>
            </a:r>
            <a:r>
              <a:rPr lang="en-US" i="1" dirty="0"/>
              <a:t>L</a:t>
            </a:r>
            <a:r>
              <a:rPr lang="en-US" dirty="0"/>
              <a:t> with respect to each intermediate value in the computation</a:t>
            </a:r>
            <a:r>
              <a:rPr lang="en-US" dirty="0" smtClean="0"/>
              <a:t>.</a:t>
            </a:r>
          </a:p>
          <a:p>
            <a:r>
              <a:rPr lang="en-US" dirty="0"/>
              <a:t>Gives us the derivative of loss </a:t>
            </a:r>
            <a:r>
              <a:rPr lang="en-US" i="1" dirty="0"/>
              <a:t>L</a:t>
            </a:r>
            <a:r>
              <a:rPr lang="en-US" dirty="0"/>
              <a:t> with respect to weights, biases,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6200000">
            <a:off x="2403914" y="3153061"/>
            <a:ext cx="3581400" cy="45123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3712" y="1203001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Reverse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882108" y="1824984"/>
            <a:ext cx="2424609" cy="3205856"/>
            <a:chOff x="7752657" y="571265"/>
            <a:chExt cx="3957827" cy="5233102"/>
          </a:xfrm>
        </p:grpSpPr>
        <p:sp>
          <p:nvSpPr>
            <p:cNvPr id="9" name="Oval 8"/>
            <p:cNvSpPr/>
            <p:nvPr/>
          </p:nvSpPr>
          <p:spPr>
            <a:xfrm rot="5400000">
              <a:off x="9220366" y="611753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31737" y="571265"/>
              <a:ext cx="806519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endParaRPr lang="en-US" sz="28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8222537" y="611752"/>
              <a:ext cx="651794" cy="651795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8685518" y="5152572"/>
              <a:ext cx="651794" cy="651795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74293" y="5179204"/>
              <a:ext cx="1010824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5400000">
              <a:off x="8681975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5" idx="6"/>
            </p:cNvCxnSpPr>
            <p:nvPr/>
          </p:nvCxnSpPr>
          <p:spPr>
            <a:xfrm>
              <a:off x="9007872" y="3650948"/>
              <a:ext cx="3544" cy="15016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rot="5400000">
              <a:off x="7752658" y="2999153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flipV="1">
              <a:off x="8061156" y="1253066"/>
              <a:ext cx="1860393" cy="1738705"/>
              <a:chOff x="8043756" y="1282537"/>
              <a:chExt cx="1860393" cy="1754599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8809066" y="1941243"/>
                <a:ext cx="1753788" cy="4363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V="1">
                <a:off x="8360928" y="1929482"/>
                <a:ext cx="1753788" cy="4598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 flipV="1">
                <a:off x="7878870" y="1447424"/>
                <a:ext cx="1753788" cy="14240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8360523" y="1493509"/>
                <a:ext cx="1754598" cy="13326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5400000">
                <a:off x="7912384" y="1941647"/>
                <a:ext cx="1754598" cy="4363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5400000" flipV="1">
                <a:off x="7430327" y="1895967"/>
                <a:ext cx="1754598" cy="52773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>
              <a:off x="8195733" y="3657600"/>
              <a:ext cx="815682" cy="14949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648927" y="2976848"/>
              <a:ext cx="1061557" cy="447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Hidden</a:t>
              </a:r>
              <a:endParaRPr lang="en-US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 rot="5400000">
              <a:off x="9578252" y="3017336"/>
              <a:ext cx="651794" cy="65179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2" idx="6"/>
              <a:endCxn id="13" idx="2"/>
            </p:cNvCxnSpPr>
            <p:nvPr/>
          </p:nvCxnSpPr>
          <p:spPr>
            <a:xfrm flipH="1">
              <a:off x="9011415" y="3669131"/>
              <a:ext cx="892734" cy="148344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509384" y="3001307"/>
            <a:ext cx="4757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a typeface="Arial" charset="0"/>
                <a:cs typeface="Arial" charset="0"/>
              </a:rPr>
              <a:t>Computational graph</a:t>
            </a:r>
            <a:br>
              <a:rPr lang="en-US" sz="3200" dirty="0" smtClean="0">
                <a:ea typeface="Arial" charset="0"/>
                <a:cs typeface="Arial" charset="0"/>
              </a:rPr>
            </a:br>
            <a:r>
              <a:rPr lang="en-US" sz="3200" dirty="0" smtClean="0">
                <a:ea typeface="Arial" charset="0"/>
                <a:cs typeface="Arial" charset="0"/>
              </a:rPr>
              <a:t>(here a neural network)</a:t>
            </a:r>
            <a:endParaRPr lang="en-US" sz="32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Differentiation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1960s</a:t>
            </a:r>
            <a:r>
              <a:rPr lang="en-US" dirty="0"/>
              <a:t>, 1970s)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22441"/>
            <a:ext cx="11579384" cy="4525963"/>
          </a:xfrm>
        </p:spPr>
        <p:txBody>
          <a:bodyPr/>
          <a:lstStyle/>
          <a:p>
            <a:r>
              <a:rPr lang="en-US" dirty="0" smtClean="0"/>
              <a:t>Actually there is nothing special about the neural network here.</a:t>
            </a:r>
          </a:p>
          <a:p>
            <a:r>
              <a:rPr lang="en-US" dirty="0" smtClean="0"/>
              <a:t>We can differentiate any arbitrary differentiable program using the same process.</a:t>
            </a:r>
          </a:p>
          <a:p>
            <a:r>
              <a:rPr lang="en-US" dirty="0" smtClean="0"/>
              <a:t>Only a constant factor slower than the original program.</a:t>
            </a:r>
          </a:p>
          <a:p>
            <a:r>
              <a:rPr lang="en-US" dirty="0" smtClean="0"/>
              <a:t>In general, known as “reverse mode automatic differentiation.”</a:t>
            </a:r>
          </a:p>
          <a:p>
            <a:pPr lvl="1"/>
            <a:r>
              <a:rPr lang="en-US" dirty="0" smtClean="0"/>
              <a:t>Backpropagation usually refers to neural networks.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8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Differentiation / Backpropagation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Write an arbitrary program as consisting of basic operations </a:t>
                </a:r>
                <a:r>
                  <a:rPr lang="en-US" i="1" dirty="0"/>
                  <a:t>f</a:t>
                </a:r>
                <a:r>
                  <a:rPr lang="en-US" baseline="-25000" dirty="0"/>
                  <a:t>1</a:t>
                </a:r>
                <a:r>
                  <a:rPr lang="en-US" dirty="0"/>
                  <a:t>, ..., </a:t>
                </a:r>
                <a:r>
                  <a:rPr lang="en-US" i="1" dirty="0" err="1" smtClean="0"/>
                  <a:t>f</a:t>
                </a:r>
                <a:r>
                  <a:rPr lang="en-US" i="1" baseline="-25000" dirty="0" err="1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(e.g. +, -, *, cos, sin, …) that we know how to differentiate.</a:t>
                </a:r>
              </a:p>
              <a:p>
                <a:r>
                  <a:rPr lang="en-US" dirty="0"/>
                  <a:t>Label the inputs </a:t>
                </a:r>
                <a:r>
                  <a:rPr lang="en-US" dirty="0" smtClean="0"/>
                  <a:t>and intermediate values of </a:t>
                </a:r>
                <a:r>
                  <a:rPr lang="en-US" dirty="0"/>
                  <a:t>the program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the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machine learning, inputs </a:t>
                </a:r>
                <a:r>
                  <a:rPr lang="en-US" dirty="0" smtClean="0"/>
                  <a:t>could be unknown model </a:t>
                </a:r>
                <a:r>
                  <a:rPr lang="en-US" dirty="0"/>
                  <a:t>parameters, output is loss.</a:t>
                </a:r>
              </a:p>
              <a:p>
                <a:r>
                  <a:rPr lang="en-US" dirty="0" smtClean="0"/>
                  <a:t>Put the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in the order that they are computed.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42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7549169" y="489587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86345" y="1029704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31748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blipFill rotWithShape="0">
                <a:blip r:embed="rId2"/>
                <a:stretch>
                  <a:fillRect l="-9137" r="-17259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10264272" y="489587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01448" y="1029704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46851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9137" r="-1776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8831749" y="4977314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blipFill rotWithShape="0">
                <a:blip r:embed="rId4"/>
                <a:stretch>
                  <a:fillRect r="-1218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6" idx="0"/>
            <a:endCxn id="12" idx="4"/>
          </p:cNvCxnSpPr>
          <p:nvPr/>
        </p:nvCxnSpPr>
        <p:spPr>
          <a:xfrm flipV="1">
            <a:off x="8400718" y="2227527"/>
            <a:ext cx="17421" cy="62287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4"/>
          </p:cNvCxnSpPr>
          <p:nvPr/>
        </p:nvCxnSpPr>
        <p:spPr>
          <a:xfrm flipV="1">
            <a:off x="11124384" y="2227527"/>
            <a:ext cx="8858" cy="92276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695757" y="4553147"/>
            <a:ext cx="403639" cy="6645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314758" y="4498945"/>
            <a:ext cx="423182" cy="74461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1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The program at right computes loss </a:t>
                </a:r>
                <a:r>
                  <a:rPr lang="en-US" i="1" dirty="0" smtClean="0"/>
                  <a:t>L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As a formula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how would we</a:t>
                </a:r>
                <a:br>
                  <a:rPr lang="en-US" dirty="0" smtClean="0"/>
                </a:br>
                <a:r>
                  <a:rPr lang="en-US" dirty="0" smtClean="0"/>
                  <a:t>write this program?</a:t>
                </a:r>
                <a:br>
                  <a:rPr lang="en-US" dirty="0" smtClean="0"/>
                </a:br>
                <a:endParaRPr lang="en-US" dirty="0"/>
              </a:p>
              <a:p>
                <a:r>
                  <a:rPr lang="en-US" b="1" dirty="0" smtClean="0"/>
                  <a:t>Forward pass</a:t>
                </a:r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For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 smtClean="0"/>
                  <a:t> = 1, </a:t>
                </a:r>
                <a:r>
                  <a:rPr lang="mr-IN" dirty="0" smtClean="0"/>
                  <a:t>…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from previous values.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1"/>
                <a:ext cx="11460639" cy="4525963"/>
              </a:xfrm>
              <a:blipFill rotWithShape="0">
                <a:blip r:embed="rId5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7193204" y="264537"/>
            <a:ext cx="4941277" cy="2098789"/>
            <a:chOff x="7193204" y="372113"/>
            <a:chExt cx="4941277" cy="2098789"/>
          </a:xfrm>
        </p:grpSpPr>
        <p:sp>
          <p:nvSpPr>
            <p:cNvPr id="31" name="Rectangle 30"/>
            <p:cNvSpPr/>
            <p:nvPr/>
          </p:nvSpPr>
          <p:spPr>
            <a:xfrm>
              <a:off x="7193204" y="431087"/>
              <a:ext cx="4941277" cy="203981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93205" y="372113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Inputs/Model Parameters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193205" y="4636743"/>
            <a:ext cx="4941277" cy="2098789"/>
            <a:chOff x="7193205" y="4744319"/>
            <a:chExt cx="4941277" cy="2098789"/>
          </a:xfrm>
        </p:grpSpPr>
        <p:sp>
          <p:nvSpPr>
            <p:cNvPr id="33" name="Rectangle 32"/>
            <p:cNvSpPr/>
            <p:nvPr/>
          </p:nvSpPr>
          <p:spPr>
            <a:xfrm>
              <a:off x="7193205" y="4803293"/>
              <a:ext cx="4941277" cy="203981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93206" y="4744319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Output/Loss</a:t>
              </a:r>
              <a:endPara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98443" y="2545785"/>
            <a:ext cx="4941277" cy="2098789"/>
            <a:chOff x="7198443" y="2653361"/>
            <a:chExt cx="4941277" cy="2098789"/>
          </a:xfrm>
        </p:grpSpPr>
        <p:sp>
          <p:nvSpPr>
            <p:cNvPr id="47" name="Rectangle 46"/>
            <p:cNvSpPr/>
            <p:nvPr/>
          </p:nvSpPr>
          <p:spPr>
            <a:xfrm>
              <a:off x="7198443" y="2712335"/>
              <a:ext cx="4941277" cy="203981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98444" y="2653361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Intermediate Values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6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 (Backpropagation)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722441"/>
                <a:ext cx="11579384" cy="4525963"/>
              </a:xfrm>
            </p:spPr>
            <p:txBody>
              <a:bodyPr/>
              <a:lstStyle/>
              <a:p>
                <a:r>
                  <a:rPr lang="en-US" dirty="0" smtClean="0"/>
                  <a:t>Goal: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 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That is, find the derivative of the loss with respect to every input (weight, bias,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 or intermediate value in the computation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Start at the output (the loss) of the program.</a:t>
                </a:r>
              </a:p>
              <a:p>
                <a:pPr lvl="1"/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derivatives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) in reverse order from output: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-1,</a:t>
                </a:r>
                <a:r>
                  <a:rPr lang="mr-IN" sz="2400" dirty="0" smtClean="0"/>
                  <a:t>…</a:t>
                </a:r>
                <a:r>
                  <a:rPr lang="en-US" dirty="0" smtClean="0"/>
                  <a:t>,1.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722441"/>
                <a:ext cx="11579384" cy="4525963"/>
              </a:xfrm>
              <a:blipFill rotWithShape="0">
                <a:blip r:embed="rId2"/>
                <a:stretch>
                  <a:fillRect l="-948" r="-474" b="-7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Pass: Case 1 (One Child)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 given compute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, knowing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all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j</a:t>
                </a:r>
                <a:r>
                  <a:rPr lang="en-US" dirty="0" smtClean="0"/>
                  <a:t> &gt;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/>
                  <a:t>?</a:t>
                </a:r>
                <a:endParaRPr lang="en-US" dirty="0" smtClean="0"/>
              </a:p>
              <a:p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one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Result (chain rule):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542212" y="2503991"/>
            <a:ext cx="1737940" cy="1737940"/>
            <a:chOff x="7542212" y="2503991"/>
            <a:chExt cx="1737940" cy="1737940"/>
          </a:xfrm>
        </p:grpSpPr>
        <p:sp>
          <p:nvSpPr>
            <p:cNvPr id="4" name="Oval 3"/>
            <p:cNvSpPr/>
            <p:nvPr/>
          </p:nvSpPr>
          <p:spPr>
            <a:xfrm>
              <a:off x="7542212" y="2503991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206639" y="3044108"/>
              <a:ext cx="40908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42212" y="4861305"/>
            <a:ext cx="1737940" cy="1737940"/>
            <a:chOff x="7542212" y="4861305"/>
            <a:chExt cx="1737940" cy="1737940"/>
          </a:xfrm>
        </p:grpSpPr>
        <p:sp>
          <p:nvSpPr>
            <p:cNvPr id="6" name="Oval 5"/>
            <p:cNvSpPr/>
            <p:nvPr/>
          </p:nvSpPr>
          <p:spPr>
            <a:xfrm>
              <a:off x="7542212" y="4861305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06639" y="5401422"/>
              <a:ext cx="40908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8402471" y="4238427"/>
            <a:ext cx="17421" cy="622878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032" y="4045826"/>
                <a:ext cx="2497030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32" y="4045826"/>
                <a:ext cx="2497030" cy="8920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172131" y="5009932"/>
            <a:ext cx="292816" cy="47798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41" y="5468871"/>
            <a:ext cx="3582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 derivative that has already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been computed (for the child)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42063" y="4789985"/>
            <a:ext cx="420387" cy="296365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05721" y="4992401"/>
            <a:ext cx="3582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Derivative of a basic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peration (e.g. if</a:t>
            </a:r>
            <a:b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c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2800" i="1" baseline="-25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computes sin(</a:t>
            </a: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), derivative is cos(</a:t>
            </a: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)).</a:t>
            </a:r>
            <a:endParaRPr lang="en-US" sz="28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77" y="2138504"/>
            <a:ext cx="4708671" cy="4719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Perceptron (1957, Cornell)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classifier, can learn linearly separable patterns.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6928" y="6294351"/>
            <a:ext cx="32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Diagram from Wikipedia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Pass: Case 2 (Multiple Children)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 given compute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, knowing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all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j</a:t>
                </a:r>
                <a:r>
                  <a:rPr lang="en-US" dirty="0" smtClean="0"/>
                  <a:t> &gt;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/>
                  <a:t>?</a:t>
                </a:r>
                <a:endParaRPr lang="en-US" dirty="0" smtClean="0"/>
              </a:p>
              <a:p>
                <a:r>
                  <a:rPr lang="en-US" dirty="0" smtClean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multiple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Derivative is linear, so reduce to the sum of</a:t>
                </a:r>
                <a:br>
                  <a:rPr lang="en-US" dirty="0" smtClean="0"/>
                </a:br>
                <a:r>
                  <a:rPr lang="en-US" dirty="0" smtClean="0"/>
                  <a:t>multiple case 1s.</a:t>
                </a:r>
              </a:p>
              <a:p>
                <a:r>
                  <a:rPr lang="en-US" dirty="0" smtClean="0"/>
                  <a:t>Result: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951912" y="2599241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6339" y="3139358"/>
            <a:ext cx="409086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44639" y="5046432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3815" y="5548449"/>
            <a:ext cx="653743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smtClean="0">
                <a:latin typeface="Times New Roman" charset="0"/>
                <a:ea typeface="Times New Roman" charset="0"/>
                <a:cs typeface="Times New Roman" charset="0"/>
              </a:rPr>
              <a:t>i,1</a:t>
            </a:r>
            <a:r>
              <a:rPr lang="en-US" sz="2800" baseline="-2500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763000" y="4215163"/>
            <a:ext cx="613276" cy="985487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65488" y="290282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488" y="2902826"/>
                <a:ext cx="1676400" cy="983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2809" y="4407828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09" y="4407828"/>
                <a:ext cx="1676400" cy="983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4500" y="4775125"/>
                <a:ext cx="6260006" cy="1491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,1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mr-IN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360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3600" dirty="0" smtClean="0">
                  <a:solidFill>
                    <a:srgbClr val="C00000"/>
                  </a:solidFill>
                  <a:latin typeface="Times New Roman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 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00" y="4775125"/>
                <a:ext cx="6260006" cy="1491242"/>
              </a:xfrm>
              <a:prstGeom prst="rect">
                <a:avLst/>
              </a:prstGeom>
              <a:blipFill rotWithShape="0">
                <a:blip r:embed="rId5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10356807" y="5046432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25983" y="5548449"/>
            <a:ext cx="653743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i,k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0250638" y="4234387"/>
            <a:ext cx="540916" cy="96626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56807" y="4103654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807" y="4103654"/>
                <a:ext cx="1676400" cy="9831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376276" y="5579410"/>
            <a:ext cx="78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034041" y="5563801"/>
                <a:ext cx="2647969" cy="1180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n-US" sz="32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mr-IN" sz="24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041" y="5563801"/>
                <a:ext cx="2647969" cy="1180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4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Pass: Case 1 (Vectors)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we have vector / matrix quantities in our computation (as unknowns or intermediate values), same result.</a:t>
                </a:r>
              </a:p>
              <a:p>
                <a:r>
                  <a:rPr lang="en-US" dirty="0" smtClean="0"/>
                  <a:t>Case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one child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Result (chain rule):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 r="-1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542212" y="2503991"/>
            <a:ext cx="1737940" cy="1737940"/>
            <a:chOff x="7542212" y="2503991"/>
            <a:chExt cx="1737940" cy="1737940"/>
          </a:xfrm>
        </p:grpSpPr>
        <p:sp>
          <p:nvSpPr>
            <p:cNvPr id="4" name="Oval 3"/>
            <p:cNvSpPr/>
            <p:nvPr/>
          </p:nvSpPr>
          <p:spPr>
            <a:xfrm>
              <a:off x="7542212" y="2503991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196219" y="3044108"/>
              <a:ext cx="42992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42212" y="4861305"/>
            <a:ext cx="1737940" cy="1737940"/>
            <a:chOff x="7542212" y="4861305"/>
            <a:chExt cx="1737940" cy="1737940"/>
          </a:xfrm>
        </p:grpSpPr>
        <p:sp>
          <p:nvSpPr>
            <p:cNvPr id="6" name="Oval 5"/>
            <p:cNvSpPr/>
            <p:nvPr/>
          </p:nvSpPr>
          <p:spPr>
            <a:xfrm>
              <a:off x="7542212" y="4861305"/>
              <a:ext cx="1737940" cy="17379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06639" y="5401422"/>
              <a:ext cx="409086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latin typeface="Times New Roman" charset="0"/>
                  <a:ea typeface="Times New Roman" charset="0"/>
                  <a:cs typeface="Times New Roman" charset="0"/>
                </a:rPr>
                <a:t>c</a:t>
              </a:r>
              <a:r>
                <a:rPr lang="en-US" sz="2800" i="1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i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 flipV="1">
            <a:off x="8402471" y="4238427"/>
            <a:ext cx="17421" cy="622878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712" y="5153772"/>
                <a:ext cx="1676400" cy="983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788" y="2807576"/>
                <a:ext cx="1676400" cy="983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438" y="4045826"/>
                <a:ext cx="1676400" cy="9831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45032" y="4045826"/>
                <a:ext cx="2526076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𝐜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32" y="4045826"/>
                <a:ext cx="2526076" cy="8920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2172131" y="5009932"/>
            <a:ext cx="292816" cy="47798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41" y="5468871"/>
            <a:ext cx="35825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A derivative that has already 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been computed (for the child)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942063" y="4789985"/>
            <a:ext cx="420387" cy="296365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05721" y="4992401"/>
            <a:ext cx="3582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Derivative of a basic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peration (e.g. if</a:t>
            </a:r>
            <a:b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i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 </a:t>
            </a:r>
            <a:r>
              <a:rPr lang="en-US" sz="2800" i="1" baseline="-250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computes sin(</a:t>
            </a: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), derivative is cos(</a:t>
            </a:r>
            <a:r>
              <a:rPr lang="en-US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)).</a:t>
            </a:r>
            <a:endParaRPr lang="en-US" sz="2800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579384" cy="1143000"/>
          </a:xfrm>
        </p:spPr>
        <p:txBody>
          <a:bodyPr/>
          <a:lstStyle/>
          <a:p>
            <a:r>
              <a:rPr lang="en-US" sz="4000" dirty="0" smtClean="0"/>
              <a:t>Example: Backpropagation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30" y="1727619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?      </a:t>
                </a:r>
                <a:endParaRPr lang="en-US" b="0" dirty="0" smtClean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 </a:t>
                </a:r>
                <a:r>
                  <a:rPr lang="en-US" dirty="0" smtClean="0"/>
                  <a:t>     </a:t>
                </a:r>
                <a:endParaRPr lang="en-US" b="0" dirty="0" smtClean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      </a:t>
                </a:r>
                <a:endParaRPr lang="en-US" dirty="0" smtClean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30" y="1727619"/>
                <a:ext cx="11460639" cy="4525963"/>
              </a:xfrm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841712" y="625337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9467" y="1208568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31748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sin(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858" y="3028344"/>
                <a:ext cx="1200008" cy="1292662"/>
              </a:xfrm>
              <a:prstGeom prst="rect">
                <a:avLst/>
              </a:prstGeom>
              <a:blipFill rotWithShape="0">
                <a:blip r:embed="rId3"/>
                <a:stretch>
                  <a:fillRect l="-9137" r="-17259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0246851" y="2850405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exp(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961" y="3028344"/>
                <a:ext cx="1200008" cy="1292662"/>
              </a:xfrm>
              <a:prstGeom prst="rect">
                <a:avLst/>
              </a:prstGeom>
              <a:blipFill rotWithShape="0">
                <a:blip r:embed="rId4"/>
                <a:stretch>
                  <a:fillRect l="-12690" r="-1776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8831749" y="4977314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r>
                  <a:rPr lang="en-US" sz="2800" dirty="0"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en-US" sz="280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=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723" y="5155253"/>
                <a:ext cx="1697389" cy="1292662"/>
              </a:xfrm>
              <a:prstGeom prst="rect">
                <a:avLst/>
              </a:prstGeom>
              <a:blipFill rotWithShape="0">
                <a:blip r:embed="rId5"/>
                <a:stretch>
                  <a:fillRect r="-12186" b="-15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endCxn id="4" idx="3"/>
          </p:cNvCxnSpPr>
          <p:nvPr/>
        </p:nvCxnSpPr>
        <p:spPr>
          <a:xfrm flipV="1">
            <a:off x="8400718" y="2108762"/>
            <a:ext cx="695509" cy="74164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197548" y="2186609"/>
            <a:ext cx="616227" cy="71561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695757" y="4553147"/>
            <a:ext cx="403639" cy="66454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0314758" y="4498945"/>
            <a:ext cx="423182" cy="74461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193204" y="264537"/>
            <a:ext cx="4941277" cy="2098789"/>
            <a:chOff x="7193204" y="372113"/>
            <a:chExt cx="4941277" cy="2098789"/>
          </a:xfrm>
        </p:grpSpPr>
        <p:sp>
          <p:nvSpPr>
            <p:cNvPr id="19" name="Rectangle 18"/>
            <p:cNvSpPr/>
            <p:nvPr/>
          </p:nvSpPr>
          <p:spPr>
            <a:xfrm>
              <a:off x="7193204" y="431087"/>
              <a:ext cx="4941277" cy="2039815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93205" y="372113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B05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Input/Model Parameter</a:t>
              </a:r>
              <a:endParaRPr lang="en-US" sz="2800" dirty="0">
                <a:solidFill>
                  <a:srgbClr val="00B05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3205" y="4636743"/>
            <a:ext cx="4941277" cy="2098789"/>
            <a:chOff x="7193205" y="4744319"/>
            <a:chExt cx="4941277" cy="2098789"/>
          </a:xfrm>
        </p:grpSpPr>
        <p:sp>
          <p:nvSpPr>
            <p:cNvPr id="22" name="Rectangle 21"/>
            <p:cNvSpPr/>
            <p:nvPr/>
          </p:nvSpPr>
          <p:spPr>
            <a:xfrm>
              <a:off x="7193205" y="4803293"/>
              <a:ext cx="4941277" cy="203981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193206" y="4744319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Output/Loss</a:t>
              </a:r>
              <a:endParaRPr lang="en-US" sz="28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98443" y="2545785"/>
            <a:ext cx="4941277" cy="2098789"/>
            <a:chOff x="7198443" y="2653361"/>
            <a:chExt cx="4941277" cy="2098789"/>
          </a:xfrm>
        </p:grpSpPr>
        <p:sp>
          <p:nvSpPr>
            <p:cNvPr id="25" name="Rectangle 24"/>
            <p:cNvSpPr/>
            <p:nvPr/>
          </p:nvSpPr>
          <p:spPr>
            <a:xfrm>
              <a:off x="7198443" y="2712335"/>
              <a:ext cx="4941277" cy="203981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98444" y="2653361"/>
              <a:ext cx="4941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Intermediate Values</a:t>
              </a:r>
              <a:endParaRPr lang="en-US" sz="2800" dirty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8837087" y="4970753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0261695" y="2837153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511868" y="2850405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6812" y="5096085"/>
                <a:ext cx="515632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cos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⁡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exp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)⁡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12" y="5096085"/>
                <a:ext cx="5156321" cy="8569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8839925" y="651491"/>
            <a:ext cx="1737940" cy="17379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111078" y="1671115"/>
                <a:ext cx="2063642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78" y="1671115"/>
                <a:ext cx="2063642" cy="85504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111078" y="2558480"/>
                <a:ext cx="2472600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78" y="2558480"/>
                <a:ext cx="2472600" cy="8569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84633" y="3415381"/>
                <a:ext cx="2472600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33" y="3415381"/>
                <a:ext cx="2472600" cy="85504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077599" y="4237567"/>
                <a:ext cx="4151906" cy="85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599" y="4237567"/>
                <a:ext cx="4151906" cy="85690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53041" y="6033860"/>
                <a:ext cx="51563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cos</m:t>
                      </m:r>
                      <m:r>
                        <a:rPr lang="en-US" sz="2400" i="1">
                          <a:latin typeface="Cambria Math" charset="0"/>
                        </a:rPr>
                        <m:t>⁡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exp</m:t>
                      </m:r>
                      <m:r>
                        <a:rPr lang="en-US" sz="240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041" y="6033860"/>
                <a:ext cx="5156321" cy="461665"/>
              </a:xfrm>
              <a:prstGeom prst="rect">
                <a:avLst/>
              </a:prstGeom>
              <a:blipFill rotWithShape="0">
                <a:blip r:embed="rId11"/>
                <a:stretch>
                  <a:fillRect t="-101316" b="-1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450897" y="2596947"/>
                <a:ext cx="1543436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897" y="2596947"/>
                <a:ext cx="1543436" cy="85504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404954" y="3425142"/>
                <a:ext cx="1544462" cy="8550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954" y="3425142"/>
                <a:ext cx="1544462" cy="85504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2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6" grpId="0" animBg="1"/>
      <p:bldP spid="38" grpId="0"/>
      <p:bldP spid="39" grpId="0"/>
      <p:bldP spid="41" grpId="0"/>
      <p:bldP spid="42" grpId="0"/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6" name="TextBox 395"/>
              <p:cNvSpPr txBox="1"/>
              <p:nvPr/>
            </p:nvSpPr>
            <p:spPr>
              <a:xfrm>
                <a:off x="6907186" y="2208831"/>
                <a:ext cx="5445082" cy="4221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Initialize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𝜕</m:t>
                        </m:r>
                        <m:r>
                          <a:rPr lang="en-US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𝐿</m:t>
                        </m:r>
                      </m:num>
                      <m:den>
                        <m:r>
                          <a:rPr lang="en-US" sz="2800" i="1">
                            <a:latin typeface="Cambria Math" charset="0"/>
                            <a:ea typeface="Times" charset="0"/>
                            <a:cs typeface="Times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  <a:ea typeface="Times" charset="0"/>
                                <a:cs typeface="Times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 to zero.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Visit compute graph edges in reverse order: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2a. For each edge,</a:t>
                </a:r>
                <a:r>
                  <a:rPr lang="en-US" sz="2800" dirty="0">
                    <a:latin typeface="Times" charset="0"/>
                    <a:ea typeface="Times" charset="0"/>
                    <a:cs typeface="Times" charset="0"/>
                  </a:rPr>
                  <a:t> </a:t>
                </a: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multiply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“child” node derivative against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edge derivative, add to “parent”</a:t>
                </a:r>
                <a:b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</a:b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derivative.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latin typeface="Times" charset="0"/>
                    <a:ea typeface="Times" charset="0"/>
                    <a:cs typeface="Times" charset="0"/>
                  </a:rPr>
                  <a:t>Read off needed derivatives.</a:t>
                </a:r>
                <a:endParaRPr lang="en-US" sz="2800" dirty="0">
                  <a:latin typeface="Times" charset="0"/>
                  <a:ea typeface="Times" charset="0"/>
                  <a:cs typeface="Times" charset="0"/>
                </a:endParaRPr>
              </a:p>
              <a:p>
                <a:endParaRPr lang="en-US" sz="28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96" name="TextBox 3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7186" y="2208831"/>
                <a:ext cx="5445082" cy="4221925"/>
              </a:xfrm>
              <a:prstGeom prst="rect">
                <a:avLst/>
              </a:prstGeom>
              <a:blipFill rotWithShape="0">
                <a:blip r:embed="rId2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8" name="Right Arrow 387"/>
          <p:cNvSpPr/>
          <p:nvPr/>
        </p:nvSpPr>
        <p:spPr>
          <a:xfrm rot="16200000">
            <a:off x="-1500420" y="3570773"/>
            <a:ext cx="4545367" cy="7670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89" name="TextBox 388"/>
          <p:cNvSpPr txBox="1"/>
          <p:nvPr/>
        </p:nvSpPr>
        <p:spPr>
          <a:xfrm rot="16200000">
            <a:off x="-281030" y="3744932"/>
            <a:ext cx="2045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Reverse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Illustration of Backpropagation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5400000">
            <a:off x="5335627" y="1390011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9331" y="1393249"/>
            <a:ext cx="101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Oval 7"/>
          <p:cNvSpPr/>
          <p:nvPr/>
        </p:nvSpPr>
        <p:spPr>
          <a:xfrm rot="5400000">
            <a:off x="2535795" y="1390010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5400000">
            <a:off x="3854902" y="5904471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534" y="599848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 rot="5400000">
            <a:off x="3851361" y="3752316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67436" y="4385557"/>
            <a:ext cx="3542" cy="1500743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 rot="5400000">
            <a:off x="1592151" y="3770489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>
            <a:stCxn id="17" idx="3"/>
            <a:endCxn id="6" idx="6"/>
          </p:cNvCxnSpPr>
          <p:nvPr/>
        </p:nvCxnSpPr>
        <p:spPr>
          <a:xfrm flipH="1" flipV="1">
            <a:off x="5661333" y="2041424"/>
            <a:ext cx="544634" cy="180629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194456" y="2044307"/>
            <a:ext cx="1321805" cy="1700632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1"/>
            <a:endCxn id="6" idx="5"/>
          </p:cNvCxnSpPr>
          <p:nvPr/>
        </p:nvCxnSpPr>
        <p:spPr>
          <a:xfrm flipV="1">
            <a:off x="2148167" y="1946027"/>
            <a:ext cx="3282857" cy="191986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3"/>
            <a:endCxn id="8" idx="7"/>
          </p:cNvCxnSpPr>
          <p:nvPr/>
        </p:nvCxnSpPr>
        <p:spPr>
          <a:xfrm flipH="1" flipV="1">
            <a:off x="3091811" y="1946026"/>
            <a:ext cx="3114156" cy="1901688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990772" y="2044310"/>
            <a:ext cx="1203684" cy="1700629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027060" y="2022539"/>
            <a:ext cx="702455" cy="1766640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3"/>
          </p:cNvCxnSpPr>
          <p:nvPr/>
        </p:nvCxnSpPr>
        <p:spPr>
          <a:xfrm>
            <a:off x="2149508" y="4385557"/>
            <a:ext cx="1800791" cy="1614312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60934" y="3797420"/>
            <a:ext cx="1060934" cy="447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Hidden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Oval 16"/>
          <p:cNvSpPr/>
          <p:nvPr/>
        </p:nvSpPr>
        <p:spPr>
          <a:xfrm rot="5400000">
            <a:off x="6110570" y="3752316"/>
            <a:ext cx="651412" cy="6514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71891" y="4346432"/>
            <a:ext cx="1795049" cy="1691537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Right Arrow 385"/>
          <p:cNvSpPr/>
          <p:nvPr/>
        </p:nvSpPr>
        <p:spPr>
          <a:xfrm rot="5400000">
            <a:off x="-1499725" y="3650628"/>
            <a:ext cx="4545367" cy="76704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87" name="TextBox 386"/>
          <p:cNvSpPr txBox="1"/>
          <p:nvPr/>
        </p:nvSpPr>
        <p:spPr>
          <a:xfrm rot="16200000">
            <a:off x="-313091" y="3624943"/>
            <a:ext cx="210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Forward pass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612799" y="1371600"/>
            <a:ext cx="5126232" cy="5195885"/>
            <a:chOff x="1612799" y="1371600"/>
            <a:chExt cx="5126232" cy="51958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0" name="Rectangle 389"/>
                <p:cNvSpPr/>
                <p:nvPr/>
              </p:nvSpPr>
              <p:spPr>
                <a:xfrm>
                  <a:off x="3880920" y="5903136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6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0" name="Rectangle 3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920" y="5903136"/>
                  <a:ext cx="611385" cy="66434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1" name="Rectangle 390"/>
                <p:cNvSpPr/>
                <p:nvPr/>
              </p:nvSpPr>
              <p:spPr>
                <a:xfrm>
                  <a:off x="1612799" y="3752316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1" name="Rectangle 3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2799" y="3752316"/>
                  <a:ext cx="611385" cy="66434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2" name="Rectangle 391"/>
                <p:cNvSpPr/>
                <p:nvPr/>
              </p:nvSpPr>
              <p:spPr>
                <a:xfrm>
                  <a:off x="3860506" y="3735480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2" name="Rectangl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0506" y="3735480"/>
                  <a:ext cx="611385" cy="6643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3" name="Rectangle 392"/>
                <p:cNvSpPr/>
                <p:nvPr/>
              </p:nvSpPr>
              <p:spPr>
                <a:xfrm>
                  <a:off x="6127646" y="3735479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5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3" name="Rectangle 3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7646" y="3735479"/>
                  <a:ext cx="611385" cy="6643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4" name="Rectangle 393"/>
                <p:cNvSpPr/>
                <p:nvPr/>
              </p:nvSpPr>
              <p:spPr>
                <a:xfrm>
                  <a:off x="2565249" y="1371600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4" name="Rectangl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249" y="1371600"/>
                  <a:ext cx="611385" cy="66434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5" name="Rectangle 394"/>
                <p:cNvSpPr/>
                <p:nvPr/>
              </p:nvSpPr>
              <p:spPr>
                <a:xfrm>
                  <a:off x="5346201" y="1390010"/>
                  <a:ext cx="611385" cy="6643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mr-IN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5" name="Rectangle 3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201" y="1390010"/>
                  <a:ext cx="611385" cy="66434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1182870" y="4385557"/>
            <a:ext cx="2767429" cy="1614312"/>
            <a:chOff x="1182870" y="4385557"/>
            <a:chExt cx="2767429" cy="1614312"/>
          </a:xfrm>
        </p:grpSpPr>
        <p:cxnSp>
          <p:nvCxnSpPr>
            <p:cNvPr id="399" name="Straight Arrow Connector 398"/>
            <p:cNvCxnSpPr/>
            <p:nvPr/>
          </p:nvCxnSpPr>
          <p:spPr>
            <a:xfrm>
              <a:off x="2149508" y="4385557"/>
              <a:ext cx="1800791" cy="1614312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0" name="Rectangle 399"/>
                <p:cNvSpPr/>
                <p:nvPr/>
              </p:nvSpPr>
              <p:spPr>
                <a:xfrm>
                  <a:off x="1182870" y="4710490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0" name="Rectangle 3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2870" y="4710490"/>
                  <a:ext cx="1513491" cy="68172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048" b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4117763" y="4385682"/>
            <a:ext cx="1513491" cy="1500743"/>
            <a:chOff x="4147842" y="4403729"/>
            <a:chExt cx="1513491" cy="1500743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4199369" y="4403729"/>
              <a:ext cx="3541" cy="1500743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147842" y="4460003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842" y="4460003"/>
                  <a:ext cx="1513491" cy="68172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024" b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4457139" y="4346432"/>
            <a:ext cx="2482812" cy="1722960"/>
            <a:chOff x="4457139" y="4346432"/>
            <a:chExt cx="2482812" cy="1722960"/>
          </a:xfrm>
        </p:grpSpPr>
        <p:cxnSp>
          <p:nvCxnSpPr>
            <p:cNvPr id="38" name="Straight Arrow Connector 37"/>
            <p:cNvCxnSpPr/>
            <p:nvPr/>
          </p:nvCxnSpPr>
          <p:spPr>
            <a:xfrm flipH="1">
              <a:off x="4457139" y="4346432"/>
              <a:ext cx="1832103" cy="172296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5426460" y="4978159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6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6460" y="4978159"/>
                  <a:ext cx="1513491" cy="68172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048" b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1" name="Group 50"/>
          <p:cNvGrpSpPr/>
          <p:nvPr/>
        </p:nvGrpSpPr>
        <p:grpSpPr>
          <a:xfrm>
            <a:off x="1011979" y="2012726"/>
            <a:ext cx="1720562" cy="1739590"/>
            <a:chOff x="1022638" y="2029522"/>
            <a:chExt cx="1720562" cy="1739590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2051824" y="2029522"/>
              <a:ext cx="691376" cy="173959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1022638" y="2230182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2638" y="2230182"/>
                  <a:ext cx="1513491" cy="68172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6048" b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2245466" y="2007220"/>
            <a:ext cx="1931601" cy="1745097"/>
            <a:chOff x="2245466" y="2007220"/>
            <a:chExt cx="1931601" cy="1745097"/>
          </a:xfrm>
        </p:grpSpPr>
        <p:cxnSp>
          <p:nvCxnSpPr>
            <p:cNvPr id="46" name="Straight Arrow Connector 45"/>
            <p:cNvCxnSpPr>
              <a:endCxn id="11" idx="2"/>
            </p:cNvCxnSpPr>
            <p:nvPr/>
          </p:nvCxnSpPr>
          <p:spPr>
            <a:xfrm>
              <a:off x="2988527" y="2007220"/>
              <a:ext cx="1188540" cy="174509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2245466" y="2828929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4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5466" y="2828929"/>
                  <a:ext cx="1513491" cy="68172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024" b="-8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3091811" y="1643183"/>
            <a:ext cx="3114156" cy="2204531"/>
            <a:chOff x="3091811" y="1643183"/>
            <a:chExt cx="3114156" cy="2204531"/>
          </a:xfrm>
        </p:grpSpPr>
        <p:cxnSp>
          <p:nvCxnSpPr>
            <p:cNvPr id="50" name="Straight Arrow Connector 49"/>
            <p:cNvCxnSpPr>
              <a:stCxn id="8" idx="7"/>
              <a:endCxn id="17" idx="3"/>
            </p:cNvCxnSpPr>
            <p:nvPr/>
          </p:nvCxnSpPr>
          <p:spPr>
            <a:xfrm>
              <a:off x="3091811" y="1946026"/>
              <a:ext cx="3114156" cy="1901688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3512988" y="1643183"/>
                  <a:ext cx="1513491" cy="681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C00000"/>
                      </a:solidFill>
                      <a:ea typeface="Times New Roman" charset="0"/>
                      <a:cs typeface="Times New Roman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5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mr-IN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5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a14:m>
                  <a:endParaRPr lang="en-US" sz="24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2988" y="1643183"/>
                  <a:ext cx="1513491" cy="68172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024" b="-18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4" name="Straight Arrow Connector 53"/>
          <p:cNvCxnSpPr>
            <a:stCxn id="6" idx="5"/>
            <a:endCxn id="13" idx="1"/>
          </p:cNvCxnSpPr>
          <p:nvPr/>
        </p:nvCxnSpPr>
        <p:spPr>
          <a:xfrm flipH="1">
            <a:off x="2148167" y="1946027"/>
            <a:ext cx="3282857" cy="191986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161513" y="2002964"/>
            <a:ext cx="1376240" cy="176740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6" idx="6"/>
            <a:endCxn id="17" idx="3"/>
          </p:cNvCxnSpPr>
          <p:nvPr/>
        </p:nvCxnSpPr>
        <p:spPr>
          <a:xfrm>
            <a:off x="5661333" y="2041424"/>
            <a:ext cx="544634" cy="180629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7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/>
      <p:bldP spid="388" grpId="0" animBg="1"/>
      <p:bldP spid="389" grpId="0"/>
      <p:bldP spid="7" grpId="0"/>
      <p:bldP spid="10" grpId="0"/>
      <p:bldP spid="16" grpId="0"/>
      <p:bldP spid="386" grpId="0" animBg="1"/>
      <p:bldP spid="386" grpId="1" animBg="1"/>
      <p:bldP spid="387" grpId="0"/>
      <p:bldP spid="38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That Use 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722441"/>
            <a:ext cx="9405416" cy="4525963"/>
          </a:xfrm>
        </p:spPr>
        <p:txBody>
          <a:bodyPr/>
          <a:lstStyle/>
          <a:p>
            <a:r>
              <a:rPr lang="en-US" dirty="0" smtClean="0"/>
              <a:t>Deep learning libraries </a:t>
            </a:r>
            <a:r>
              <a:rPr lang="en-US" dirty="0" err="1" smtClean="0"/>
              <a:t>TensorFlow</a:t>
            </a:r>
            <a:r>
              <a:rPr lang="en-US" dirty="0" smtClean="0"/>
              <a:t>/</a:t>
            </a:r>
            <a:r>
              <a:rPr lang="en-US" dirty="0" err="1" smtClean="0"/>
              <a:t>Keras</a:t>
            </a:r>
            <a:r>
              <a:rPr lang="en-US" dirty="0" smtClean="0"/>
              <a:t>/Torch/</a:t>
            </a:r>
            <a:r>
              <a:rPr lang="en-US" dirty="0" err="1" smtClean="0"/>
              <a:t>Caffe</a:t>
            </a:r>
            <a:r>
              <a:rPr lang="en-US" dirty="0" smtClean="0"/>
              <a:t> let you build a compute graph out of variables and</a:t>
            </a:r>
            <a:br>
              <a:rPr lang="en-US" dirty="0" smtClean="0"/>
            </a:br>
            <a:r>
              <a:rPr lang="en-US" dirty="0" smtClean="0"/>
              <a:t>basic operations</a:t>
            </a:r>
          </a:p>
          <a:p>
            <a:pPr lvl="1"/>
            <a:r>
              <a:rPr lang="en-US" dirty="0" smtClean="0"/>
              <a:t>Variables: scalars/vectors/matrices for parameters/training data</a:t>
            </a:r>
          </a:p>
          <a:p>
            <a:pPr lvl="1"/>
            <a:r>
              <a:rPr lang="en-US" dirty="0" smtClean="0"/>
              <a:t>Basic operations: +, -, sin, </a:t>
            </a:r>
            <a:r>
              <a:rPr lang="en-US" dirty="0" err="1" smtClean="0"/>
              <a:t>exp</a:t>
            </a:r>
            <a:r>
              <a:rPr lang="en-US" dirty="0" smtClean="0"/>
              <a:t>, L</a:t>
            </a:r>
            <a:r>
              <a:rPr lang="en-US" baseline="30000" dirty="0" smtClean="0"/>
              <a:t>2</a:t>
            </a:r>
            <a:r>
              <a:rPr lang="en-US" dirty="0" smtClean="0"/>
              <a:t> loss, etc.</a:t>
            </a:r>
          </a:p>
          <a:p>
            <a:r>
              <a:rPr lang="en-US" dirty="0" smtClean="0"/>
              <a:t>Forward pass: evaluate compute graph in forward order</a:t>
            </a:r>
          </a:p>
          <a:p>
            <a:r>
              <a:rPr lang="en-US" dirty="0" smtClean="0"/>
              <a:t>Reverse pass: compute       for nodes in reverse order</a:t>
            </a:r>
          </a:p>
          <a:p>
            <a:r>
              <a:rPr lang="en-US" dirty="0" smtClean="0"/>
              <a:t>Read off gradient with respect to model parameters.</a:t>
            </a:r>
          </a:p>
          <a:p>
            <a:pPr lvl="1"/>
            <a:r>
              <a:rPr lang="en-US" dirty="0" smtClean="0"/>
              <a:t>Expose optimization routines (gradient descent, 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2"/>
          <a:stretch/>
        </p:blipFill>
        <p:spPr>
          <a:xfrm>
            <a:off x="9861878" y="1722441"/>
            <a:ext cx="2115043" cy="4506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09820" y="5072743"/>
                <a:ext cx="708463" cy="85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4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820" y="5072743"/>
                <a:ext cx="708463" cy="8570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14858" y="6248404"/>
            <a:ext cx="194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Creative Commons Image</a:t>
            </a:r>
            <a:endParaRPr lang="en-US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Libraries That Use Backpropagation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2" y="1722441"/>
            <a:ext cx="9405416" cy="4525963"/>
          </a:xfrm>
        </p:spPr>
        <p:txBody>
          <a:bodyPr/>
          <a:lstStyle/>
          <a:p>
            <a:r>
              <a:rPr lang="en-US" dirty="0" smtClean="0"/>
              <a:t>Each basic operation exposes:</a:t>
            </a:r>
          </a:p>
          <a:p>
            <a:pPr lvl="1"/>
            <a:r>
              <a:rPr lang="en-US" dirty="0" smtClean="0"/>
              <a:t>How to compute the operation in forward pass</a:t>
            </a:r>
            <a:br>
              <a:rPr lang="en-US" dirty="0" smtClean="0"/>
            </a:br>
            <a:r>
              <a:rPr lang="en-US" dirty="0" smtClean="0"/>
              <a:t>from its inputs</a:t>
            </a:r>
          </a:p>
          <a:p>
            <a:pPr lvl="1"/>
            <a:r>
              <a:rPr lang="en-US" dirty="0" smtClean="0"/>
              <a:t>How to compute the gradient with respect to the operation’s inputs given the gradient with respect to the operation’s outputs (chain rule for case 1).</a:t>
            </a:r>
          </a:p>
          <a:p>
            <a:r>
              <a:rPr lang="en-US" dirty="0" smtClean="0"/>
              <a:t>Library tracks graph edges to resolve case 1 / case 2.</a:t>
            </a:r>
          </a:p>
          <a:p>
            <a:r>
              <a:rPr lang="en-US" dirty="0" smtClean="0"/>
              <a:t>Usually basic operations already implemented.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Adding an Operation to TensorFlow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2"/>
          <a:stretch/>
        </p:blipFill>
        <p:spPr>
          <a:xfrm>
            <a:off x="9955037" y="2351314"/>
            <a:ext cx="2115043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Pass: Case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to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 given compute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US" dirty="0" smtClean="0"/>
                  <a:t>, knowing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for all </a:t>
                </a:r>
                <a:r>
                  <a:rPr lang="en-US" i="1" dirty="0" smtClean="0">
                    <a:latin typeface="Times" charset="0"/>
                    <a:ea typeface="Times" charset="0"/>
                    <a:cs typeface="Times" charset="0"/>
                  </a:rPr>
                  <a:t>j</a:t>
                </a:r>
                <a:r>
                  <a:rPr lang="en-US" dirty="0" smtClean="0"/>
                  <a:t> &gt; </a:t>
                </a:r>
                <a:r>
                  <a:rPr lang="en-US" i="1" dirty="0" err="1" smtClean="0">
                    <a:latin typeface="Times" charset="0"/>
                    <a:ea typeface="Times" charset="0"/>
                    <a:cs typeface="Times" charset="0"/>
                  </a:rPr>
                  <a:t>i</a:t>
                </a:r>
                <a:r>
                  <a:rPr lang="en-US" dirty="0"/>
                  <a:t>?</a:t>
                </a:r>
                <a:endParaRPr lang="en-US" dirty="0" smtClean="0"/>
              </a:p>
              <a:p>
                <a:r>
                  <a:rPr lang="en-US" dirty="0" smtClean="0"/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has multiple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𝐜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Derivative is linear, so reduce to the sum of</a:t>
                </a:r>
                <a:br>
                  <a:rPr lang="en-US" dirty="0" smtClean="0"/>
                </a:br>
                <a:r>
                  <a:rPr lang="en-US" dirty="0" smtClean="0"/>
                  <a:t>multiple case 1s.</a:t>
                </a:r>
              </a:p>
              <a:p>
                <a:r>
                  <a:rPr lang="en-US" dirty="0" smtClean="0"/>
                  <a:t>Result: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951912" y="2599241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5919" y="3139358"/>
            <a:ext cx="429926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444639" y="5046432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3815" y="5548449"/>
            <a:ext cx="653743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dirty="0" smtClean="0">
                <a:latin typeface="Times New Roman" charset="0"/>
                <a:ea typeface="Times New Roman" charset="0"/>
                <a:cs typeface="Times New Roman" charset="0"/>
              </a:rPr>
              <a:t>i,1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763000" y="4215163"/>
            <a:ext cx="613276" cy="985487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265488" y="2902826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488" y="2902826"/>
                <a:ext cx="1676400" cy="9831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762809" y="4407828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09" y="4407828"/>
                <a:ext cx="1676400" cy="9831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4500" y="4775125"/>
                <a:ext cx="6260006" cy="19169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b="1" i="0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3600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,1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solidFill>
                                  <a:srgbClr val="C0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:r>
                  <a:rPr lang="mr-IN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…</a:t>
                </a:r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3600" b="1" i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,</m:t>
                            </m:r>
                            <m:r>
                              <a:rPr lang="en-US" sz="3600" b="0" i="1" smtClean="0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sz="36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sz="3600" i="1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0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sz="3600" dirty="0" smtClean="0">
                  <a:solidFill>
                    <a:srgbClr val="C00000"/>
                  </a:solidFill>
                  <a:latin typeface="Times New Roman" charset="0"/>
                </a:endParaRPr>
              </a:p>
              <a:p>
                <a:r>
                  <a:rPr lang="en-US" sz="36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is-I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𝑗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𝑘</m:t>
                        </m:r>
                      </m:sup>
                      <m:e>
                        <m:f>
                          <m:f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𝜕</m:t>
                            </m:r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𝑖</m:t>
                                </m:r>
                                <m:r>
                                  <a:rPr lang="en-US" sz="3600" i="1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,</m:t>
                                </m:r>
                                <m:r>
                                  <a:rPr lang="en-US" sz="3600" b="0" i="1" smtClean="0"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en-US" sz="3600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36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3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𝑗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  <a:ea typeface="Times New Roman" charset="0"/>
                                    <a:cs typeface="Times New Roman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0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nary>
                  </m:oMath>
                </a14:m>
                <a:endParaRPr lang="en-US" sz="3600" dirty="0" smtClean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500" y="4775125"/>
                <a:ext cx="6260006" cy="1916935"/>
              </a:xfrm>
              <a:prstGeom prst="rect">
                <a:avLst/>
              </a:prstGeom>
              <a:blipFill rotWithShape="0">
                <a:blip r:embed="rId5"/>
                <a:stretch>
                  <a:fillRect l="-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10356807" y="5046432"/>
            <a:ext cx="1737940" cy="17379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25983" y="5548449"/>
            <a:ext cx="653743" cy="1097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sz="2800" i="1" baseline="-25000" dirty="0" err="1" smtClean="0">
                <a:latin typeface="Times New Roman" charset="0"/>
                <a:ea typeface="Times New Roman" charset="0"/>
                <a:cs typeface="Times New Roman" charset="0"/>
              </a:rPr>
              <a:t>i,k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10250638" y="4234387"/>
            <a:ext cx="540916" cy="96626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56807" y="4103654"/>
                <a:ext cx="1676400" cy="9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800" i="1" smtClean="0">
                              <a:solidFill>
                                <a:srgbClr val="0070C0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6807" y="4103654"/>
                <a:ext cx="1676400" cy="9831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9376276" y="5579410"/>
            <a:ext cx="786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r-IN" sz="28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5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Reverse Mode Automatic Differentiation</a:t>
            </a:r>
            <a:br>
              <a:rPr lang="en-US" dirty="0" smtClean="0"/>
            </a:br>
            <a:r>
              <a:rPr lang="en-US" dirty="0" smtClean="0"/>
              <a:t>(Backpropagation)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Run the forward computation to calculate the loss L.</a:t>
                </a:r>
              </a:p>
              <a:p>
                <a:r>
                  <a:rPr lang="en-US" dirty="0" smtClean="0"/>
                  <a:t>Calculate the derivatives of the loss in backwards order (backpropagation).</a:t>
                </a:r>
              </a:p>
              <a:p>
                <a:pPr lvl="1"/>
                <a:r>
                  <a:rPr lang="en-US" dirty="0" smtClean="0">
                    <a:ea typeface="Times New Roman" charset="0"/>
                    <a:cs typeface="Times New Roman" charset="0"/>
                  </a:rPr>
                  <a:t>That is,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with respect to </a:t>
                </a:r>
                <a:r>
                  <a:rPr lang="en-US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(an input, output, or intermediate value).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7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12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792159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         ?         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792159"/>
              </a:xfrm>
              <a:blipFill rotWithShape="0">
                <a:blip r:embed="rId2"/>
                <a:stretch>
                  <a:fillRect l="-957" t="-9231" b="-3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5050" y="1158355"/>
            <a:ext cx="35995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(Model Parameter)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701038" y="1156107"/>
            <a:ext cx="202737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</a:p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(e.g. loss)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6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  <p:bldP spid="8" grpId="0"/>
      <p:bldP spid="12" grpId="0"/>
      <p:bldP spid="14" grpId="0"/>
      <p:bldP spid="15" grpId="0" animBg="1"/>
      <p:bldP spid="9" grpId="0"/>
      <p:bldP spid="18" grpId="0" animBg="1"/>
      <p:bldP spid="19" grpId="0"/>
      <p:bldP spid="2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What is</a:t>
                </a:r>
                <a:r>
                  <a:rPr lang="en-US" dirty="0" smtClean="0"/>
                  <a:t>          =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  <a:blipFill rotWithShape="0">
                <a:blip r:embed="rId2"/>
                <a:stretch>
                  <a:fillRect l="-9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75" y="3705167"/>
                <a:ext cx="716606" cy="890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61140" y="3900120"/>
            <a:ext cx="485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5050" y="1158355"/>
            <a:ext cx="35995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(Model Parameter)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01038" y="1156107"/>
            <a:ext cx="202737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</a:p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(e.g. loss)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20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 (Where We Are Going):</a:t>
            </a:r>
            <a:br>
              <a:rPr lang="en-US" dirty="0" smtClean="0"/>
            </a:br>
            <a:r>
              <a:rPr lang="en-US" dirty="0" smtClean="0"/>
              <a:t>Convolutional Neural Networks (1990s)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Yann </a:t>
            </a:r>
            <a:r>
              <a:rPr lang="en-US" dirty="0" err="1" smtClean="0"/>
              <a:t>LeCun</a:t>
            </a:r>
            <a:r>
              <a:rPr lang="en-US" dirty="0" smtClean="0"/>
              <a:t>, Leon </a:t>
            </a:r>
            <a:r>
              <a:rPr lang="en-US" dirty="0" err="1" smtClean="0"/>
              <a:t>Bottou</a:t>
            </a:r>
            <a:r>
              <a:rPr lang="en-US" dirty="0" smtClean="0"/>
              <a:t>, </a:t>
            </a:r>
            <a:r>
              <a:rPr lang="en-US" dirty="0" err="1" smtClean="0"/>
              <a:t>Yoshua</a:t>
            </a:r>
            <a:r>
              <a:rPr lang="en-US" dirty="0" smtClean="0"/>
              <a:t> </a:t>
            </a:r>
            <a:r>
              <a:rPr lang="en-US" dirty="0" err="1" smtClean="0"/>
              <a:t>Bengio</a:t>
            </a:r>
            <a:r>
              <a:rPr lang="en-US" dirty="0" smtClean="0"/>
              <a:t>, Patrick </a:t>
            </a:r>
            <a:r>
              <a:rPr lang="en-US" dirty="0" err="1" smtClean="0"/>
              <a:t>Haffner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12188825" cy="3750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06928" y="6294351"/>
            <a:ext cx="3273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charset="0"/>
                <a:ea typeface="Times New Roman" charset="0"/>
                <a:cs typeface="Times New Roman" charset="0"/>
              </a:rPr>
              <a:t>Diagram from Wikipedia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2212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949926" y="3663043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71722" y="3660321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729491" y="3879397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947205" y="38848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69001" y="3882118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32" y="354076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4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5368" y="4008265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Times New Roman" charset="0"/>
                <a:ea typeface="Times New Roman" charset="0"/>
                <a:cs typeface="Times New Roman" charset="0"/>
              </a:rPr>
              <a:t>⋮</a:t>
            </a:r>
            <a:endParaRPr lang="en-US" sz="1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627418" y="2827867"/>
            <a:ext cx="858982" cy="73275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76367" y="2416618"/>
            <a:ext cx="292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charset="0"/>
                <a:ea typeface="Times New Roman" charset="0"/>
                <a:cs typeface="Times New Roman" charset="0"/>
              </a:rPr>
              <a:t>Many pixels / neurons</a:t>
            </a:r>
            <a:endParaRPr lang="en-US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4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         in terms of             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  <a:blipFill rotWithShape="0">
                <a:blip r:embed="rId2"/>
                <a:stretch>
                  <a:fillRect l="-957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3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4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20876" y="5214158"/>
                <a:ext cx="3191195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76" y="5214158"/>
                <a:ext cx="3191195" cy="8920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>
            <a:off x="4494002" y="5475259"/>
            <a:ext cx="453791" cy="41847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35610" y="5186676"/>
                <a:ext cx="3307251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610" y="5186676"/>
                <a:ext cx="3307251" cy="8920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Arrow 25"/>
          <p:cNvSpPr/>
          <p:nvPr/>
        </p:nvSpPr>
        <p:spPr>
          <a:xfrm rot="18563736">
            <a:off x="8256565" y="4776013"/>
            <a:ext cx="453791" cy="41847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42612" y="2430869"/>
            <a:ext cx="1219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What is this?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508105" y="3384976"/>
            <a:ext cx="336192" cy="3564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85050" y="1158355"/>
            <a:ext cx="35995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(Model Parameter)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01038" y="1156107"/>
            <a:ext cx="202737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</a:p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(e.g. loss)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23" grpId="0"/>
      <p:bldP spid="25" grpId="0"/>
      <p:bldP spid="26" grpId="0" animBg="1"/>
      <p:bldP spid="11" grpId="0"/>
      <p:bldP spid="27" grpId="0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45683" y="2133915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Simplified Chain of Dependencies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</p:spPr>
            <p:txBody>
              <a:bodyPr/>
              <a:lstStyle/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b="0" i="1" smtClean="0">
                        <a:latin typeface="Cambria Math" charset="0"/>
                        <a:ea typeface="Times New Roman" charset="0"/>
                        <a:cs typeface="Times New Roman" charset="0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The computation:</a:t>
                </a:r>
                <a:br>
                  <a:rPr lang="en-US" dirty="0"/>
                </a:b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𝑖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𝑛</m:t>
                    </m:r>
                    <m:r>
                      <a:rPr lang="en-US" i="1">
                        <a:latin typeface="Cambria Math" charset="0"/>
                      </a:rPr>
                      <m:t>+1,…,</m:t>
                    </m:r>
                    <m:r>
                      <a:rPr lang="en-US" i="1">
                        <a:latin typeface="Cambria Math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What is          in terms of             ?</a:t>
                </a:r>
                <a:br>
                  <a:rPr lang="en-US" dirty="0" smtClean="0"/>
                </a:br>
                <a:endParaRPr lang="en-US" dirty="0" smtClean="0"/>
              </a:p>
              <a:p>
                <a:r>
                  <a:rPr lang="en-US" dirty="0" smtClean="0"/>
                  <a:t>Conclusion: run the computation forwards. Then initialize                and work </a:t>
                </a:r>
                <a:r>
                  <a:rPr lang="en-US" b="1" dirty="0" smtClean="0"/>
                  <a:t>backwards</a:t>
                </a:r>
                <a:r>
                  <a:rPr lang="en-US" dirty="0" smtClean="0"/>
                  <a:t> through the computation to find        for each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from         . This gives us the gradient of the output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𝑁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/>
                      <m:t>) </m:t>
                    </m:r>
                    <m:r>
                      <m:rPr>
                        <m:nor/>
                      </m:rPr>
                      <a:rPr lang="en-US" b="0" i="0" dirty="0" smtClean="0"/>
                      <m:t>with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respect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to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every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expression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in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our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compute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graph</m:t>
                    </m:r>
                    <m:r>
                      <m:rPr>
                        <m:nor/>
                      </m:rPr>
                      <a:rPr lang="en-US" b="0" i="0" dirty="0" smtClean="0"/>
                      <m:t>!</m:t>
                    </m:r>
                  </m:oMath>
                </a14:m>
                <a:endParaRPr lang="en-US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371600"/>
                <a:ext cx="11460639" cy="4525963"/>
              </a:xfrm>
              <a:blipFill rotWithShape="0">
                <a:blip r:embed="rId3"/>
                <a:stretch>
                  <a:fillRect l="-957" t="-1617" b="-18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773359"/>
                <a:ext cx="1933478" cy="430887"/>
              </a:xfrm>
              <a:prstGeom prst="rect">
                <a:avLst/>
              </a:prstGeom>
              <a:blipFill rotWithShape="0">
                <a:blip r:embed="rId4"/>
                <a:stretch>
                  <a:fillRect t="-25352" r="-10410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61012" y="1020759"/>
            <a:ext cx="47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example: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4555" y="2466049"/>
            <a:ext cx="463588" cy="109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68151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328" y="2314349"/>
                <a:ext cx="916533" cy="861774"/>
              </a:xfrm>
              <a:prstGeom prst="rect">
                <a:avLst/>
              </a:prstGeom>
              <a:blipFill rotWithShape="0">
                <a:blip r:embed="rId5"/>
                <a:stretch>
                  <a:fillRect r="-22667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8990619" y="2119477"/>
            <a:ext cx="1325380" cy="132538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en-US" sz="2800" b="0" i="1" dirty="0" smtClean="0">
                  <a:solidFill>
                    <a:schemeClr val="tx1"/>
                  </a:solidFill>
                  <a:latin typeface="Cambria Math" charset="0"/>
                  <a:ea typeface="Times New Roman" charset="0"/>
                  <a:cs typeface="Times New Roman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796" y="2314349"/>
                <a:ext cx="916533" cy="861774"/>
              </a:xfrm>
              <a:prstGeom prst="rect">
                <a:avLst/>
              </a:prstGeom>
              <a:blipFill rotWithShape="0">
                <a:blip r:embed="rId6"/>
                <a:stretch>
                  <a:fillRect l="-662" r="-23179" b="-2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6865231" y="2796605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8587699" y="2782167"/>
            <a:ext cx="40292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60" y="3720372"/>
                <a:ext cx="716606" cy="8908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16" y="3724916"/>
                <a:ext cx="955005" cy="8908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+1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45" y="3747062"/>
                <a:ext cx="3307252" cy="8920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173254" y="4844798"/>
                <a:ext cx="988668" cy="634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=1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254" y="4844798"/>
                <a:ext cx="988668" cy="6346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565161" y="5332152"/>
                <a:ext cx="511166" cy="636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5161" y="5332152"/>
                <a:ext cx="511166" cy="63632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52594" y="5808731"/>
                <a:ext cx="683136" cy="636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+1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594" y="5808731"/>
                <a:ext cx="683136" cy="636328"/>
              </a:xfrm>
              <a:prstGeom prst="rect">
                <a:avLst/>
              </a:prstGeom>
              <a:blipFill rotWithShape="0">
                <a:blip r:embed="rId12"/>
                <a:stretch>
                  <a:fillRect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385050" y="1158355"/>
            <a:ext cx="359954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(Model Parameter)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01038" y="1156107"/>
            <a:ext cx="202737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Output</a:t>
            </a:r>
          </a:p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(e.g. loss) </a:t>
            </a:r>
            <a: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800" baseline="-250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en-US" sz="2800" baseline="-25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1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609441" y="2614701"/>
                <a:ext cx="11460639" cy="4525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•"/>
                  <a:defRPr sz="28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+mj-lt"/>
                  </a:defRPr>
                </a:lvl2pPr>
                <a:lvl3pPr marL="1143000" indent="-2286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•"/>
                  <a:defRPr sz="2000">
                    <a:solidFill>
                      <a:schemeClr val="tx1"/>
                    </a:solidFill>
                    <a:latin typeface="+mj-lt"/>
                  </a:defRPr>
                </a:lvl3pPr>
                <a:lvl4pPr marL="1600200" indent="-2286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–"/>
                  <a:defRPr sz="1600">
                    <a:solidFill>
                      <a:schemeClr val="tx1"/>
                    </a:solidFill>
                    <a:latin typeface="+mj-lt"/>
                  </a:defRPr>
                </a:lvl4pPr>
                <a:lvl5pPr marL="2057400" indent="-228600" algn="l" rtl="0" eaLnBrk="0" fontAlgn="base" hangingPunct="0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 sz="1600">
                    <a:solidFill>
                      <a:schemeClr val="tx1"/>
                    </a:solidFill>
                    <a:latin typeface="+mj-lt"/>
                  </a:defRPr>
                </a:lvl5pPr>
                <a:lvl6pPr marL="25146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lnSpc>
                    <a:spcPct val="105000"/>
                  </a:lnSpc>
                  <a:spcBef>
                    <a:spcPct val="15000"/>
                  </a:spcBef>
                  <a:spcAft>
                    <a:spcPct val="500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endParaRPr lang="en-US" kern="0" dirty="0" smtClean="0"/>
              </a:p>
              <a:p>
                <a:endParaRPr lang="en-US" kern="0" dirty="0"/>
              </a:p>
              <a:p>
                <a:endParaRPr lang="en-US" kern="0" dirty="0" smtClean="0"/>
              </a:p>
              <a:p>
                <a:r>
                  <a:rPr lang="en-US" kern="0" dirty="0" smtClean="0"/>
                  <a:t>The computation:</a:t>
                </a:r>
                <a:br>
                  <a:rPr lang="en-US" kern="0" dirty="0" smtClean="0"/>
                </a:br>
                <a:r>
                  <a:rPr lang="en-US" kern="0" dirty="0" smtClean="0"/>
                  <a:t>	For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charset="0"/>
                      </a:rPr>
                      <m:t>𝑖</m:t>
                    </m:r>
                    <m:r>
                      <a:rPr lang="en-US" i="1" kern="0" smtClean="0">
                        <a:latin typeface="Cambria Math" charset="0"/>
                      </a:rPr>
                      <m:t>=</m:t>
                    </m:r>
                    <m:r>
                      <a:rPr lang="en-US" i="1" kern="0" smtClean="0">
                        <a:latin typeface="Cambria Math" charset="0"/>
                      </a:rPr>
                      <m:t>𝑛</m:t>
                    </m:r>
                    <m:r>
                      <a:rPr lang="en-US" i="1" kern="0" smtClean="0">
                        <a:latin typeface="Cambria Math" charset="0"/>
                      </a:rPr>
                      <m:t>+1,…,</m:t>
                    </m:r>
                    <m:r>
                      <a:rPr lang="en-US" i="1" kern="0" smtClean="0">
                        <a:latin typeface="Cambria Math" charset="0"/>
                      </a:rPr>
                      <m:t>𝑁</m:t>
                    </m:r>
                  </m:oMath>
                </a14:m>
                <a:endParaRPr lang="en-US" kern="0" dirty="0" smtClean="0"/>
              </a:p>
              <a:p>
                <a:endParaRPr lang="en-US" kern="0" dirty="0" smtClean="0"/>
              </a:p>
              <a:p>
                <a:r>
                  <a:rPr lang="en-US" kern="0" dirty="0" smtClean="0"/>
                  <a:t>Solution: apply multi-dimensional chain rule.</a:t>
                </a: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441" y="2614701"/>
                <a:ext cx="11460639" cy="4525963"/>
              </a:xfrm>
              <a:prstGeom prst="rect">
                <a:avLst/>
              </a:prstGeom>
              <a:blipFill rotWithShape="0">
                <a:blip r:embed="rId2"/>
                <a:stretch>
                  <a:fillRect l="-9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Dependency Graph is More Complex?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455672" y="1246110"/>
            <a:ext cx="7277481" cy="3393528"/>
            <a:chOff x="4729638" y="1191718"/>
            <a:chExt cx="7277481" cy="3393528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8184631" y="3225926"/>
              <a:ext cx="614595" cy="3417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10191517" y="2238574"/>
              <a:ext cx="614595" cy="3417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10150841" y="3180414"/>
              <a:ext cx="539645" cy="2998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695031" y="2095570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729638" y="2095570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01275" y="1597470"/>
              <a:ext cx="1219200" cy="109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Input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7057" y="2510318"/>
              <a:ext cx="463588" cy="109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023465" y="2364152"/>
                  <a:ext cx="916533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3465" y="2364152"/>
                  <a:ext cx="916533" cy="86177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r="-23333" b="-241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/>
            <p:cNvSpPr/>
            <p:nvPr/>
          </p:nvSpPr>
          <p:spPr>
            <a:xfrm>
              <a:off x="10444646" y="2116328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0537933" y="2281221"/>
                  <a:ext cx="1405641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5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7933" y="2281221"/>
                  <a:ext cx="1405641" cy="86177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r="-14783" b="-239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0594549" y="1600792"/>
              <a:ext cx="1219200" cy="109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charset="0"/>
                  <a:ea typeface="Times New Roman" charset="0"/>
                  <a:cs typeface="Times New Roman" charset="0"/>
                </a:rPr>
                <a:t>Output</a:t>
              </a:r>
              <a: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 smtClean="0"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  <a:t/>
              </a:r>
              <a:br>
                <a:rPr lang="en-US" sz="2800" baseline="-25000" dirty="0">
                  <a:latin typeface="Times New Roman" charset="0"/>
                  <a:ea typeface="Times New Roman" charset="0"/>
                  <a:cs typeface="Times New Roman" charset="0"/>
                </a:rPr>
              </a:br>
              <a:endParaRPr lang="en-US" sz="2800" baseline="-25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292111" y="2855260"/>
              <a:ext cx="4029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8184630" y="2278505"/>
              <a:ext cx="539645" cy="2998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8679292" y="1191718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9007726" y="1460300"/>
                  <a:ext cx="916533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7726" y="1460300"/>
                  <a:ext cx="916533" cy="86177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67" r="-23333" b="-239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8679292" y="3022773"/>
              <a:ext cx="1562473" cy="15624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chemeClr val="accent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007726" y="3291355"/>
                  <a:ext cx="916533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</m:oMath>
                    </m:oMathPara>
                  </a14:m>
                  <a:endParaRPr lang="en-US" sz="2800" b="0" i="1" dirty="0" smtClean="0">
                    <a:solidFill>
                      <a:schemeClr val="tx1"/>
                    </a:solidFill>
                    <a:latin typeface="Cambria Math" charset="0"/>
                    <a:ea typeface="Times New Roman" charset="0"/>
                    <a:cs typeface="Times New Roman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4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i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x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dirty="0" smtClean="0">
                      <a:solidFill>
                        <a:schemeClr val="tx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)</a:t>
                  </a:r>
                  <a:endParaRPr lang="en-US" sz="2800" dirty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7726" y="3291355"/>
                  <a:ext cx="916533" cy="86177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22000" b="-241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11049" y="5059525"/>
                <a:ext cx="1987211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049" y="5059525"/>
                <a:ext cx="1987211" cy="472373"/>
              </a:xfrm>
              <a:prstGeom prst="rect">
                <a:avLst/>
              </a:prstGeom>
              <a:blipFill rotWithShape="0">
                <a:blip r:embed="rId7"/>
                <a:stretch>
                  <a:fillRect t="-23377" r="-9509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94811" y="4907662"/>
                <a:ext cx="6732933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𝑖</m:t>
                    </m:r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: Sequence of “parent” values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(e.g.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3</m:t>
                        </m:r>
                      </m:e>
                    </m:d>
                    <m:r>
                      <a:rPr 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=(1,2)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, and f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=+, then 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3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=x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+x</a:t>
                </a:r>
                <a:r>
                  <a:rPr lang="en-US" sz="2800" baseline="-250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811" y="4907662"/>
                <a:ext cx="6732933" cy="861774"/>
              </a:xfrm>
              <a:prstGeom prst="rect">
                <a:avLst/>
              </a:prstGeom>
              <a:blipFill rotWithShape="0">
                <a:blip r:embed="rId8"/>
                <a:stretch>
                  <a:fillRect l="-3167" t="-12766" r="-2353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3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Automatic Differentiation (</a:t>
            </a:r>
            <a:r>
              <a:rPr lang="en-US" dirty="0" smtClean="0">
                <a:hlinkClick r:id="rId2"/>
              </a:rPr>
              <a:t>1960s</a:t>
            </a:r>
            <a:r>
              <a:rPr lang="en-US" dirty="0" smtClean="0"/>
              <a:t>, 1970s)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Computation:</a:t>
            </a:r>
          </a:p>
          <a:p>
            <a:endParaRPr lang="en-US" b="0" dirty="0" smtClean="0"/>
          </a:p>
          <a:p>
            <a:r>
              <a:rPr lang="en-US" dirty="0" smtClean="0"/>
              <a:t>Multidimensional chain rule:</a:t>
            </a:r>
          </a:p>
          <a:p>
            <a:endParaRPr lang="en-US" b="0" dirty="0"/>
          </a:p>
          <a:p>
            <a:endParaRPr lang="en-US" dirty="0" smtClean="0"/>
          </a:p>
          <a:p>
            <a:r>
              <a:rPr lang="en-US" b="0" dirty="0" smtClean="0"/>
              <a:t>Result: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6018" y="6440405"/>
            <a:ext cx="3462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Explanation 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Justin </a:t>
            </a:r>
            <a:r>
              <a:rPr lang="en-US" sz="2000" dirty="0" err="1" smtClean="0"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Domke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8212" y="2209800"/>
                <a:ext cx="1987211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𝑓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x</m:t>
                        </m:r>
                      </m:e>
                      <m: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</a:t>
                </a:r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209800"/>
                <a:ext cx="1987211" cy="472373"/>
              </a:xfrm>
              <a:prstGeom prst="rect">
                <a:avLst/>
              </a:prstGeom>
              <a:blipFill rotWithShape="0">
                <a:blip r:embed="rId4"/>
                <a:stretch>
                  <a:fillRect t="-23377" r="-981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7873" y="4800600"/>
                <a:ext cx="3541033" cy="13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: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73" y="4800600"/>
                <a:ext cx="3541033" cy="13050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37515" y="3273540"/>
                <a:ext cx="2792688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𝑙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515" y="3273540"/>
                <a:ext cx="2792688" cy="11762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26018" y="3583266"/>
                <a:ext cx="300447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018" y="3583266"/>
                <a:ext cx="3004477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279" y="6032573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j is a “child” (coming later in the computation) </a:t>
            </a:r>
            <a:r>
              <a:rPr lang="en-US" sz="2800" smtClean="0">
                <a:latin typeface="Times New Roman" charset="0"/>
                <a:ea typeface="Times New Roman" charset="0"/>
                <a:cs typeface="Times New Roman" charset="0"/>
              </a:rPr>
              <a:t>of its parent </a:t>
            </a:r>
            <a:r>
              <a:rPr lang="en-US" sz="2800" dirty="0" err="1" smtClean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8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Automatic Differentiation (</a:t>
            </a:r>
            <a:r>
              <a:rPr lang="en-US" dirty="0" smtClean="0">
                <a:hlinkClick r:id="rId2"/>
              </a:rPr>
              <a:t>1960s</a:t>
            </a:r>
            <a:r>
              <a:rPr lang="en-US" dirty="0" smtClean="0"/>
              <a:t>, 1970s)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Algorithm: first run computation ordinarily as a forward pass.</a:t>
                </a:r>
              </a:p>
              <a:p>
                <a:r>
                  <a:rPr lang="en-US" dirty="0" smtClean="0"/>
                  <a:t>In backwards pass, initialize: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For </a:t>
                </a:r>
                <a:r>
                  <a:rPr lang="en-US" i="1" dirty="0" err="1" smtClean="0"/>
                  <a:t>i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– 1,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– 2, …, 1, compute:</a:t>
                </a:r>
              </a:p>
              <a:p>
                <a:endParaRPr lang="en-US" sz="2400" dirty="0"/>
              </a:p>
              <a:p>
                <a:endParaRPr lang="en-US" dirty="0" smtClean="0"/>
              </a:p>
              <a:p>
                <a:endParaRPr lang="en-US" sz="1400" dirty="0"/>
              </a:p>
              <a:p>
                <a:r>
                  <a:rPr lang="en-US" dirty="0" smtClean="0"/>
                  <a:t>Now we have differentiated the output of the program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with respect to the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 as well as every computed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57" t="-1752" r="-1596" b="-1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969949" y="6440405"/>
            <a:ext cx="2218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From 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  <a:hlinkClick r:id="rId4"/>
              </a:rPr>
              <a:t>Justin Domke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8212" y="4356527"/>
                <a:ext cx="3541033" cy="13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: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𝑗</m:t>
                          </m:r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𝑑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  <a:ea typeface="Times New Roman" charset="0"/>
                                      <a:cs typeface="Times New Roman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4356527"/>
                <a:ext cx="3541033" cy="13050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08212" y="2921487"/>
                <a:ext cx="1382622" cy="8885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  <a:ea typeface="Times New Roman" charset="0"/>
                                  <a:cs typeface="Times New Roman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=1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2921487"/>
                <a:ext cx="1382622" cy="88851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28012" y="2484456"/>
            <a:ext cx="35910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Example on blackboard</a:t>
            </a:r>
          </a:p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for a program with one</a:t>
            </a:r>
            <a:b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addition.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7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with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4642" y="6256160"/>
                <a:ext cx="420159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𝛁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42" y="6256160"/>
                <a:ext cx="420159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5368" y="1502337"/>
            <a:ext cx="11460639" cy="685804"/>
          </a:xfrm>
        </p:spPr>
        <p:txBody>
          <a:bodyPr/>
          <a:lstStyle/>
          <a:p>
            <a:r>
              <a:rPr lang="en-US" dirty="0" smtClean="0"/>
              <a:t>Initialize weights at good</a:t>
            </a:r>
            <a:br>
              <a:rPr lang="en-US" dirty="0" smtClean="0"/>
            </a:br>
            <a:r>
              <a:rPr lang="en-US" dirty="0" smtClean="0"/>
              <a:t>starting point </a:t>
            </a:r>
            <a:r>
              <a:rPr lang="en-US" b="1" dirty="0" smtClean="0"/>
              <a:t>w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Repeatedly apply gradient</a:t>
            </a:r>
            <a:br>
              <a:rPr lang="en-US" dirty="0" smtClean="0"/>
            </a:br>
            <a:r>
              <a:rPr lang="en-US" dirty="0" smtClean="0"/>
              <a:t>descent step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(1)</a:t>
            </a:r>
          </a:p>
          <a:p>
            <a:r>
              <a:rPr lang="en-US" dirty="0" smtClean="0">
                <a:sym typeface="Wingdings"/>
              </a:rPr>
              <a:t>Continue training until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validation error hits a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minimum.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939802" y="62111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(1)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2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28600"/>
            <a:ext cx="11436566" cy="1143000"/>
          </a:xfrm>
        </p:spPr>
        <p:txBody>
          <a:bodyPr/>
          <a:lstStyle/>
          <a:p>
            <a:r>
              <a:rPr lang="en-US" smtClean="0"/>
              <a:t>Stochastic Gradient </a:t>
            </a:r>
            <a:r>
              <a:rPr lang="en-US" dirty="0" smtClean="0"/>
              <a:t>Descent with </a:t>
            </a:r>
            <a:r>
              <a:rPr lang="en-US" dirty="0" err="1" smtClean="0"/>
              <a:t>Backpropagation</a:t>
            </a:r>
            <a:endParaRPr lang="en-US" dirty="0"/>
          </a:p>
        </p:txBody>
      </p:sp>
      <p:pic>
        <p:nvPicPr>
          <p:cNvPr id="4" name="Picture 3" descr="Screen Shot 2015-09-17 at 4.33.17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74" y="1143000"/>
            <a:ext cx="4589170" cy="499933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8364497" y="5323187"/>
            <a:ext cx="1504612" cy="9329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84338" y="4506836"/>
            <a:ext cx="2000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size</a:t>
            </a:r>
          </a:p>
          <a:p>
            <a:r>
              <a:rPr lang="en-US" sz="2400" dirty="0"/>
              <a:t>or</a:t>
            </a:r>
          </a:p>
          <a:p>
            <a:r>
              <a:rPr lang="en-US" sz="2400" dirty="0"/>
              <a:t>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44642" y="6256160"/>
                <a:ext cx="421128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+1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𝛁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𝑤</m:t>
                          </m:r>
                        </m:sub>
                      </m:sSub>
                      <m:sSub>
                        <m:sSubPr>
                          <m:ctrlPr>
                            <a:rPr lang="en-US" sz="280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𝐰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642" y="6256160"/>
                <a:ext cx="4211281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5368" y="1502337"/>
            <a:ext cx="11460639" cy="685804"/>
          </a:xfrm>
        </p:spPr>
        <p:txBody>
          <a:bodyPr/>
          <a:lstStyle/>
          <a:p>
            <a:r>
              <a:rPr lang="en-US" dirty="0" smtClean="0"/>
              <a:t>Initialize weights at good</a:t>
            </a:r>
            <a:br>
              <a:rPr lang="en-US" dirty="0" smtClean="0"/>
            </a:br>
            <a:r>
              <a:rPr lang="en-US" dirty="0" smtClean="0"/>
              <a:t>starting point </a:t>
            </a:r>
            <a:r>
              <a:rPr lang="en-US" b="1" dirty="0" smtClean="0"/>
              <a:t>w</a:t>
            </a:r>
            <a:r>
              <a:rPr lang="en-US" baseline="-25000" dirty="0" smtClean="0"/>
              <a:t>0</a:t>
            </a:r>
            <a:endParaRPr lang="en-US" dirty="0" smtClean="0"/>
          </a:p>
          <a:p>
            <a:r>
              <a:rPr lang="en-US" dirty="0" smtClean="0"/>
              <a:t>Repeat until validation error</a:t>
            </a:r>
            <a:br>
              <a:rPr lang="en-US" dirty="0" smtClean="0"/>
            </a:br>
            <a:r>
              <a:rPr lang="en-US" dirty="0" smtClean="0"/>
              <a:t>hits a minimum:</a:t>
            </a:r>
          </a:p>
          <a:p>
            <a:pPr lvl="1"/>
            <a:r>
              <a:rPr lang="en-US" dirty="0" smtClean="0">
                <a:sym typeface="Wingdings"/>
              </a:rPr>
              <a:t>Randomly shuffle dataset</a:t>
            </a:r>
          </a:p>
          <a:p>
            <a:pPr lvl="1"/>
            <a:r>
              <a:rPr lang="en-US" dirty="0" smtClean="0">
                <a:sym typeface="Wingdings"/>
              </a:rPr>
              <a:t>Loop through mini-batches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of data, batch index is </a:t>
            </a:r>
            <a:r>
              <a:rPr lang="en-US" i="1" dirty="0" err="1" smtClean="0">
                <a:sym typeface="Wingdings"/>
              </a:rPr>
              <a:t>i</a:t>
            </a:r>
            <a:endParaRPr lang="en-US" i="1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Calculate stochastic gradient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using </a:t>
            </a:r>
            <a:r>
              <a:rPr lang="en-US" dirty="0" err="1" smtClean="0">
                <a:sym typeface="Wingdings"/>
              </a:rPr>
              <a:t>backpropagation</a:t>
            </a:r>
            <a:r>
              <a:rPr lang="en-US" dirty="0" smtClean="0">
                <a:sym typeface="Wingdings"/>
              </a:rPr>
              <a:t> for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each, and apply update rule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39802" y="6211190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(1)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7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connect units (neurons) in any arbitrary graph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3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Feedforward</a:t>
            </a:r>
            <a:r>
              <a:rPr lang="en-US" dirty="0" smtClean="0"/>
              <a:t>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could connect units (neurons) in any arbitrary graph</a:t>
            </a:r>
          </a:p>
          <a:p>
            <a:r>
              <a:rPr lang="en-US" dirty="0" smtClean="0"/>
              <a:t>If no cycles in the graph we call it a </a:t>
            </a:r>
            <a:r>
              <a:rPr lang="en-US" b="1" dirty="0" err="1" smtClean="0"/>
              <a:t>feedforward</a:t>
            </a:r>
            <a:r>
              <a:rPr lang="en-US" b="1" dirty="0" smtClean="0"/>
              <a:t> neural network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 (later)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cycles in the graph we call it a </a:t>
            </a:r>
            <a:r>
              <a:rPr lang="en-US" b="1" dirty="0" smtClean="0"/>
              <a:t>recurrent neural network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22455" y="3604422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012" y="2971800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Input</a:t>
            </a:r>
            <a:endParaRPr lang="en-US" sz="2800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2455" y="5065147"/>
            <a:ext cx="762000" cy="762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542212" y="3604422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542212" y="5065147"/>
            <a:ext cx="762000" cy="7620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72142" y="297180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charset="0"/>
                <a:ea typeface="Times New Roman" charset="0"/>
                <a:cs typeface="Times New Roman" charset="0"/>
              </a:rPr>
              <a:t>Output</a:t>
            </a:r>
            <a:endParaRPr lang="en-US" sz="2800" dirty="0">
              <a:solidFill>
                <a:srgbClr val="0070C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18557" y="293117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18557" y="4299803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65111" y="3495020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49573" y="5867404"/>
            <a:ext cx="762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35114" y="3495020"/>
            <a:ext cx="1073942" cy="3508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984455" y="4168635"/>
            <a:ext cx="1024601" cy="40336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V="1">
            <a:off x="2883637" y="3581578"/>
            <a:ext cx="1246512" cy="15835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2"/>
          </p:cNvCxnSpPr>
          <p:nvPr/>
        </p:nvCxnSpPr>
        <p:spPr>
          <a:xfrm>
            <a:off x="2968283" y="5570806"/>
            <a:ext cx="2781290" cy="67759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40812" y="4037428"/>
            <a:ext cx="1055077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55715" y="3292110"/>
            <a:ext cx="1026107" cy="46396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2"/>
          </p:cNvCxnSpPr>
          <p:nvPr/>
        </p:nvCxnSpPr>
        <p:spPr>
          <a:xfrm>
            <a:off x="6525303" y="3816119"/>
            <a:ext cx="1016909" cy="16930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9" idx="2"/>
          </p:cNvCxnSpPr>
          <p:nvPr/>
        </p:nvCxnSpPr>
        <p:spPr>
          <a:xfrm>
            <a:off x="4803749" y="4713608"/>
            <a:ext cx="2738463" cy="73253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513342" y="5627077"/>
            <a:ext cx="1055076" cy="46423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8" idx="3"/>
          </p:cNvCxnSpPr>
          <p:nvPr/>
        </p:nvCxnSpPr>
        <p:spPr>
          <a:xfrm flipV="1">
            <a:off x="6353701" y="4254830"/>
            <a:ext cx="1300103" cy="166649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262512" y="2256579"/>
            <a:ext cx="2202514" cy="1302546"/>
          </a:xfrm>
          <a:custGeom>
            <a:avLst/>
            <a:gdLst>
              <a:gd name="connsiteX0" fmla="*/ 2110154 w 2110154"/>
              <a:gd name="connsiteY0" fmla="*/ 1181686 h 1181686"/>
              <a:gd name="connsiteX1" fmla="*/ 1927274 w 2110154"/>
              <a:gd name="connsiteY1" fmla="*/ 267286 h 1181686"/>
              <a:gd name="connsiteX2" fmla="*/ 323557 w 2110154"/>
              <a:gd name="connsiteY2" fmla="*/ 0 h 1181686"/>
              <a:gd name="connsiteX3" fmla="*/ 0 w 2110154"/>
              <a:gd name="connsiteY3" fmla="*/ 562708 h 1181686"/>
              <a:gd name="connsiteX4" fmla="*/ 0 w 2110154"/>
              <a:gd name="connsiteY4" fmla="*/ 562708 h 1181686"/>
              <a:gd name="connsiteX0" fmla="*/ 2110154 w 2110154"/>
              <a:gd name="connsiteY0" fmla="*/ 1192758 h 1192758"/>
              <a:gd name="connsiteX1" fmla="*/ 1927274 w 2110154"/>
              <a:gd name="connsiteY1" fmla="*/ 278358 h 1192758"/>
              <a:gd name="connsiteX2" fmla="*/ 323557 w 2110154"/>
              <a:gd name="connsiteY2" fmla="*/ 11072 h 1192758"/>
              <a:gd name="connsiteX3" fmla="*/ 0 w 2110154"/>
              <a:gd name="connsiteY3" fmla="*/ 573780 h 1192758"/>
              <a:gd name="connsiteX4" fmla="*/ 0 w 2110154"/>
              <a:gd name="connsiteY4" fmla="*/ 573780 h 1192758"/>
              <a:gd name="connsiteX0" fmla="*/ 2110154 w 2110154"/>
              <a:gd name="connsiteY0" fmla="*/ 1246778 h 1246778"/>
              <a:gd name="connsiteX1" fmla="*/ 1927274 w 2110154"/>
              <a:gd name="connsiteY1" fmla="*/ 332378 h 1246778"/>
              <a:gd name="connsiteX2" fmla="*/ 323557 w 2110154"/>
              <a:gd name="connsiteY2" fmla="*/ 65092 h 1246778"/>
              <a:gd name="connsiteX3" fmla="*/ 0 w 2110154"/>
              <a:gd name="connsiteY3" fmla="*/ 627800 h 1246778"/>
              <a:gd name="connsiteX4" fmla="*/ 0 w 2110154"/>
              <a:gd name="connsiteY4" fmla="*/ 627800 h 1246778"/>
              <a:gd name="connsiteX0" fmla="*/ 2110154 w 2110154"/>
              <a:gd name="connsiteY0" fmla="*/ 1223600 h 1223600"/>
              <a:gd name="connsiteX1" fmla="*/ 1927274 w 2110154"/>
              <a:gd name="connsiteY1" fmla="*/ 309200 h 1223600"/>
              <a:gd name="connsiteX2" fmla="*/ 323557 w 2110154"/>
              <a:gd name="connsiteY2" fmla="*/ 41914 h 1223600"/>
              <a:gd name="connsiteX3" fmla="*/ 0 w 2110154"/>
              <a:gd name="connsiteY3" fmla="*/ 604622 h 1223600"/>
              <a:gd name="connsiteX4" fmla="*/ 0 w 2110154"/>
              <a:gd name="connsiteY4" fmla="*/ 604622 h 1223600"/>
              <a:gd name="connsiteX0" fmla="*/ 2110154 w 2110154"/>
              <a:gd name="connsiteY0" fmla="*/ 1282627 h 1282627"/>
              <a:gd name="connsiteX1" fmla="*/ 1927274 w 2110154"/>
              <a:gd name="connsiteY1" fmla="*/ 368227 h 1282627"/>
              <a:gd name="connsiteX2" fmla="*/ 323557 w 2110154"/>
              <a:gd name="connsiteY2" fmla="*/ 100941 h 1282627"/>
              <a:gd name="connsiteX3" fmla="*/ 0 w 2110154"/>
              <a:gd name="connsiteY3" fmla="*/ 663649 h 1282627"/>
              <a:gd name="connsiteX4" fmla="*/ 0 w 2110154"/>
              <a:gd name="connsiteY4" fmla="*/ 663649 h 1282627"/>
              <a:gd name="connsiteX0" fmla="*/ 2110154 w 2123734"/>
              <a:gd name="connsiteY0" fmla="*/ 1302546 h 1302546"/>
              <a:gd name="connsiteX1" fmla="*/ 1927274 w 2123734"/>
              <a:gd name="connsiteY1" fmla="*/ 388146 h 1302546"/>
              <a:gd name="connsiteX2" fmla="*/ 323557 w 2123734"/>
              <a:gd name="connsiteY2" fmla="*/ 120860 h 1302546"/>
              <a:gd name="connsiteX3" fmla="*/ 0 w 2123734"/>
              <a:gd name="connsiteY3" fmla="*/ 683568 h 1302546"/>
              <a:gd name="connsiteX4" fmla="*/ 0 w 2123734"/>
              <a:gd name="connsiteY4" fmla="*/ 683568 h 1302546"/>
              <a:gd name="connsiteX0" fmla="*/ 2110154 w 2190535"/>
              <a:gd name="connsiteY0" fmla="*/ 1302546 h 1302546"/>
              <a:gd name="connsiteX1" fmla="*/ 1927274 w 2190535"/>
              <a:gd name="connsiteY1" fmla="*/ 388146 h 1302546"/>
              <a:gd name="connsiteX2" fmla="*/ 323557 w 2190535"/>
              <a:gd name="connsiteY2" fmla="*/ 120860 h 1302546"/>
              <a:gd name="connsiteX3" fmla="*/ 0 w 2190535"/>
              <a:gd name="connsiteY3" fmla="*/ 683568 h 1302546"/>
              <a:gd name="connsiteX4" fmla="*/ 0 w 2190535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  <a:gd name="connsiteX0" fmla="*/ 2110154 w 2202514"/>
              <a:gd name="connsiteY0" fmla="*/ 1302546 h 1302546"/>
              <a:gd name="connsiteX1" fmla="*/ 1927274 w 2202514"/>
              <a:gd name="connsiteY1" fmla="*/ 388146 h 1302546"/>
              <a:gd name="connsiteX2" fmla="*/ 323557 w 2202514"/>
              <a:gd name="connsiteY2" fmla="*/ 120860 h 1302546"/>
              <a:gd name="connsiteX3" fmla="*/ 0 w 2202514"/>
              <a:gd name="connsiteY3" fmla="*/ 683568 h 1302546"/>
              <a:gd name="connsiteX4" fmla="*/ 0 w 2202514"/>
              <a:gd name="connsiteY4" fmla="*/ 683568 h 130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2514" h="1302546">
                <a:moveTo>
                  <a:pt x="2110154" y="1302546"/>
                </a:moveTo>
                <a:cubicBezTo>
                  <a:pt x="2246141" y="1025882"/>
                  <a:pt x="2267243" y="697635"/>
                  <a:pt x="1927274" y="388146"/>
                </a:cubicBezTo>
                <a:cubicBezTo>
                  <a:pt x="1587305" y="78657"/>
                  <a:pt x="656492" y="-151115"/>
                  <a:pt x="323557" y="120860"/>
                </a:cubicBezTo>
                <a:cubicBezTo>
                  <a:pt x="-9378" y="392835"/>
                  <a:pt x="51580" y="481932"/>
                  <a:pt x="0" y="683568"/>
                </a:cubicBezTo>
                <a:lnTo>
                  <a:pt x="0" y="683568"/>
                </a:lnTo>
              </a:path>
            </a:pathLst>
          </a:custGeom>
          <a:noFill/>
          <a:ln w="12700">
            <a:solidFill>
              <a:schemeClr val="tx1"/>
            </a:solidFill>
            <a:tailEnd type="triangle" w="lg" len="lg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66&quot;&gt;&lt;property id=&quot;20148&quot; value=&quot;5&quot;/&gt;&lt;property id=&quot;20300&quot; value=&quot;Slide 3 - &amp;quot;Motivation&amp;quot;&quot;/&gt;&lt;property id=&quot;20307&quot; value=&quot;258&quot;/&gt;&lt;/object&gt;&lt;object type=&quot;3&quot; unique_id=&quot;10067&quot;&gt;&lt;property id=&quot;20148&quot; value=&quot;5&quot;/&gt;&lt;property id=&quot;20300&quot; value=&quot;Slide 6 - &amp;quot;Inspiration&amp;quot;&quot;/&gt;&lt;property id=&quot;20307&quot; value=&quot;259&quot;/&gt;&lt;/object&gt;&lt;object type=&quot;3&quot; unique_id=&quot;10174&quot;&gt;&lt;property id=&quot;20148&quot; value=&quot;5&quot;/&gt;&lt;property id=&quot;20300&quot; value=&quot;Slide 4 - &amp;quot;Motivation&amp;quot;&quot;/&gt;&lt;property id=&quot;20307&quot; value=&quot;264&quot;/&gt;&lt;/object&gt;&lt;object type=&quot;3&quot; unique_id=&quot;10177&quot;&gt;&lt;property id=&quot;20148&quot; value=&quot;5&quot;/&gt;&lt;property id=&quot;20300&quot; value=&quot;Slide 9 - &amp;quot;Techniques&amp;quot;&quot;/&gt;&lt;property id=&quot;20307&quot; value=&quot;262&quot;/&gt;&lt;/object&gt;&lt;object type=&quot;3&quot; unique_id=&quot;10251&quot;&gt;&lt;property id=&quot;20148&quot; value=&quot;5&quot;/&gt;&lt;property id=&quot;20300&quot; value=&quot;Slide 13 - &amp;quot;Video Skims&amp;quot;&quot;/&gt;&lt;property id=&quot;20307&quot; value=&quot;268&quot;/&gt;&lt;/object&gt;&lt;object type=&quot;3&quot; unique_id=&quot;10322&quot;&gt;&lt;property id=&quot;20148&quot; value=&quot;5&quot;/&gt;&lt;property id=&quot;20300&quot; value=&quot;Slide 5 - &amp;quot;Previous Work&amp;quot;&quot;/&gt;&lt;property id=&quot;20307&quot; value=&quot;269&quot;/&gt;&lt;/object&gt;&lt;object type=&quot;3&quot; unique_id=&quot;10548&quot;&gt;&lt;property id=&quot;20148&quot; value=&quot;5&quot;/&gt;&lt;property id=&quot;20300&quot; value=&quot;Slide 1 - &amp;quot;&amp;#x0D;&amp;#x0A;Video Tapestries&amp;#x0D;&amp;#x0A;&amp;quot;&quot;/&gt;&lt;property id=&quot;20307&quot; value=&quot;270&quot;/&gt;&lt;/object&gt;&lt;object type=&quot;3&quot; unique_id=&quot;10724&quot;&gt;&lt;property id=&quot;20148&quot; value=&quot;5&quot;/&gt;&lt;property id=&quot;20300&quot; value=&quot;Slide 7 - &amp;quot;Goals&amp;quot;&quot;/&gt;&lt;property id=&quot;20307&quot; value=&quot;273&quot;/&gt;&lt;/object&gt;&lt;object type=&quot;3&quot; unique_id=&quot;11041&quot;&gt;&lt;property id=&quot;20148&quot; value=&quot;5&quot;/&gt;&lt;property id=&quot;20300&quot; value=&quot;Slide 11 - &amp;quot;Questions&amp;quot;&quot;/&gt;&lt;property id=&quot;20307&quot; value=&quot;275&quot;/&gt;&lt;/object&gt;&lt;object type=&quot;3&quot; unique_id=&quot;11516&quot;&gt;&lt;property id=&quot;20148&quot; value=&quot;5&quot;/&gt;&lt;property id=&quot;20300&quot; value=&quot;Slide 2 - &amp;quot;Who Am I?&amp;quot;&quot;/&gt;&lt;property id=&quot;20307&quot; value=&quot;279&quot;/&gt;&lt;/object&gt;&lt;object type=&quot;3&quot; unique_id=&quot;11709&quot;&gt;&lt;property id=&quot;20148&quot; value=&quot;5&quot;/&gt;&lt;property id=&quot;20300&quot; value=&quot;Slide 8 - &amp;quot;Applications&amp;quot;&quot;/&gt;&lt;property id=&quot;20307&quot; value=&quot;280&quot;/&gt;&lt;/object&gt;&lt;object type=&quot;3&quot; unique_id=&quot;11749&quot;&gt;&lt;property id=&quot;20148&quot; value=&quot;5&quot;/&gt;&lt;property id=&quot;20300&quot; value=&quot;Slide 12 - &amp;quot;References&amp;quot;&quot;/&gt;&lt;property id=&quot;20307&quot; value=&quot;281&quot;/&gt;&lt;/object&gt;&lt;object type=&quot;3&quot; unique_id=&quot;11764&quot;&gt;&lt;property id=&quot;20148&quot; value=&quot;5&quot;/&gt;&lt;property id=&quot;20300&quot; value=&quot;Slide 10 - &amp;quot;Preliminary Results&amp;quot;&quot;/&gt;&lt;property id=&quot;20307&quot; value=&quot;282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5B7FE2"/>
      </a:hlink>
      <a:folHlink>
        <a:srgbClr val="5B7FE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 dirty="0" smtClean="0">
            <a:solidFill>
              <a:schemeClr val="accent2"/>
            </a:solidFill>
          </a:defRPr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>
            <a:solidFill>
              <a:schemeClr val="bg1"/>
            </a:solidFill>
            <a:latin typeface="Times New Roman" charset="0"/>
            <a:ea typeface="Times New Roman" charset="0"/>
            <a:cs typeface="Times New Roman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102202</TotalTime>
  <Words>4651</Words>
  <Application>Microsoft Macintosh PowerPoint</Application>
  <PresentationFormat>Custom</PresentationFormat>
  <Paragraphs>619</Paragraphs>
  <Slides>66</Slides>
  <Notes>1</Notes>
  <HiddenSlides>10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7" baseType="lpstr">
      <vt:lpstr>Calibri</vt:lpstr>
      <vt:lpstr>Cambria Math</vt:lpstr>
      <vt:lpstr>Mangal</vt:lpstr>
      <vt:lpstr>Myriad Pro</vt:lpstr>
      <vt:lpstr>Palatino Linotype</vt:lpstr>
      <vt:lpstr>Times</vt:lpstr>
      <vt:lpstr>Times New Roman</vt:lpstr>
      <vt:lpstr>Wingdings</vt:lpstr>
      <vt:lpstr>Arial</vt:lpstr>
      <vt:lpstr>Default Design</vt:lpstr>
      <vt:lpstr>Equation</vt:lpstr>
      <vt:lpstr>CS 4501: Introduction to Computer Vision  Basics of Neural Networks, and Training Neural Nets I </vt:lpstr>
      <vt:lpstr>Overview</vt:lpstr>
      <vt:lpstr>Perceptron (1957, Cornell)</vt:lpstr>
      <vt:lpstr>History: Perceptron (1957, Cornell)</vt:lpstr>
      <vt:lpstr>History: Perceptron (1957, Cornell)</vt:lpstr>
      <vt:lpstr>Next Week (Where We Are Going): Convolutional Neural Networks (1990s)</vt:lpstr>
      <vt:lpstr>Feedforward neural networks</vt:lpstr>
      <vt:lpstr>Feedforward neural networks</vt:lpstr>
      <vt:lpstr>Recurrent neural networks (later)</vt:lpstr>
      <vt:lpstr>Overview</vt:lpstr>
      <vt:lpstr>Multilayer Perceptron (1960s)</vt:lpstr>
      <vt:lpstr>Activation Functions: Sigmoid / Logistic</vt:lpstr>
      <vt:lpstr>Activation Functions: Tanh</vt:lpstr>
      <vt:lpstr>Activation Functions: ReLU (Rectified Linear Unit)</vt:lpstr>
      <vt:lpstr>Universal Approximation Theorem</vt:lpstr>
      <vt:lpstr>Universal Approximation Theorem</vt:lpstr>
      <vt:lpstr>Why Use Deep Networks?</vt:lpstr>
      <vt:lpstr>Neural Network Architecture</vt:lpstr>
      <vt:lpstr>Neural Network Architecture</vt:lpstr>
      <vt:lpstr>How to Choose Network Architecture?</vt:lpstr>
      <vt:lpstr>Overview</vt:lpstr>
      <vt:lpstr>Autoencoders</vt:lpstr>
      <vt:lpstr>Autoencoders</vt:lpstr>
      <vt:lpstr>Overview</vt:lpstr>
      <vt:lpstr>Loss Functions (Cost / Objective Function)</vt:lpstr>
      <vt:lpstr>Loss Functions: L2 Loss (Sum Squared Error)</vt:lpstr>
      <vt:lpstr>Loss Functions: L1 Loss (Sum of Absolute Error)</vt:lpstr>
      <vt:lpstr>Loss Functions: Cross Entropy</vt:lpstr>
      <vt:lpstr>Overview</vt:lpstr>
      <vt:lpstr>Standard (or “Batch”) Gradient Descent</vt:lpstr>
      <vt:lpstr>Gradient Descent with Energy Functions that have Narrow Valleys</vt:lpstr>
      <vt:lpstr>Gradient Descent with Momentum</vt:lpstr>
      <vt:lpstr>Gradient Descent with Momentum</vt:lpstr>
      <vt:lpstr>Stochastic gradient descent</vt:lpstr>
      <vt:lpstr>Stochastic gradient descent</vt:lpstr>
      <vt:lpstr>Problem Statement: Automatic Differentiation</vt:lpstr>
      <vt:lpstr>Review: Chain Rule in One Dimension</vt:lpstr>
      <vt:lpstr>Chain Rule in Multiple Dimensions</vt:lpstr>
      <vt:lpstr>Chain Rule in Multiple Dimensions</vt:lpstr>
      <vt:lpstr>One Solution: Symbolic Derivatives</vt:lpstr>
      <vt:lpstr>The Problem with Symbolic Derivatives</vt:lpstr>
      <vt:lpstr>Solution: Automatic Differentiation (1960s, 1970s)</vt:lpstr>
      <vt:lpstr>Backpropagation Algorithm (1960s-1980s)</vt:lpstr>
      <vt:lpstr>Backpropagation Algorithm (1960s-1980s)</vt:lpstr>
      <vt:lpstr>Automatic Differentiation (1960s, 1970s) </vt:lpstr>
      <vt:lpstr>Automatic Differentiation / Backpropagation</vt:lpstr>
      <vt:lpstr>Example</vt:lpstr>
      <vt:lpstr>Reverse Pass (Backpropagation)</vt:lpstr>
      <vt:lpstr>Reverse Pass: Case 1 (One Child)</vt:lpstr>
      <vt:lpstr>Reverse Pass: Case 2 (Multiple Children)</vt:lpstr>
      <vt:lpstr>Reverse Pass: Case 1 (Vectors)</vt:lpstr>
      <vt:lpstr>Example: Backpropagation</vt:lpstr>
      <vt:lpstr>Summary Illustration of Backpropagation</vt:lpstr>
      <vt:lpstr>Libraries That Use Backpropagation</vt:lpstr>
      <vt:lpstr>Libraries That Use Backpropagation</vt:lpstr>
      <vt:lpstr>Reverse Pass: Case 2</vt:lpstr>
      <vt:lpstr>Reverse Mode Automatic Differentiation (Backpropagation)</vt:lpstr>
      <vt:lpstr>Solution for Simplified Chain of Dependencies</vt:lpstr>
      <vt:lpstr>Solution for Simplified Chain of Dependencies</vt:lpstr>
      <vt:lpstr>Solution for Simplified Chain of Dependencies</vt:lpstr>
      <vt:lpstr>Solution for Simplified Chain of Dependencies</vt:lpstr>
      <vt:lpstr>What if the Dependency Graph is More Complex?</vt:lpstr>
      <vt:lpstr>Solution: Automatic Differentiation (1960s, 1970s)</vt:lpstr>
      <vt:lpstr>Solution: Automatic Differentiation (1960s, 1970s)</vt:lpstr>
      <vt:lpstr>Gradient Descent with Backpropagation</vt:lpstr>
      <vt:lpstr>Stochastic Gradient Descent with Backpropagation</vt:lpstr>
    </vt:vector>
  </TitlesOfParts>
  <Company>Adobe Systems inc.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Tapestries</dc:title>
  <dc:creator>Connelly Barnes</dc:creator>
  <cp:lastModifiedBy>Microsoft Office User</cp:lastModifiedBy>
  <cp:revision>3572</cp:revision>
  <cp:lastPrinted>2016-09-06T20:45:13Z</cp:lastPrinted>
  <dcterms:created xsi:type="dcterms:W3CDTF">2008-06-05T17:05:06Z</dcterms:created>
  <dcterms:modified xsi:type="dcterms:W3CDTF">2017-04-11T18:56:22Z</dcterms:modified>
</cp:coreProperties>
</file>