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1404" r:id="rId2"/>
    <p:sldId id="1482" r:id="rId3"/>
    <p:sldId id="1488" r:id="rId4"/>
    <p:sldId id="1468" r:id="rId5"/>
    <p:sldId id="1470" r:id="rId6"/>
    <p:sldId id="1469" r:id="rId7"/>
    <p:sldId id="1471" r:id="rId8"/>
    <p:sldId id="1472" r:id="rId9"/>
    <p:sldId id="1473" r:id="rId10"/>
    <p:sldId id="1474" r:id="rId11"/>
    <p:sldId id="1475" r:id="rId12"/>
    <p:sldId id="1460" r:id="rId13"/>
    <p:sldId id="1477" r:id="rId14"/>
    <p:sldId id="1476" r:id="rId15"/>
    <p:sldId id="1478" r:id="rId16"/>
    <p:sldId id="1479" r:id="rId17"/>
    <p:sldId id="1462" r:id="rId18"/>
    <p:sldId id="1498" r:id="rId19"/>
    <p:sldId id="1481" r:id="rId20"/>
    <p:sldId id="1463" r:id="rId21"/>
    <p:sldId id="1464" r:id="rId22"/>
    <p:sldId id="1484" r:id="rId23"/>
    <p:sldId id="1485" r:id="rId24"/>
    <p:sldId id="1486" r:id="rId25"/>
    <p:sldId id="1501" r:id="rId26"/>
    <p:sldId id="1503" r:id="rId27"/>
    <p:sldId id="1511" r:id="rId28"/>
    <p:sldId id="1512" r:id="rId29"/>
  </p:sldIdLst>
  <p:sldSz cx="12188825" cy="6858000"/>
  <p:notesSz cx="6934200" cy="92329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500"/>
    <a:srgbClr val="3C4B17"/>
    <a:srgbClr val="003D00"/>
    <a:srgbClr val="3C9617"/>
    <a:srgbClr val="000000"/>
    <a:srgbClr val="C00000"/>
    <a:srgbClr val="A0D8FC"/>
    <a:srgbClr val="9999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2" autoAdjust="0"/>
    <p:restoredTop sz="92972" autoAdjust="0"/>
  </p:normalViewPr>
  <p:slideViewPr>
    <p:cSldViewPr>
      <p:cViewPr>
        <p:scale>
          <a:sx n="78" d="100"/>
          <a:sy n="78" d="100"/>
        </p:scale>
        <p:origin x="1224" y="168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3/23/17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3/23/17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3/23/17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3/23/17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3/23/17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3/23/17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3/23/17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3/23/17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3/23/17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3/23/17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3/23/17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3/23/17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3/23/17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3/23/17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5hFvoXV9gII?t=32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en.wikipedia.org/wiki/Convolutional_neural_networ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en.wikipedia.org/wiki/Convolutional_neural_networ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hyperlink" Target="https://en.wikipedia.org/wiki/Convolutional_neural_networ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arxiv.org/vc/arxiv/papers/1501/1501.02876v1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orch.ch/" TargetMode="External"/><Relationship Id="rId4" Type="http://schemas.openxmlformats.org/officeDocument/2006/relationships/hyperlink" Target="https://www.tensorflow.org/" TargetMode="External"/><Relationship Id="rId5" Type="http://schemas.openxmlformats.org/officeDocument/2006/relationships/hyperlink" Target="https://keras.io/" TargetMode="External"/><Relationship Id="rId6" Type="http://schemas.openxmlformats.org/officeDocument/2006/relationships/hyperlink" Target="https://github.com/Theano/Theano" TargetMode="External"/><Relationship Id="rId7" Type="http://schemas.openxmlformats.org/officeDocument/2006/relationships/hyperlink" Target="https://www.mathworks.com/products/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ffe.berkeleyvision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chollet/keras/tree/master/examples" TargetMode="External"/><Relationship Id="rId3" Type="http://schemas.openxmlformats.org/officeDocument/2006/relationships/hyperlink" Target="https://keras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 </a:t>
            </a:r>
            <a:r>
              <a:rPr lang="en-US" smtClean="0"/>
              <a:t>Introduction to</a:t>
            </a:r>
            <a:br>
              <a:rPr lang="en-US" smtClean="0"/>
            </a:br>
            <a:r>
              <a:rPr lang="en-US" smtClean="0"/>
              <a:t>Computer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Convolutional Neural Networks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CNNs Widely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Self-driving cars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CNNs Widely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1" y="2209800"/>
            <a:ext cx="1127396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4720758"/>
            <a:ext cx="9144000" cy="2137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76" y="1304437"/>
            <a:ext cx="9083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/>
              <a:t>Similar to multilayer neural network, but weight matrices now have a special structure (</a:t>
            </a:r>
            <a:r>
              <a:rPr lang="en-US" sz="3600" dirty="0" err="1"/>
              <a:t>Toeplitz</a:t>
            </a:r>
            <a:r>
              <a:rPr lang="en-US" sz="3600" dirty="0"/>
              <a:t> or block </a:t>
            </a:r>
            <a:r>
              <a:rPr lang="en-US" sz="3600" dirty="0" err="1"/>
              <a:t>Toeplitz</a:t>
            </a:r>
            <a:r>
              <a:rPr lang="en-US" sz="3600" dirty="0"/>
              <a:t>) due to convolutions.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The convolutions typically sum over all color channels.</a:t>
            </a:r>
          </a:p>
        </p:txBody>
      </p:sp>
    </p:spTree>
    <p:extLst>
      <p:ext uri="{BB962C8B-B14F-4D97-AF65-F5344CB8AC3E}">
        <p14:creationId xmlns:p14="http://schemas.microsoft.com/office/powerpoint/2010/main" val="10971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Neuron Layout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4212" y="2590800"/>
            <a:ext cx="3723947" cy="4429919"/>
            <a:chOff x="4495678" y="2286000"/>
            <a:chExt cx="3723947" cy="4429919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85"/>
            <a:stretch/>
          </p:blipFill>
          <p:spPr bwMode="auto">
            <a:xfrm>
              <a:off x="5180012" y="2286000"/>
              <a:ext cx="3039613" cy="442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9" r="43435"/>
            <a:stretch/>
          </p:blipFill>
          <p:spPr bwMode="auto">
            <a:xfrm>
              <a:off x="4495678" y="2286000"/>
              <a:ext cx="684334" cy="442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layer: RGB image</a:t>
            </a:r>
          </a:p>
          <a:p>
            <a:pPr lvl="1"/>
            <a:r>
              <a:rPr lang="en-US" dirty="0" smtClean="0"/>
              <a:t>Centered, i.e. subtract mean over training set</a:t>
            </a:r>
          </a:p>
          <a:p>
            <a:pPr lvl="1"/>
            <a:r>
              <a:rPr lang="en-US" dirty="0" smtClean="0"/>
              <a:t>Usually crop to fixed size (square) input image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99012" y="594311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4" y="6292902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R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26166" y="594142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1288" y="6291210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G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35832" y="594083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0954" y="6290620"/>
            <a:ext cx="4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B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 Neuron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/>
          <a:stretch/>
        </p:blipFill>
        <p:spPr>
          <a:xfrm>
            <a:off x="3992595" y="1828800"/>
            <a:ext cx="4203633" cy="4429919"/>
          </a:xfrm>
        </p:spPr>
      </p:pic>
      <p:sp>
        <p:nvSpPr>
          <p:cNvPr id="5" name="TextBox 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440" y="1676400"/>
            <a:ext cx="33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Hidden layer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07944" y="5323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9811" y="567119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Feature</a:t>
            </a:r>
          </a:p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map 1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31944" y="5323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8489" y="5671190"/>
            <a:ext cx="143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Feature</a:t>
            </a:r>
          </a:p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map </a:t>
            </a:r>
            <a:r>
              <a:rPr lang="en-US" sz="2800" i="1" dirty="0" smtClean="0">
                <a:latin typeface="+mn-lt"/>
                <a:ea typeface="Times New Roman" charset="0"/>
                <a:cs typeface="Times New Roman" charset="0"/>
              </a:rPr>
              <a:t>n</a:t>
            </a:r>
            <a:endParaRPr lang="en-US" sz="2800" i="1" dirty="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0"/>
          <a:stretch/>
        </p:blipFill>
        <p:spPr>
          <a:xfrm>
            <a:off x="5990783" y="1437534"/>
            <a:ext cx="1657879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Receptive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50"/>
          <a:stretch/>
        </p:blipFill>
        <p:spPr>
          <a:xfrm>
            <a:off x="2055812" y="1439333"/>
            <a:ext cx="4191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8268" y="6459139"/>
            <a:ext cx="250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0" t="10546"/>
          <a:stretch/>
        </p:blipFill>
        <p:spPr>
          <a:xfrm>
            <a:off x="5995266" y="2012576"/>
            <a:ext cx="1657879" cy="483964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916706" y="6217023"/>
            <a:ext cx="537883" cy="434788"/>
          </a:xfrm>
          <a:custGeom>
            <a:avLst/>
            <a:gdLst>
              <a:gd name="connsiteX0" fmla="*/ 421342 w 537883"/>
              <a:gd name="connsiteY0" fmla="*/ 0 h 434788"/>
              <a:gd name="connsiteX1" fmla="*/ 0 w 537883"/>
              <a:gd name="connsiteY1" fmla="*/ 434788 h 434788"/>
              <a:gd name="connsiteX2" fmla="*/ 537883 w 537883"/>
              <a:gd name="connsiteY2" fmla="*/ 381000 h 434788"/>
              <a:gd name="connsiteX3" fmla="*/ 421342 w 537883"/>
              <a:gd name="connsiteY3" fmla="*/ 0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883" h="434788">
                <a:moveTo>
                  <a:pt x="421342" y="0"/>
                </a:moveTo>
                <a:lnTo>
                  <a:pt x="0" y="434788"/>
                </a:lnTo>
                <a:lnTo>
                  <a:pt x="537883" y="381000"/>
                </a:lnTo>
                <a:lnTo>
                  <a:pt x="421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0800000">
            <a:off x="5830558" y="1537344"/>
            <a:ext cx="537883" cy="434788"/>
          </a:xfrm>
          <a:custGeom>
            <a:avLst/>
            <a:gdLst>
              <a:gd name="connsiteX0" fmla="*/ 421342 w 537883"/>
              <a:gd name="connsiteY0" fmla="*/ 0 h 434788"/>
              <a:gd name="connsiteX1" fmla="*/ 0 w 537883"/>
              <a:gd name="connsiteY1" fmla="*/ 434788 h 434788"/>
              <a:gd name="connsiteX2" fmla="*/ 537883 w 537883"/>
              <a:gd name="connsiteY2" fmla="*/ 381000 h 434788"/>
              <a:gd name="connsiteX3" fmla="*/ 421342 w 537883"/>
              <a:gd name="connsiteY3" fmla="*/ 0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883" h="434788">
                <a:moveTo>
                  <a:pt x="421342" y="0"/>
                </a:moveTo>
                <a:lnTo>
                  <a:pt x="0" y="434788"/>
                </a:lnTo>
                <a:lnTo>
                  <a:pt x="537883" y="381000"/>
                </a:lnTo>
                <a:lnTo>
                  <a:pt x="4213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77318" y="4047565"/>
            <a:ext cx="843728" cy="61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739" y="3355067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Hidden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Layer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Neuron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3721" y="3912312"/>
            <a:ext cx="872691" cy="13525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772508"/>
            <a:ext cx="2284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Receptive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Field: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smtClean="0">
                <a:latin typeface="+mn-lt"/>
                <a:ea typeface="Times New Roman" charset="0"/>
                <a:cs typeface="Times New Roman" charset="0"/>
              </a:rPr>
              <a:t>Input Region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52730" y="2254354"/>
            <a:ext cx="518101" cy="1124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31872" y="1146312"/>
            <a:ext cx="1605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Weights</a:t>
            </a:r>
            <a:br>
              <a:rPr lang="en-US" sz="2800" dirty="0" smtClean="0">
                <a:latin typeface="+mn-lt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+mn-lt"/>
                <a:ea typeface="Times New Roman" charset="0"/>
                <a:cs typeface="Times New Roman" charset="0"/>
              </a:rPr>
              <a:t>(Shared)</a:t>
            </a:r>
            <a:endParaRPr lang="en-US" sz="2800" dirty="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6411" y="3276600"/>
                <a:ext cx="94784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−1</m:t>
                        </m:r>
                      </m:sub>
                    </m:sSub>
                    <m:r>
                      <a:rPr lang="en-US" sz="4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sSub>
                      <m:sSubPr>
                        <m:ctrlP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𝐖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]+[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…,</a:t>
                </a:r>
                <a:r>
                  <a:rPr lang="en-US" sz="40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11" y="3276600"/>
                <a:ext cx="9478429" cy="615553"/>
              </a:xfrm>
              <a:prstGeom prst="rect">
                <a:avLst/>
              </a:prstGeom>
              <a:blipFill rotWithShape="0">
                <a:blip r:embed="rId2"/>
                <a:stretch>
                  <a:fillRect t="-25000" b="-5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012202" y="4444087"/>
            <a:ext cx="1605101" cy="2763603"/>
            <a:chOff x="1012202" y="4444087"/>
            <a:chExt cx="1605101" cy="2763603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814753" y="4444087"/>
              <a:ext cx="7421" cy="516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12202" y="4960921"/>
              <a:ext cx="16051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Current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Layer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2407" y="1142185"/>
            <a:ext cx="2064029" cy="1931646"/>
            <a:chOff x="4102407" y="1142185"/>
            <a:chExt cx="2064029" cy="193164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134422" y="2590800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2407" y="1142185"/>
              <a:ext cx="2064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smtClean="0">
                  <a:latin typeface="+mn-lt"/>
                  <a:ea typeface="Times New Roman" charset="0"/>
                  <a:cs typeface="Times New Roman" charset="0"/>
                </a:rPr>
                <a:t>for Feature</a:t>
              </a:r>
              <a:br>
                <a:rPr lang="en-US" sz="280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smtClean="0">
                  <a:latin typeface="+mn-lt"/>
                  <a:ea typeface="Times New Roman" charset="0"/>
                  <a:cs typeface="Times New Roman" charset="0"/>
                </a:rPr>
                <a:t>Map 1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02268" y="1234950"/>
            <a:ext cx="2064029" cy="1931646"/>
            <a:chOff x="6302268" y="1234950"/>
            <a:chExt cx="2064029" cy="193164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334283" y="2683565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02268" y="1234950"/>
              <a:ext cx="2064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for 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 </a:t>
              </a:r>
              <a:r>
                <a:rPr lang="en-US" sz="2800" i="1" dirty="0" smtClean="0">
                  <a:latin typeface="+mn-lt"/>
                  <a:ea typeface="Times New Roman" charset="0"/>
                  <a:cs typeface="Times New Roman" charset="0"/>
                </a:rPr>
                <a:t>n</a:t>
              </a:r>
              <a:endParaRPr lang="en-US" sz="2800" i="1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27387" y="2012700"/>
            <a:ext cx="2064029" cy="1153896"/>
            <a:chOff x="8627387" y="2012700"/>
            <a:chExt cx="2064029" cy="115389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9659402" y="2683565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627387" y="2012700"/>
              <a:ext cx="206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Biases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22174" y="1737429"/>
            <a:ext cx="2064029" cy="1511851"/>
            <a:chOff x="1822174" y="1737429"/>
            <a:chExt cx="2064029" cy="151185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854189" y="2766249"/>
              <a:ext cx="1" cy="483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22174" y="1737429"/>
              <a:ext cx="20640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Activation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Function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88499" y="3974907"/>
            <a:ext cx="1605101" cy="3263538"/>
            <a:chOff x="2988499" y="3974907"/>
            <a:chExt cx="1605101" cy="3263538"/>
          </a:xfrm>
        </p:grpSpPr>
        <p:cxnSp>
          <p:nvCxnSpPr>
            <p:cNvPr id="5" name="Straight Arrow Connector 4"/>
            <p:cNvCxnSpPr>
              <a:stCxn id="6" idx="0"/>
            </p:cNvCxnSpPr>
            <p:nvPr/>
          </p:nvCxnSpPr>
          <p:spPr>
            <a:xfrm flipV="1">
              <a:off x="3791050" y="4474842"/>
              <a:ext cx="7421" cy="516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988499" y="4991676"/>
              <a:ext cx="160510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Previous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Layer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Feature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Maps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80475" y="397490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r>
                <a:rPr lang="en-US" i="1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w</a:t>
              </a:r>
              <a:r>
                <a:rPr lang="en-US" i="1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i="1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24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27728" y="39676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19353" y="3985603"/>
            <a:ext cx="3656259" cy="2775356"/>
            <a:chOff x="4419353" y="3985603"/>
            <a:chExt cx="3656259" cy="2775356"/>
          </a:xfrm>
        </p:grpSpPr>
        <p:sp>
          <p:nvSpPr>
            <p:cNvPr id="23" name="TextBox 22"/>
            <p:cNvSpPr txBox="1"/>
            <p:nvPr/>
          </p:nvSpPr>
          <p:spPr>
            <a:xfrm>
              <a:off x="5789612" y="4945077"/>
              <a:ext cx="2286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Convolution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(Shares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Weights</a:t>
              </a:r>
              <a:b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latin typeface="+mn-lt"/>
                  <a:ea typeface="Times New Roman" charset="0"/>
                  <a:cs typeface="Times New Roman" charset="0"/>
                </a:rPr>
                <a:t>Spatially)</a:t>
              </a:r>
              <a:endParaRPr lang="en-US" sz="2800" dirty="0">
                <a:latin typeface="+mn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19353" y="3985603"/>
              <a:ext cx="1451113" cy="1305023"/>
            </a:xfrm>
            <a:custGeom>
              <a:avLst/>
              <a:gdLst>
                <a:gd name="connsiteX0" fmla="*/ 1451113 w 1451113"/>
                <a:gd name="connsiteY0" fmla="*/ 1252330 h 1252330"/>
                <a:gd name="connsiteX1" fmla="*/ 298174 w 1451113"/>
                <a:gd name="connsiteY1" fmla="*/ 1172817 h 1252330"/>
                <a:gd name="connsiteX2" fmla="*/ 0 w 1451113"/>
                <a:gd name="connsiteY2" fmla="*/ 0 h 1252330"/>
                <a:gd name="connsiteX3" fmla="*/ 0 w 1451113"/>
                <a:gd name="connsiteY3" fmla="*/ 0 h 1252330"/>
                <a:gd name="connsiteX4" fmla="*/ 0 w 1451113"/>
                <a:gd name="connsiteY4" fmla="*/ 0 h 1252330"/>
                <a:gd name="connsiteX0" fmla="*/ 1451113 w 1451113"/>
                <a:gd name="connsiteY0" fmla="*/ 1252330 h 1283453"/>
                <a:gd name="connsiteX1" fmla="*/ 298174 w 1451113"/>
                <a:gd name="connsiteY1" fmla="*/ 1172817 h 1283453"/>
                <a:gd name="connsiteX2" fmla="*/ 0 w 1451113"/>
                <a:gd name="connsiteY2" fmla="*/ 0 h 1283453"/>
                <a:gd name="connsiteX3" fmla="*/ 0 w 1451113"/>
                <a:gd name="connsiteY3" fmla="*/ 0 h 1283453"/>
                <a:gd name="connsiteX4" fmla="*/ 0 w 1451113"/>
                <a:gd name="connsiteY4" fmla="*/ 0 h 1283453"/>
                <a:gd name="connsiteX0" fmla="*/ 1451113 w 1451113"/>
                <a:gd name="connsiteY0" fmla="*/ 1252330 h 1301158"/>
                <a:gd name="connsiteX1" fmla="*/ 298174 w 1451113"/>
                <a:gd name="connsiteY1" fmla="*/ 1172817 h 1301158"/>
                <a:gd name="connsiteX2" fmla="*/ 0 w 1451113"/>
                <a:gd name="connsiteY2" fmla="*/ 0 h 1301158"/>
                <a:gd name="connsiteX3" fmla="*/ 0 w 1451113"/>
                <a:gd name="connsiteY3" fmla="*/ 0 h 1301158"/>
                <a:gd name="connsiteX4" fmla="*/ 0 w 1451113"/>
                <a:gd name="connsiteY4" fmla="*/ 0 h 1301158"/>
                <a:gd name="connsiteX0" fmla="*/ 1451113 w 1451113"/>
                <a:gd name="connsiteY0" fmla="*/ 1252330 h 1305023"/>
                <a:gd name="connsiteX1" fmla="*/ 298174 w 1451113"/>
                <a:gd name="connsiteY1" fmla="*/ 1172817 h 1305023"/>
                <a:gd name="connsiteX2" fmla="*/ 0 w 1451113"/>
                <a:gd name="connsiteY2" fmla="*/ 0 h 1305023"/>
                <a:gd name="connsiteX3" fmla="*/ 0 w 1451113"/>
                <a:gd name="connsiteY3" fmla="*/ 0 h 1305023"/>
                <a:gd name="connsiteX4" fmla="*/ 0 w 1451113"/>
                <a:gd name="connsiteY4" fmla="*/ 0 h 13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113" h="1305023">
                  <a:moveTo>
                    <a:pt x="1451113" y="1252330"/>
                  </a:moveTo>
                  <a:cubicBezTo>
                    <a:pt x="1056106" y="1289995"/>
                    <a:pt x="540026" y="1381539"/>
                    <a:pt x="298174" y="1172817"/>
                  </a:cubicBezTo>
                  <a:cubicBezTo>
                    <a:pt x="56322" y="964095"/>
                    <a:pt x="49696" y="1954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5 at 4.1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3" y="1"/>
            <a:ext cx="121830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b="1" dirty="0" err="1" smtClean="0"/>
              <a:t>Downsampling</a:t>
            </a:r>
            <a:r>
              <a:rPr lang="en-US" b="1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/>
              <a:t>Deep learning libraries</a:t>
            </a:r>
          </a:p>
          <a:p>
            <a:pPr lvl="1"/>
            <a:r>
              <a:rPr lang="en-US" dirty="0" err="1"/>
              <a:t>Keras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Stride </a:t>
            </a:r>
            <a:r>
              <a:rPr lang="en-US" i="1" dirty="0" smtClean="0"/>
              <a:t>m</a:t>
            </a:r>
            <a:r>
              <a:rPr lang="en-US" dirty="0" smtClean="0"/>
              <a:t> indicates that instead of computing every pixel in the convolution, compute only every </a:t>
            </a:r>
            <a:r>
              <a:rPr lang="en-US" i="1" dirty="0" err="1" smtClean="0"/>
              <a:t>m</a:t>
            </a:r>
            <a:r>
              <a:rPr lang="en-US" dirty="0" err="1" smtClean="0"/>
              <a:t>th</a:t>
            </a:r>
            <a:r>
              <a:rPr lang="en-US" dirty="0" smtClean="0"/>
              <a:t> pixel.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 (“CNNs”, “</a:t>
            </a:r>
            <a:r>
              <a:rPr lang="en-US" dirty="0" err="1" smtClean="0"/>
              <a:t>ConvNets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Useful for images</a:t>
            </a:r>
          </a:p>
          <a:p>
            <a:r>
              <a:rPr lang="en-US" dirty="0" smtClean="0"/>
              <a:t>Deep learning libraries</a:t>
            </a:r>
          </a:p>
        </p:txBody>
      </p:sp>
    </p:spTree>
    <p:extLst>
      <p:ext uri="{BB962C8B-B14F-4D97-AF65-F5344CB8AC3E}">
        <p14:creationId xmlns:p14="http://schemas.microsoft.com/office/powerpoint/2010/main" val="4342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Max/average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Downsampling</a:t>
            </a:r>
            <a:r>
              <a:rPr lang="en-US" dirty="0" smtClean="0"/>
              <a:t>” using max() operator</a:t>
            </a:r>
          </a:p>
          <a:p>
            <a:r>
              <a:rPr lang="en-US" dirty="0" err="1" smtClean="0"/>
              <a:t>Downsampling</a:t>
            </a:r>
            <a:r>
              <a:rPr lang="en-US" dirty="0" smtClean="0"/>
              <a:t> factor </a:t>
            </a:r>
            <a:r>
              <a:rPr lang="en-US" i="1" dirty="0" smtClean="0"/>
              <a:t>f</a:t>
            </a:r>
            <a:r>
              <a:rPr lang="en-US" dirty="0" smtClean="0"/>
              <a:t> could differ from neighborhood size </a:t>
            </a:r>
            <a:r>
              <a:rPr lang="en-US" i="1" dirty="0" smtClean="0"/>
              <a:t>N</a:t>
            </a:r>
            <a:r>
              <a:rPr lang="en-US" dirty="0" smtClean="0"/>
              <a:t> that is pooled over.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415" y="3352030"/>
            <a:ext cx="5085997" cy="36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Max/average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max pooling, </a:t>
            </a:r>
            <a:r>
              <a:rPr lang="en-US" dirty="0" err="1" smtClean="0"/>
              <a:t>backpropagation</a:t>
            </a:r>
            <a:r>
              <a:rPr lang="en-US" dirty="0" smtClean="0"/>
              <a:t> just propagates error back to to whichever neuron had the maximum value.</a:t>
            </a:r>
          </a:p>
          <a:p>
            <a:r>
              <a:rPr lang="en-US" dirty="0" smtClean="0"/>
              <a:t>For average pooling, </a:t>
            </a:r>
            <a:r>
              <a:rPr lang="en-US" dirty="0" err="1" smtClean="0"/>
              <a:t>backpropagation</a:t>
            </a:r>
            <a:r>
              <a:rPr lang="en-US" dirty="0" smtClean="0"/>
              <a:t> splits error equally among all the input neurons.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connected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every neuron to every other neuron, as with multilayer perceptron.</a:t>
            </a:r>
          </a:p>
          <a:p>
            <a:r>
              <a:rPr lang="en-US" dirty="0" smtClean="0"/>
              <a:t>Common at end of </a:t>
            </a:r>
            <a:r>
              <a:rPr lang="en-US" dirty="0" err="1" smtClean="0"/>
              <a:t>ConvNets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8"/>
          <a:stretch/>
        </p:blipFill>
        <p:spPr>
          <a:xfrm>
            <a:off x="0" y="2743200"/>
            <a:ext cx="121888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b="1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/>
              <a:t>Deep learning libraries</a:t>
            </a:r>
          </a:p>
          <a:p>
            <a:pPr lvl="1"/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easy to learn the identity function:</a:t>
            </a:r>
            <a:endParaRPr lang="en-US" dirty="0"/>
          </a:p>
          <a:p>
            <a:pPr lvl="1"/>
            <a:r>
              <a:rPr lang="en-US" dirty="0" smtClean="0"/>
              <a:t>Network with all zero weights gives identity function.</a:t>
            </a:r>
          </a:p>
          <a:p>
            <a:r>
              <a:rPr lang="en-US" dirty="0" smtClean="0"/>
              <a:t>Helps with vanishing/exploding gradients.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51" y="3360863"/>
            <a:ext cx="6533322" cy="35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b="1" dirty="0" smtClean="0"/>
              <a:t>Data augmentation</a:t>
            </a:r>
          </a:p>
          <a:p>
            <a:r>
              <a:rPr lang="en-US" dirty="0"/>
              <a:t>Deep learning libraries</a:t>
            </a:r>
          </a:p>
          <a:p>
            <a:pPr lvl="1"/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weights to train</a:t>
            </a:r>
          </a:p>
          <a:p>
            <a:pPr lvl="1"/>
            <a:r>
              <a:rPr lang="en-US" dirty="0" smtClean="0"/>
              <a:t>Often would be helpful to have more training data</a:t>
            </a:r>
          </a:p>
          <a:p>
            <a:r>
              <a:rPr lang="en-US" dirty="0" smtClean="0"/>
              <a:t>Fake having more training data</a:t>
            </a:r>
          </a:p>
          <a:p>
            <a:pPr lvl="1"/>
            <a:r>
              <a:rPr lang="en-US" dirty="0" smtClean="0"/>
              <a:t>Random rotations</a:t>
            </a:r>
          </a:p>
          <a:p>
            <a:pPr lvl="1"/>
            <a:r>
              <a:rPr lang="en-US" dirty="0" smtClean="0"/>
              <a:t>Random flips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/>
              <a:t>shifts</a:t>
            </a:r>
          </a:p>
          <a:p>
            <a:pPr lvl="1"/>
            <a:r>
              <a:rPr lang="en-US" dirty="0" smtClean="0"/>
              <a:t>Random “zooms”</a:t>
            </a:r>
            <a:endParaRPr lang="en-US" dirty="0" smtClean="0"/>
          </a:p>
          <a:p>
            <a:pPr lvl="1"/>
            <a:r>
              <a:rPr lang="en-US" dirty="0" err="1" smtClean="0"/>
              <a:t>Recolorings</a:t>
            </a:r>
            <a:endParaRPr lang="en-US" dirty="0" smtClean="0"/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55" y="2895600"/>
            <a:ext cx="5492625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456" y="6400800"/>
            <a:ext cx="545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Figure from </a:t>
            </a: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BaiduVision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dirty="0" smtClean="0"/>
              <a:t>Deep learning:</a:t>
            </a:r>
          </a:p>
          <a:p>
            <a:pPr lvl="1"/>
            <a:r>
              <a:rPr lang="en-US" dirty="0" smtClean="0">
                <a:hlinkClick r:id="rId2"/>
              </a:rPr>
              <a:t>Caffe</a:t>
            </a:r>
            <a:r>
              <a:rPr lang="en-US" dirty="0" smtClean="0"/>
              <a:t> (C++ with Python bindings), </a:t>
            </a:r>
          </a:p>
          <a:p>
            <a:pPr lvl="1"/>
            <a:r>
              <a:rPr lang="en-US" dirty="0" smtClean="0">
                <a:hlinkClick r:id="rId3"/>
              </a:rPr>
              <a:t>Torch</a:t>
            </a:r>
            <a:r>
              <a:rPr lang="en-US" dirty="0" smtClean="0"/>
              <a:t> (</a:t>
            </a:r>
            <a:r>
              <a:rPr lang="en-US" dirty="0" err="1" smtClean="0"/>
              <a:t>Lua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hlinkClick r:id="rId4"/>
              </a:rPr>
              <a:t>TensorFlow</a:t>
            </a:r>
            <a:r>
              <a:rPr lang="en-US" dirty="0" smtClean="0"/>
              <a:t> (C++ with Python bindings)</a:t>
            </a:r>
          </a:p>
          <a:p>
            <a:pPr lvl="1"/>
            <a:r>
              <a:rPr lang="en-US" dirty="0" smtClean="0"/>
              <a:t>Python: </a:t>
            </a:r>
            <a:r>
              <a:rPr lang="en-US" dirty="0" smtClean="0">
                <a:hlinkClick r:id="rId5"/>
              </a:rPr>
              <a:t>Keras</a:t>
            </a:r>
            <a:r>
              <a:rPr lang="en-US" dirty="0" smtClean="0"/>
              <a:t>, built on </a:t>
            </a:r>
            <a:r>
              <a:rPr lang="en-US" dirty="0" smtClean="0">
                <a:hlinkClick r:id="rId6"/>
              </a:rPr>
              <a:t>Theano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MATLAB neural network toolbox</a:t>
            </a:r>
            <a:endParaRPr lang="en-US" dirty="0" smtClean="0"/>
          </a:p>
          <a:p>
            <a:pPr lvl="1"/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4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two </a:t>
            </a:r>
            <a:r>
              <a:rPr lang="en-US" dirty="0" err="1" smtClean="0"/>
              <a:t>backends</a:t>
            </a:r>
            <a:r>
              <a:rPr lang="en-US" dirty="0" smtClean="0"/>
              <a:t>: </a:t>
            </a:r>
            <a:r>
              <a:rPr lang="en-US" dirty="0" err="1" smtClean="0"/>
              <a:t>TensorFlow</a:t>
            </a:r>
            <a:r>
              <a:rPr lang="en-US" dirty="0" smtClean="0"/>
              <a:t> or </a:t>
            </a:r>
            <a:r>
              <a:rPr lang="en-US" dirty="0" err="1" smtClean="0"/>
              <a:t>Theano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TensorFlow</a:t>
            </a:r>
            <a:r>
              <a:rPr lang="en-US" dirty="0" smtClean="0"/>
              <a:t> backend is better developed by Google</a:t>
            </a:r>
          </a:p>
          <a:p>
            <a:pPr lvl="1"/>
            <a:r>
              <a:rPr lang="en-US" dirty="0" smtClean="0"/>
              <a:t>I found </a:t>
            </a:r>
            <a:r>
              <a:rPr lang="en-US" dirty="0" err="1" smtClean="0"/>
              <a:t>Theano</a:t>
            </a:r>
            <a:r>
              <a:rPr lang="en-US" dirty="0" smtClean="0"/>
              <a:t> backend slightly easier to install</a:t>
            </a:r>
          </a:p>
          <a:p>
            <a:pPr lvl="1"/>
            <a:r>
              <a:rPr lang="en-US" dirty="0" smtClean="0"/>
              <a:t>Can take advantage of powerful GPUs needed for deep learning but for this class you can use CPU-only mode (easier to install)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 API</a:t>
            </a:r>
          </a:p>
          <a:p>
            <a:r>
              <a:rPr lang="en-US" dirty="0" smtClean="0"/>
              <a:t>Many nice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examples</a:t>
            </a:r>
            <a:r>
              <a:rPr lang="en-US" dirty="0" smtClean="0"/>
              <a:t> (demo </a:t>
            </a:r>
            <a:r>
              <a:rPr lang="en-US" dirty="0" err="1" smtClean="0"/>
              <a:t>mnist_cnn.py</a:t>
            </a:r>
            <a:r>
              <a:rPr lang="en-US" dirty="0" smtClean="0"/>
              <a:t> in class)</a:t>
            </a:r>
          </a:p>
          <a:p>
            <a:r>
              <a:rPr lang="en-US" dirty="0" smtClean="0">
                <a:hlinkClick r:id="rId3"/>
              </a:rPr>
              <a:t>Good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Convolutional layers</a:t>
            </a:r>
          </a:p>
          <a:p>
            <a:pPr lvl="1"/>
            <a:r>
              <a:rPr lang="en-US" dirty="0" err="1" smtClean="0"/>
              <a:t>Downsampling</a:t>
            </a:r>
            <a:r>
              <a:rPr lang="en-US" dirty="0" smtClean="0"/>
              <a:t>: stride and pooling 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/>
            <a:r>
              <a:rPr lang="en-US" dirty="0" smtClean="0"/>
              <a:t>Residual networks</a:t>
            </a:r>
          </a:p>
          <a:p>
            <a:pPr lvl="1"/>
            <a:r>
              <a:rPr lang="en-US" dirty="0" smtClean="0"/>
              <a:t>Data augmentation</a:t>
            </a:r>
          </a:p>
          <a:p>
            <a:r>
              <a:rPr lang="en-US" dirty="0" smtClean="0"/>
              <a:t>Deep learning libraries</a:t>
            </a:r>
          </a:p>
          <a:p>
            <a:pPr lvl="1"/>
            <a:r>
              <a:rPr lang="en-US" dirty="0" err="1" smtClean="0"/>
              <a:t>Keras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3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9" y="1374098"/>
            <a:ext cx="10304167" cy="520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/>
          <a:stretch/>
        </p:blipFill>
        <p:spPr>
          <a:xfrm>
            <a:off x="0" y="1524000"/>
            <a:ext cx="12188825" cy="513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2" t="7948"/>
          <a:stretch/>
        </p:blipFill>
        <p:spPr>
          <a:xfrm>
            <a:off x="4951412" y="993098"/>
            <a:ext cx="7239911" cy="56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2" y="1151456"/>
            <a:ext cx="11282521" cy="57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/>
          <a:stretch/>
        </p:blipFill>
        <p:spPr>
          <a:xfrm>
            <a:off x="0" y="1447800"/>
            <a:ext cx="12188825" cy="506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/>
          <a:stretch/>
        </p:blipFill>
        <p:spPr>
          <a:xfrm>
            <a:off x="4646612" y="342900"/>
            <a:ext cx="7542213" cy="61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/>
          <a:stretch/>
        </p:blipFill>
        <p:spPr>
          <a:xfrm>
            <a:off x="0" y="1219200"/>
            <a:ext cx="12188825" cy="528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/>
          <a:stretch/>
        </p:blipFill>
        <p:spPr>
          <a:xfrm>
            <a:off x="6551612" y="342900"/>
            <a:ext cx="5640622" cy="61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187" y="645789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/>
        </p:blipFill>
        <p:spPr>
          <a:xfrm>
            <a:off x="0" y="1295400"/>
            <a:ext cx="12188825" cy="5315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2"/>
          <a:stretch/>
        </p:blipFill>
        <p:spPr>
          <a:xfrm>
            <a:off x="7161212" y="454701"/>
            <a:ext cx="5027613" cy="6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101744</TotalTime>
  <Words>556</Words>
  <Application>Microsoft Macintosh PowerPoint</Application>
  <PresentationFormat>Custom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Myriad Pro</vt:lpstr>
      <vt:lpstr>Palatino Linotype</vt:lpstr>
      <vt:lpstr>Times New Roman</vt:lpstr>
      <vt:lpstr>Arial</vt:lpstr>
      <vt:lpstr>Default Design</vt:lpstr>
      <vt:lpstr>CS 4501: Introduction to Computer Vision  Convolutional Neural Networks </vt:lpstr>
      <vt:lpstr>Outline</vt:lpstr>
      <vt:lpstr>Outline</vt:lpstr>
      <vt:lpstr>History</vt:lpstr>
      <vt:lpstr>History</vt:lpstr>
      <vt:lpstr>History</vt:lpstr>
      <vt:lpstr>History</vt:lpstr>
      <vt:lpstr>History</vt:lpstr>
      <vt:lpstr>History</vt:lpstr>
      <vt:lpstr>Today: CNNs Widely Used</vt:lpstr>
      <vt:lpstr>Today: CNNs Widely Used</vt:lpstr>
      <vt:lpstr>Convolutional Neural Networks</vt:lpstr>
      <vt:lpstr>Convolutional Neural Network Neuron Layout</vt:lpstr>
      <vt:lpstr>Convolutional Neural Network Neuron Layout</vt:lpstr>
      <vt:lpstr>Receptive Field</vt:lpstr>
      <vt:lpstr>Mathematically…</vt:lpstr>
      <vt:lpstr>PowerPoint Presentation</vt:lpstr>
      <vt:lpstr>Outline</vt:lpstr>
      <vt:lpstr>Stride</vt:lpstr>
      <vt:lpstr>Max/average pooling</vt:lpstr>
      <vt:lpstr>Max/average pooling</vt:lpstr>
      <vt:lpstr>Fully connected layers</vt:lpstr>
      <vt:lpstr>Outline</vt:lpstr>
      <vt:lpstr>Residual networks</vt:lpstr>
      <vt:lpstr>Outline</vt:lpstr>
      <vt:lpstr>Data Augmentation</vt:lpstr>
      <vt:lpstr>Libraries</vt:lpstr>
      <vt:lpstr>Keras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3533</cp:revision>
  <cp:lastPrinted>2016-09-22T18:50:29Z</cp:lastPrinted>
  <dcterms:created xsi:type="dcterms:W3CDTF">2008-06-05T17:05:06Z</dcterms:created>
  <dcterms:modified xsi:type="dcterms:W3CDTF">2017-03-23T18:28:16Z</dcterms:modified>
</cp:coreProperties>
</file>