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1404" r:id="rId2"/>
    <p:sldId id="1467" r:id="rId3"/>
    <p:sldId id="1468" r:id="rId4"/>
    <p:sldId id="1469" r:id="rId5"/>
    <p:sldId id="1471" r:id="rId6"/>
    <p:sldId id="1484" r:id="rId7"/>
    <p:sldId id="1470" r:id="rId8"/>
    <p:sldId id="1472" r:id="rId9"/>
    <p:sldId id="1473" r:id="rId10"/>
    <p:sldId id="1474" r:id="rId11"/>
    <p:sldId id="1475" r:id="rId12"/>
    <p:sldId id="1476" r:id="rId13"/>
    <p:sldId id="1477" r:id="rId14"/>
    <p:sldId id="1485" r:id="rId15"/>
    <p:sldId id="1480" r:id="rId16"/>
    <p:sldId id="1479" r:id="rId17"/>
    <p:sldId id="1481" r:id="rId18"/>
    <p:sldId id="1486" r:id="rId19"/>
    <p:sldId id="1482" r:id="rId20"/>
    <p:sldId id="1487" r:id="rId21"/>
    <p:sldId id="1488" r:id="rId22"/>
    <p:sldId id="1489" r:id="rId23"/>
    <p:sldId id="1483" r:id="rId24"/>
    <p:sldId id="1490" r:id="rId25"/>
    <p:sldId id="1491" r:id="rId26"/>
    <p:sldId id="1499" r:id="rId27"/>
    <p:sldId id="1500" r:id="rId28"/>
    <p:sldId id="1501" r:id="rId29"/>
    <p:sldId id="1502" r:id="rId30"/>
    <p:sldId id="1503" r:id="rId31"/>
    <p:sldId id="1495" r:id="rId32"/>
    <p:sldId id="1496" r:id="rId33"/>
    <p:sldId id="1497" r:id="rId34"/>
    <p:sldId id="1498" r:id="rId35"/>
  </p:sldIdLst>
  <p:sldSz cx="12188825" cy="6858000"/>
  <p:notesSz cx="6934200" cy="92329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0" autoAdjust="0"/>
    <p:restoredTop sz="93041" autoAdjust="0"/>
  </p:normalViewPr>
  <p:slideViewPr>
    <p:cSldViewPr>
      <p:cViewPr>
        <p:scale>
          <a:sx n="93" d="100"/>
          <a:sy n="93" d="100"/>
        </p:scale>
        <p:origin x="1368" y="43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4/11/17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4/11/17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4/11/17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4/11/17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4/11/17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4/11/17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502.01852v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hyperlink" Target="http://neuralnetworksanddeeplearning.com/chap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hinton/absps/momentum.pdf" TargetMode="External"/><Relationship Id="rId4" Type="http://schemas.openxmlformats.org/officeDocument/2006/relationships/hyperlink" Target="http://neuralnetworksanddeeplearning.com/chap5.html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cs231n.stanford.edu/syllabu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s://www.flickr.com/photos/aloha75/8111417059/in/photolist-dmM8Gg-4zVn8H-7qiGx8-5HRJcB-5V2ZUz-9yqj67-5oHn44-3uv2w-3Dm4zd-dmMaXY-95kzQX-4zZEJ9-7qiGzR-3D6hRQ-5BSm7E-r7d3Sj-4zZAtS-4zVgTk-pNUM5a-4zZGib-71Xuom-aQj4jB-5B2iXy-9oVzd1-95aTNh-AK5md-7oca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cs231n.stanford.edu/syllab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fldl.stanford.edu/wiki/index.php/Implementing_PCA/White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msol3.wordpress.com/2009/10/10/world-of-facial-averages-east-southeast-asia-pacific-island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/>
              <a:t>CS </a:t>
            </a:r>
            <a:r>
              <a:rPr lang="en-US" smtClean="0"/>
              <a:t>4501:</a:t>
            </a:r>
            <a:br>
              <a:rPr lang="en-US" smtClean="0"/>
            </a:br>
            <a:r>
              <a:rPr lang="en-US" smtClean="0"/>
              <a:t>Introduction to Computer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Training Neural Networks 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= 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90" y="3298007"/>
            <a:ext cx="10159922" cy="2765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b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(actually, Xavier used a uniform distribution)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blipFill rotWithShape="0">
                <a:blip r:embed="rId5"/>
                <a:stretch>
                  <a:fillRect l="-152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22" y="3567662"/>
            <a:ext cx="1147141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Reasonable initialization for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() activation function.</a:t>
            </a:r>
            <a:b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But what happens with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ReLU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3270220"/>
            <a:ext cx="10020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 et al. 2015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3339666"/>
            <a:ext cx="9677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b="1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441" y="1722442"/>
            <a:ext cx="11460639" cy="762342"/>
          </a:xfrm>
        </p:spPr>
        <p:txBody>
          <a:bodyPr/>
          <a:lstStyle/>
          <a:p>
            <a:r>
              <a:rPr lang="en-US" dirty="0" smtClean="0"/>
              <a:t>Recall that backpropagation algorithm uses chain rule.</a:t>
            </a:r>
          </a:p>
          <a:p>
            <a:pPr lvl="1"/>
            <a:r>
              <a:rPr lang="en-US" dirty="0" smtClean="0"/>
              <a:t>Products of many derivatives</a:t>
            </a:r>
            <a:r>
              <a:rPr lang="mr-IN" dirty="0" smtClean="0"/>
              <a:t>…</a:t>
            </a:r>
            <a:r>
              <a:rPr lang="en-US" dirty="0" smtClean="0"/>
              <a:t>could get very big/small</a:t>
            </a:r>
          </a:p>
          <a:p>
            <a:pPr lvl="1"/>
            <a:r>
              <a:rPr lang="en-US" dirty="0" smtClean="0"/>
              <a:t>Could this be problematic for learning?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Vanishing gradients problem</a:t>
            </a:r>
            <a:r>
              <a:rPr lang="en-US" dirty="0" smtClean="0"/>
              <a:t>: neurons in earlier layers learn more slowly than in latter layers.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72" y="2651638"/>
            <a:ext cx="5608481" cy="4206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5135559"/>
          </a:xfrm>
        </p:spPr>
        <p:txBody>
          <a:bodyPr/>
          <a:lstStyle/>
          <a:p>
            <a:r>
              <a:rPr lang="en-US" b="1" dirty="0"/>
              <a:t>Vanishing gradients problem</a:t>
            </a:r>
            <a:r>
              <a:rPr lang="en-US" dirty="0"/>
              <a:t>: neurons in earlier layers learn more slowly than in latter layers.</a:t>
            </a:r>
          </a:p>
          <a:p>
            <a:r>
              <a:rPr lang="en-US" b="1" dirty="0" smtClean="0"/>
              <a:t>Exploding gradients problem</a:t>
            </a:r>
            <a:r>
              <a:rPr lang="en-US" dirty="0" smtClean="0"/>
              <a:t>: gradients are significantly larger in earlier layers than latter layers.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How to avoid?</a:t>
            </a:r>
          </a:p>
          <a:p>
            <a:pPr lvl="1"/>
            <a:r>
              <a:rPr lang="en-US" dirty="0" smtClean="0"/>
              <a:t>Use a good initialization</a:t>
            </a:r>
          </a:p>
          <a:p>
            <a:pPr lvl="1"/>
            <a:r>
              <a:rPr lang="en-US" dirty="0" smtClean="0">
                <a:hlinkClick r:id="rId2"/>
              </a:rPr>
              <a:t>Do not use sigmoid for deep networks</a:t>
            </a:r>
            <a:endParaRPr lang="en-US" dirty="0" smtClean="0"/>
          </a:p>
          <a:p>
            <a:pPr lvl="1"/>
            <a:r>
              <a:rPr lang="en-US" dirty="0" smtClean="0"/>
              <a:t>Use momentum with </a:t>
            </a:r>
            <a:r>
              <a:rPr lang="en-US" dirty="0" smtClean="0">
                <a:hlinkClick r:id="rId3"/>
              </a:rPr>
              <a:t>carefully tuned schedules</a:t>
            </a:r>
            <a:r>
              <a:rPr lang="en-US" dirty="0" smtClean="0"/>
              <a:t>, e.g.: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5982555"/>
            <a:ext cx="7454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b="1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great if we could just </a:t>
            </a:r>
            <a:r>
              <a:rPr lang="en-US" b="1" dirty="0" smtClean="0"/>
              <a:t>whiten</a:t>
            </a:r>
            <a:r>
              <a:rPr lang="en-US" dirty="0" smtClean="0"/>
              <a:t> the inputs to all neurons in a layer: i.e. zero mean, variance of 1.</a:t>
            </a:r>
          </a:p>
          <a:p>
            <a:pPr lvl="1"/>
            <a:r>
              <a:rPr lang="en-US" dirty="0" smtClean="0"/>
              <a:t>Avoid vanishing gradients problem, improve learning rates!</a:t>
            </a:r>
          </a:p>
          <a:p>
            <a:pPr lvl="1"/>
            <a:r>
              <a:rPr lang="en-US" dirty="0" smtClean="0"/>
              <a:t>For each input </a:t>
            </a:r>
            <a:r>
              <a:rPr lang="en-US" i="1" dirty="0" smtClean="0"/>
              <a:t>k</a:t>
            </a:r>
            <a:r>
              <a:rPr lang="en-US" dirty="0" smtClean="0"/>
              <a:t> to the next layer: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Slight problem: this reduces representation ability of network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10000"/>
            <a:ext cx="3508037" cy="12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Preprocessing</a:t>
            </a:r>
          </a:p>
          <a:p>
            <a:r>
              <a:rPr lang="en-US" dirty="0" smtClean="0"/>
              <a:t>Improving convergence</a:t>
            </a:r>
          </a:p>
          <a:p>
            <a:pPr lvl="1"/>
            <a:r>
              <a:rPr lang="en-US" dirty="0" smtClean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 smtClean="0"/>
              <a:t>Improving generalization</a:t>
            </a:r>
          </a:p>
          <a:p>
            <a:pPr lvl="1"/>
            <a:r>
              <a:rPr lang="en-US" dirty="0" smtClean="0"/>
              <a:t>Batch normalization</a:t>
            </a:r>
            <a:endParaRPr lang="en-US" dirty="0"/>
          </a:p>
          <a:p>
            <a:pPr lvl="1"/>
            <a:r>
              <a:rPr lang="en-US" dirty="0" smtClean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 smtClean="0"/>
              <a:t>Transfer learning / fine-tuning</a:t>
            </a:r>
            <a:endParaRPr lang="en-US" dirty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452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great if we could just </a:t>
            </a:r>
            <a:r>
              <a:rPr lang="en-US" b="1" dirty="0"/>
              <a:t>whiten</a:t>
            </a:r>
            <a:r>
              <a:rPr lang="en-US" dirty="0"/>
              <a:t> the inputs to all neurons in a layer: i.e. zero mean, variance of 1.</a:t>
            </a:r>
          </a:p>
          <a:p>
            <a:pPr lvl="1"/>
            <a:r>
              <a:rPr lang="en-US" dirty="0"/>
              <a:t>Avoid vanishing gradients problem, improve learning rates!</a:t>
            </a:r>
          </a:p>
          <a:p>
            <a:pPr lvl="1"/>
            <a:r>
              <a:rPr lang="en-US" dirty="0"/>
              <a:t>For each input </a:t>
            </a:r>
            <a:r>
              <a:rPr lang="en-US" i="1" dirty="0"/>
              <a:t>k</a:t>
            </a:r>
            <a:r>
              <a:rPr lang="en-US" dirty="0"/>
              <a:t> to the next layer: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Slight problem: this reduces representation ability of network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06717"/>
            <a:ext cx="3508037" cy="124178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1" idx="0"/>
          </p:cNvCxnSpPr>
          <p:nvPr/>
        </p:nvCxnSpPr>
        <p:spPr>
          <a:xfrm flipH="1" flipV="1">
            <a:off x="6086461" y="5995022"/>
            <a:ext cx="7951" cy="3727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5810" y="6367791"/>
            <a:ext cx="687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Get stuck in this part of the activation function</a:t>
            </a:r>
            <a:endParaRPr lang="en-US" sz="28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603054"/>
            <a:ext cx="5562600" cy="4382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1311" y="1675506"/>
            <a:ext cx="930301" cy="419475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whiten each input </a:t>
            </a:r>
            <a:r>
              <a:rPr lang="en-US" i="1" dirty="0" smtClean="0"/>
              <a:t>k </a:t>
            </a:r>
            <a:r>
              <a:rPr lang="en-US" dirty="0" smtClean="0"/>
              <a:t>independently, using statistics from the mini-batch: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introduce parameters to scale and shift each input: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parameters are learned by the optimization.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2728649"/>
            <a:ext cx="3508037" cy="124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5" y="4710434"/>
            <a:ext cx="3745734" cy="7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/>
        </p:blipFill>
        <p:spPr>
          <a:xfrm>
            <a:off x="2184301" y="1219200"/>
            <a:ext cx="782022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zero outputs of p fraction of the </a:t>
            </a:r>
            <a:r>
              <a:rPr lang="en-US" dirty="0" smtClean="0"/>
              <a:t>neurons during training</a:t>
            </a:r>
          </a:p>
          <a:p>
            <a:r>
              <a:rPr lang="en-US" dirty="0" smtClean="0"/>
              <a:t>Can we learn representations that are robust to loss of neurons?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765" y="3077481"/>
            <a:ext cx="735329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Intuition: learn and remember useful information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even if there are some errors in the computation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(biological connection?)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38" y="4648800"/>
            <a:ext cx="5667348" cy="220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  <a:p>
            <a:r>
              <a:rPr lang="en-US" dirty="0" smtClean="0"/>
              <a:t>What can we do during testing to correct for the dropout process?</a:t>
            </a:r>
          </a:p>
          <a:p>
            <a:pPr lvl="1"/>
            <a:r>
              <a:rPr lang="en-US" dirty="0" smtClean="0"/>
              <a:t>Multiply all neurons outputs by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equivalently (</a:t>
            </a:r>
            <a:r>
              <a:rPr lang="en-US" b="1" dirty="0" smtClean="0"/>
              <a:t>inverse dropout</a:t>
            </a:r>
            <a:r>
              <a:rPr lang="en-US" dirty="0" smtClean="0"/>
              <a:t>) simply divide all neurons outputs by </a:t>
            </a:r>
            <a:r>
              <a:rPr lang="en-US" i="1" dirty="0" smtClean="0"/>
              <a:t>p</a:t>
            </a:r>
            <a:r>
              <a:rPr lang="en-US" dirty="0" smtClean="0"/>
              <a:t> during training.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b="1" dirty="0"/>
              <a:t>Additional neuron type: </a:t>
            </a:r>
            <a:r>
              <a:rPr lang="en-US" b="1" dirty="0" err="1"/>
              <a:t>softmax</a:t>
            </a:r>
            <a:endParaRPr lang="en-US" dirty="0" smtClean="0"/>
          </a:p>
          <a:p>
            <a:r>
              <a:rPr lang="en-US" dirty="0" smtClean="0"/>
              <a:t>Transfer learning / fine-tuning</a:t>
            </a:r>
            <a:endParaRPr lang="en-US" dirty="0"/>
          </a:p>
          <a:p>
            <a:endParaRPr lang="en-US" sz="9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89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 final output layer to convert neuron outputs into a class probability scores that sum to 1.</a:t>
            </a:r>
          </a:p>
          <a:p>
            <a:r>
              <a:rPr lang="en-US" dirty="0" smtClean="0"/>
              <a:t>For example, might want to convert the final network output to:</a:t>
            </a:r>
          </a:p>
          <a:p>
            <a:pPr lvl="1"/>
            <a:r>
              <a:rPr lang="en-US" dirty="0" smtClean="0"/>
              <a:t>P(dog) = 0.2    (Probabilities in range [0, 1])</a:t>
            </a:r>
          </a:p>
          <a:p>
            <a:pPr lvl="1"/>
            <a:r>
              <a:rPr lang="en-US" dirty="0" smtClean="0"/>
              <a:t>P(cat) = 0.8</a:t>
            </a:r>
          </a:p>
          <a:p>
            <a:pPr lvl="1"/>
            <a:r>
              <a:rPr lang="en-US" dirty="0" smtClean="0"/>
              <a:t>(Sum of all probabilities is 1).</a:t>
            </a:r>
          </a:p>
        </p:txBody>
      </p:sp>
    </p:spTree>
    <p:extLst>
      <p:ext uri="{BB962C8B-B14F-4D97-AF65-F5344CB8AC3E}">
        <p14:creationId xmlns:p14="http://schemas.microsoft.com/office/powerpoint/2010/main" val="5204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takes a vector </a:t>
            </a:r>
            <a:r>
              <a:rPr lang="en-US" b="1" dirty="0" smtClean="0"/>
              <a:t>z</a:t>
            </a:r>
            <a:r>
              <a:rPr lang="en-US" dirty="0" smtClean="0"/>
              <a:t> and outputs a vector of the same length.</a:t>
            </a:r>
            <a:endParaRPr lang="en-US" b="1" dirty="0"/>
          </a:p>
        </p:txBody>
      </p:sp>
      <p:pic>
        <p:nvPicPr>
          <p:cNvPr id="5" name="Picture 4" descr="Screen Shot 2015-09-15 at 4.5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8" y="2781895"/>
            <a:ext cx="6311900" cy="1435100"/>
          </a:xfrm>
          <a:prstGeom prst="rect">
            <a:avLst/>
          </a:prstGeom>
        </p:spPr>
      </p:pic>
      <p:pic>
        <p:nvPicPr>
          <p:cNvPr id="6" name="Picture 5" descr="Screen Shot 2015-09-15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4241800"/>
            <a:ext cx="76962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Wikipedia:</a:t>
            </a:r>
          </a:p>
          <a:p>
            <a:endParaRPr lang="en-US" dirty="0"/>
          </a:p>
          <a:p>
            <a:r>
              <a:rPr lang="en-US" dirty="0" smtClean="0"/>
              <a:t>Input:    [1,        2,        3,        4,        1,        2,        3       ]</a:t>
            </a:r>
          </a:p>
          <a:p>
            <a:r>
              <a:rPr lang="en-US" dirty="0" smtClean="0"/>
              <a:t>Output: [</a:t>
            </a:r>
            <a:r>
              <a:rPr lang="pt-BR" dirty="0"/>
              <a:t>0.024, 0.064, 0.175, 0.475, 0.024, 0.064, </a:t>
            </a:r>
            <a:r>
              <a:rPr lang="pt-BR" dirty="0" smtClean="0"/>
              <a:t>0.175]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energy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concentrated</a:t>
            </a:r>
            <a:r>
              <a:rPr lang="pt-BR" dirty="0" smtClean="0"/>
              <a:t>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maximum</a:t>
            </a:r>
            <a:r>
              <a:rPr lang="pt-BR" dirty="0" smtClean="0"/>
              <a:t> </a:t>
            </a:r>
            <a:r>
              <a:rPr lang="pt-BR" dirty="0" err="1" smtClean="0"/>
              <a:t>element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715959"/>
          </a:xfrm>
        </p:spPr>
        <p:txBody>
          <a:bodyPr/>
          <a:lstStyle/>
          <a:p>
            <a:r>
              <a:rPr lang="en-US" dirty="0" smtClean="0"/>
              <a:t>Common: zero-center, can sometimes also normalize variance.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9" y="2356407"/>
            <a:ext cx="10029867" cy="44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endParaRPr lang="en-US" dirty="0" smtClean="0"/>
          </a:p>
          <a:p>
            <a:r>
              <a:rPr lang="en-US" b="1" dirty="0" smtClean="0"/>
              <a:t>Transfer learning / fine-tuning</a:t>
            </a:r>
            <a:endParaRPr lang="en-US" b="1" dirty="0"/>
          </a:p>
          <a:p>
            <a:endParaRPr lang="en-US" sz="9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82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809571" cy="4525963"/>
          </a:xfrm>
        </p:spPr>
        <p:txBody>
          <a:bodyPr/>
          <a:lstStyle/>
          <a:p>
            <a:r>
              <a:rPr lang="en-US" dirty="0" smtClean="0"/>
              <a:t>Neural networks are data hungry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Need tons of data to avoid overfitting</a:t>
            </a:r>
          </a:p>
          <a:p>
            <a:pPr lvl="1"/>
            <a:r>
              <a:rPr lang="en-US" dirty="0" smtClean="0"/>
              <a:t>e.g. ImageNet has millions of images</a:t>
            </a:r>
          </a:p>
          <a:p>
            <a:r>
              <a:rPr lang="en-US" dirty="0" smtClean="0"/>
              <a:t>What if we have a problem with few images?</a:t>
            </a:r>
          </a:p>
          <a:p>
            <a:pPr lvl="1"/>
            <a:r>
              <a:rPr lang="en-US" dirty="0" smtClean="0"/>
              <a:t>Collect more data? (use Amazon Mechanical Turk?)</a:t>
            </a:r>
          </a:p>
          <a:p>
            <a:pPr lvl="1"/>
            <a:r>
              <a:rPr lang="en-US" dirty="0" smtClean="0"/>
              <a:t>What if collecting more data is too expensive / difficult?</a:t>
            </a:r>
          </a:p>
          <a:p>
            <a:pPr lvl="1"/>
            <a:r>
              <a:rPr lang="en-US" dirty="0" smtClean="0"/>
              <a:t>Use transfer learning (fine-tuning)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6165" r="6738" b="17123"/>
          <a:stretch/>
        </p:blipFill>
        <p:spPr>
          <a:xfrm>
            <a:off x="8837612" y="1219199"/>
            <a:ext cx="3124199" cy="2611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04212" y="6477000"/>
            <a:ext cx="388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Image by Sam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Howzit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, Creative Commons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4594" y="190255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0, 1, 0, 0, 1, 0, 1, 1</a:t>
            </a:r>
            <a:endParaRPr 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/>
          <a:stretch/>
        </p:blipFill>
        <p:spPr>
          <a:xfrm>
            <a:off x="0" y="1096132"/>
            <a:ext cx="12188825" cy="5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/>
          <a:stretch/>
        </p:blipFill>
        <p:spPr>
          <a:xfrm>
            <a:off x="0" y="1096132"/>
            <a:ext cx="12188825" cy="540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/ Fine-tuning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012" y="6477000"/>
            <a:ext cx="536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Li, Justin Johnson, Andrej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/>
          <a:stretch/>
        </p:blipFill>
        <p:spPr>
          <a:xfrm>
            <a:off x="0" y="1371600"/>
            <a:ext cx="12188825" cy="5137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4176" y="4768048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Use lower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earning rate (1/10)</a:t>
            </a:r>
          </a:p>
        </p:txBody>
      </p:sp>
    </p:spTree>
    <p:extLst>
      <p:ext uri="{BB962C8B-B14F-4D97-AF65-F5344CB8AC3E}">
        <p14:creationId xmlns:p14="http://schemas.microsoft.com/office/powerpoint/2010/main" val="14791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1249359"/>
          </a:xfrm>
        </p:spPr>
        <p:txBody>
          <a:bodyPr/>
          <a:lstStyle/>
          <a:p>
            <a:r>
              <a:rPr lang="en-US" dirty="0" smtClean="0"/>
              <a:t>Can also </a:t>
            </a:r>
            <a:r>
              <a:rPr lang="en-US" dirty="0" err="1" smtClean="0"/>
              <a:t>decorrelate</a:t>
            </a:r>
            <a:r>
              <a:rPr lang="en-US" dirty="0" smtClean="0"/>
              <a:t> the data by using PCA, or </a:t>
            </a:r>
            <a:r>
              <a:rPr lang="en-US" dirty="0" smtClean="0">
                <a:hlinkClick r:id="rId2"/>
              </a:rPr>
              <a:t>whiten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355864"/>
            <a:ext cx="10363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Center the data only:</a:t>
            </a:r>
          </a:p>
          <a:p>
            <a:pPr lvl="1"/>
            <a:r>
              <a:rPr lang="en-US" dirty="0" smtClean="0"/>
              <a:t>Compute a mean image of training set (</a:t>
            </a:r>
            <a:r>
              <a:rPr lang="en-US" dirty="0" smtClean="0">
                <a:hlinkClick r:id="rId2"/>
              </a:rPr>
              <a:t>examples of mean faces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Either grayscale or compute separate mean for channels (RGB)</a:t>
            </a:r>
            <a:endParaRPr lang="en-US" dirty="0"/>
          </a:p>
          <a:p>
            <a:pPr lvl="1"/>
            <a:r>
              <a:rPr lang="en-US" dirty="0" smtClean="0"/>
              <a:t>Subtract the mean from your dataset</a:t>
            </a:r>
          </a:p>
          <a:p>
            <a:r>
              <a:rPr lang="en-US" dirty="0" smtClean="0"/>
              <a:t>Center the RGB channels only:</a:t>
            </a:r>
          </a:p>
          <a:p>
            <a:pPr lvl="1"/>
            <a:r>
              <a:rPr lang="en-US" dirty="0" smtClean="0"/>
              <a:t>Subtract mean training value of each channel</a:t>
            </a:r>
          </a:p>
        </p:txBody>
      </p:sp>
    </p:spTree>
    <p:extLst>
      <p:ext uri="{BB962C8B-B14F-4D97-AF65-F5344CB8AC3E}">
        <p14:creationId xmlns:p14="http://schemas.microsoft.com/office/powerpoint/2010/main" val="1045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  <a:p>
            <a:r>
              <a:rPr lang="en-US" dirty="0"/>
              <a:t>Improving convergence</a:t>
            </a:r>
          </a:p>
          <a:p>
            <a:pPr lvl="1"/>
            <a:r>
              <a:rPr lang="en-US" b="1" dirty="0"/>
              <a:t>Initialization</a:t>
            </a:r>
          </a:p>
          <a:p>
            <a:pPr lvl="1"/>
            <a:r>
              <a:rPr lang="en-US" dirty="0"/>
              <a:t>Vanishing/exploding gradients problem</a:t>
            </a:r>
          </a:p>
          <a:p>
            <a:r>
              <a:rPr lang="en-US" dirty="0"/>
              <a:t>Improving generalization</a:t>
            </a:r>
          </a:p>
          <a:p>
            <a:pPr lvl="1"/>
            <a:r>
              <a:rPr lang="en-US" dirty="0"/>
              <a:t>Batch normalization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Additional neuron type: </a:t>
            </a:r>
            <a:r>
              <a:rPr lang="en-US" dirty="0" err="1"/>
              <a:t>softmax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learning / fine-tuning</a:t>
            </a:r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start gradient descent at an initial guess</a:t>
            </a:r>
          </a:p>
          <a:p>
            <a:r>
              <a:rPr lang="en-US" dirty="0" smtClean="0"/>
              <a:t>What happens if we initialize all weights to zero?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2743200"/>
            <a:ext cx="6070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random numbers (e.g. normal distribution)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OK for shallow networks, but what about deep networks?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𝒩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=0, </a:t>
                </a:r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blipFill rotWithShape="0">
                <a:blip r:embed="rId3"/>
                <a:stretch>
                  <a:fillRect l="-1515" t="-24324" r="-26768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3400" dirty="0" err="1" smtClean="0">
                    <a:latin typeface="+mn-lt"/>
                    <a:ea typeface="Times New Roman" charset="0"/>
                    <a:cs typeface="Times New Roman" charset="0"/>
                  </a:rPr>
                  <a:t>const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= 0.01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101409</TotalTime>
  <Words>1054</Words>
  <Application>Microsoft Macintosh PowerPoint</Application>
  <PresentationFormat>Custom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Cambria Math</vt:lpstr>
      <vt:lpstr>Mangal</vt:lpstr>
      <vt:lpstr>Myriad Pro</vt:lpstr>
      <vt:lpstr>Palatino Linotype</vt:lpstr>
      <vt:lpstr>Times New Roman</vt:lpstr>
      <vt:lpstr>Arial</vt:lpstr>
      <vt:lpstr>Default Design</vt:lpstr>
      <vt:lpstr>CS 4501: Introduction to Computer Vision  Training Neural Networks II </vt:lpstr>
      <vt:lpstr>Overview</vt:lpstr>
      <vt:lpstr>Preprocessing</vt:lpstr>
      <vt:lpstr>Preprocessing</vt:lpstr>
      <vt:lpstr>Preprocessing for Images</vt:lpstr>
      <vt:lpstr>Overview</vt:lpstr>
      <vt:lpstr>Initialization</vt:lpstr>
      <vt:lpstr>Initialization</vt:lpstr>
      <vt:lpstr>Initialization, σ = 0.01</vt:lpstr>
      <vt:lpstr>Initialization, σ = 1</vt:lpstr>
      <vt:lpstr>Xavier Initialization</vt:lpstr>
      <vt:lpstr>Xavier Initialization, ReLU</vt:lpstr>
      <vt:lpstr>He et al. 2015 Initialization, ReLU</vt:lpstr>
      <vt:lpstr>Overview</vt:lpstr>
      <vt:lpstr>Vanishing/exploding gradient problem</vt:lpstr>
      <vt:lpstr>Vanishing/exploding gradient problem</vt:lpstr>
      <vt:lpstr>Vanishing/exploding gradient problem</vt:lpstr>
      <vt:lpstr>Overview</vt:lpstr>
      <vt:lpstr>Batch normalization</vt:lpstr>
      <vt:lpstr>Batch normalization</vt:lpstr>
      <vt:lpstr>Batch normalization</vt:lpstr>
      <vt:lpstr>Batch normalization</vt:lpstr>
      <vt:lpstr>Dropout: regularization</vt:lpstr>
      <vt:lpstr>Dropout</vt:lpstr>
      <vt:lpstr>Dropout</vt:lpstr>
      <vt:lpstr>Overview</vt:lpstr>
      <vt:lpstr>Softmax</vt:lpstr>
      <vt:lpstr>Softmax</vt:lpstr>
      <vt:lpstr>Softmax</vt:lpstr>
      <vt:lpstr>Overview</vt:lpstr>
      <vt:lpstr>Transfer Learning / Fine-tuning</vt:lpstr>
      <vt:lpstr>Transfer Learning / Fine-tuning</vt:lpstr>
      <vt:lpstr>Transfer Learning / Fine-tuning</vt:lpstr>
      <vt:lpstr>Transfer Learning / Fine-tuning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3523</cp:revision>
  <cp:lastPrinted>2016-09-08T19:14:56Z</cp:lastPrinted>
  <dcterms:created xsi:type="dcterms:W3CDTF">2008-06-05T17:05:06Z</dcterms:created>
  <dcterms:modified xsi:type="dcterms:W3CDTF">2017-04-11T18:55:51Z</dcterms:modified>
</cp:coreProperties>
</file>