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1404" r:id="rId2"/>
    <p:sldId id="1502" r:id="rId3"/>
    <p:sldId id="1506" r:id="rId4"/>
    <p:sldId id="1489" r:id="rId5"/>
    <p:sldId id="1490" r:id="rId6"/>
    <p:sldId id="1491" r:id="rId7"/>
    <p:sldId id="1492" r:id="rId8"/>
    <p:sldId id="1493" r:id="rId9"/>
    <p:sldId id="1494" r:id="rId10"/>
    <p:sldId id="1495" r:id="rId11"/>
    <p:sldId id="1496" r:id="rId12"/>
    <p:sldId id="1509" r:id="rId13"/>
    <p:sldId id="1497" r:id="rId14"/>
    <p:sldId id="1522" r:id="rId15"/>
    <p:sldId id="1504" r:id="rId16"/>
    <p:sldId id="1507" r:id="rId17"/>
    <p:sldId id="1510" r:id="rId18"/>
    <p:sldId id="1505" r:id="rId19"/>
    <p:sldId id="1512" r:id="rId20"/>
    <p:sldId id="1513" r:id="rId21"/>
    <p:sldId id="1517" r:id="rId22"/>
    <p:sldId id="1516" r:id="rId23"/>
    <p:sldId id="1518" r:id="rId24"/>
    <p:sldId id="1520" r:id="rId25"/>
    <p:sldId id="1521" r:id="rId26"/>
  </p:sldIdLst>
  <p:sldSz cx="12188825" cy="6858000"/>
  <p:notesSz cx="6934200" cy="92329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500"/>
    <a:srgbClr val="3C4B17"/>
    <a:srgbClr val="003D00"/>
    <a:srgbClr val="3C9617"/>
    <a:srgbClr val="000000"/>
    <a:srgbClr val="C00000"/>
    <a:srgbClr val="A0D8FC"/>
    <a:srgbClr val="9999FF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2" autoAdjust="0"/>
    <p:restoredTop sz="92890" autoAdjust="0"/>
  </p:normalViewPr>
  <p:slideViewPr>
    <p:cSldViewPr>
      <p:cViewPr>
        <p:scale>
          <a:sx n="78" d="100"/>
          <a:sy n="78" d="100"/>
        </p:scale>
        <p:origin x="1224" y="728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44" y="1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4/11/17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4/11/17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4/11/17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4/11/17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4/11/17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4/11/17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4/11/17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4/11/17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4/11/17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bg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bg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bg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bg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Backpropagation_through_time" TargetMode="Externa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s://en.wikipedia.org/wiki/Backpropagation_through_ti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utoronto.ca/~ilya/pubs/ilya_sutskever_phd_thesis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karpathy.github.io/2015/05/21/rnn-effectiveness/" TargetMode="Externa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xlab.github.io/prednet/" TargetMode="External"/><Relationship Id="rId3" Type="http://schemas.openxmlformats.org/officeDocument/2006/relationships/hyperlink" Target="https://imatge-upc.github.io/activitynet-2016-cvprw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Long_short-term_memory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Transistor" TargetMode="External"/><Relationship Id="rId3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lah.github.io/posts/2015-08-Understanding-LSTMs/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colah.github.io/posts/2015-08-Understanding-LSTM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lah.github.io/posts/2015-08-Understanding-LSTMs/" TargetMode="Externa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2" y="2895600"/>
            <a:ext cx="10360501" cy="1470025"/>
          </a:xfrm>
        </p:spPr>
        <p:txBody>
          <a:bodyPr/>
          <a:lstStyle/>
          <a:p>
            <a:r>
              <a:rPr lang="en-US"/>
              <a:t>CS </a:t>
            </a:r>
            <a:r>
              <a:rPr lang="en-US" smtClean="0"/>
              <a:t>4501:</a:t>
            </a:r>
            <a:br>
              <a:rPr lang="en-US" smtClean="0"/>
            </a:br>
            <a:r>
              <a:rPr lang="en-US" smtClean="0"/>
              <a:t>Introduction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smtClean="0"/>
              <a:t>Computer Vision</a:t>
            </a:r>
            <a:br>
              <a:rPr lang="en-US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Recurrent</a:t>
            </a:r>
            <a:r>
              <a:rPr lang="en-US" dirty="0"/>
              <a:t> </a:t>
            </a:r>
            <a:r>
              <a:rPr lang="en-US" dirty="0" smtClean="0"/>
              <a:t>Neural Networks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"/>
          <a:stretch/>
        </p:blipFill>
        <p:spPr>
          <a:xfrm>
            <a:off x="0" y="1493526"/>
            <a:ext cx="12188825" cy="4754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Recurrent Neural Network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4012" y="3124200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Hidden state: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9250" y="4305300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Output: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hlinkClick r:id="rId2"/>
              </a:rPr>
              <a:t>Backpropagation</a:t>
            </a:r>
            <a:r>
              <a:rPr lang="en-US" dirty="0" smtClean="0">
                <a:hlinkClick r:id="rId2"/>
              </a:rPr>
              <a:t> through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88268" y="6459139"/>
            <a:ext cx="2500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Wikipedia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8" y="2486030"/>
            <a:ext cx="11263909" cy="372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8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efficient: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hlinkClick r:id="rId2"/>
              </a:rPr>
              <a:t>Truncated backpropagation through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8" y="2486030"/>
            <a:ext cx="11263909" cy="3725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8268" y="6459139"/>
            <a:ext cx="2500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Image from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Wikipedia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ight Bracket 5"/>
          <p:cNvSpPr/>
          <p:nvPr/>
        </p:nvSpPr>
        <p:spPr>
          <a:xfrm rot="16200000" flipH="1">
            <a:off x="5931894" y="157166"/>
            <a:ext cx="325036" cy="12068176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6353772"/>
            <a:ext cx="12188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(2) Limit number of times (</a:t>
            </a:r>
            <a:r>
              <a:rPr lang="en-US" sz="2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) unfolded</a:t>
            </a: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323" y="3058209"/>
            <a:ext cx="4906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(1) Only run </a:t>
            </a:r>
            <a:r>
              <a:rPr lang="en-US" sz="2800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backpropagation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every </a:t>
            </a:r>
            <a:r>
              <a:rPr lang="en-US" sz="2800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800" baseline="-250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time steps</a:t>
            </a: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of Recurrent Neural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Text synthesis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914650"/>
            <a:ext cx="115570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9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Recurrent Neural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Video frame prediction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Video activity prediction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Vanishing Gradients Revisited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we want to “remember” an event at time 0 and use this in our model of the world at some later time </a:t>
            </a:r>
            <a:r>
              <a:rPr lang="en-US" i="1" dirty="0" smtClean="0"/>
              <a:t>t</a:t>
            </a:r>
            <a:r>
              <a:rPr lang="en-US" dirty="0" smtClean="0"/>
              <a:t>.</a:t>
            </a:r>
          </a:p>
          <a:p>
            <a:r>
              <a:rPr lang="en-US" dirty="0" smtClean="0"/>
              <a:t>Error gradients </a:t>
            </a:r>
            <a:r>
              <a:rPr lang="en-US" dirty="0" smtClean="0">
                <a:hlinkClick r:id="rId2"/>
              </a:rPr>
              <a:t>vanish exponentially quickly</a:t>
            </a:r>
            <a:r>
              <a:rPr lang="en-US" dirty="0" smtClean="0"/>
              <a:t> in the size of the time lag between these events.</a:t>
            </a:r>
          </a:p>
          <a:p>
            <a:r>
              <a:rPr lang="en-US" dirty="0" smtClean="0"/>
              <a:t>Fancier RNN models help with this problem:</a:t>
            </a:r>
          </a:p>
          <a:p>
            <a:pPr lvl="1"/>
            <a:r>
              <a:rPr lang="en-US" dirty="0" smtClean="0"/>
              <a:t>Long Short Term Memory (LSTM)</a:t>
            </a:r>
          </a:p>
          <a:p>
            <a:pPr lvl="1"/>
            <a:r>
              <a:rPr lang="en-US" dirty="0" smtClean="0"/>
              <a:t>Gated Recurrent Units (GRU)</a:t>
            </a:r>
          </a:p>
        </p:txBody>
      </p:sp>
    </p:spTree>
    <p:extLst>
      <p:ext uri="{BB962C8B-B14F-4D97-AF65-F5344CB8AC3E}">
        <p14:creationId xmlns:p14="http://schemas.microsoft.com/office/powerpoint/2010/main" val="12408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376005" y="2569998"/>
            <a:ext cx="3968907" cy="3190354"/>
            <a:chOff x="4411863" y="2659645"/>
            <a:chExt cx="3968907" cy="3190354"/>
          </a:xfrm>
        </p:grpSpPr>
        <p:sp>
          <p:nvSpPr>
            <p:cNvPr id="5" name="TextBox 4"/>
            <p:cNvSpPr txBox="1"/>
            <p:nvPr/>
          </p:nvSpPr>
          <p:spPr>
            <a:xfrm>
              <a:off x="4411863" y="5449889"/>
              <a:ext cx="39689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latin typeface="Times New Roman" charset="0"/>
                  <a:ea typeface="Times New Roman" charset="0"/>
                  <a:cs typeface="Times New Roman" charset="0"/>
                  <a:hlinkClick r:id="rId2"/>
                </a:rPr>
                <a:t>Transistor </a:t>
              </a:r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  <a:hlinkClick r:id="rId2"/>
                </a:rPr>
                <a:t>diagram (from Wikipedia</a:t>
              </a:r>
              <a:r>
                <a:rPr lang="en-US" sz="2000" dirty="0" smtClean="0">
                  <a:latin typeface="Times New Roman" charset="0"/>
                  <a:ea typeface="Times New Roman" charset="0"/>
                  <a:cs typeface="Times New Roman" charset="0"/>
                </a:rPr>
                <a:t>)</a:t>
              </a:r>
              <a:endParaRPr lang="en-US" sz="2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9012" y="2743200"/>
              <a:ext cx="2396430" cy="2819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96318" y="2659645"/>
              <a:ext cx="460094" cy="489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37847" y="3583010"/>
              <a:ext cx="460094" cy="489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96317" y="5044257"/>
              <a:ext cx="460094" cy="489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How to better remember hidden state for a long time?</a:t>
            </a:r>
          </a:p>
          <a:p>
            <a:r>
              <a:rPr lang="en-US" dirty="0" smtClean="0"/>
              <a:t>Idea: use </a:t>
            </a:r>
            <a:r>
              <a:rPr lang="en-US" i="1" dirty="0" smtClean="0"/>
              <a:t>gates </a:t>
            </a:r>
            <a:r>
              <a:rPr lang="en-US" dirty="0" smtClean="0"/>
              <a:t>to create cells that can remember for a long time.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dirty="0" smtClean="0"/>
          </a:p>
          <a:p>
            <a:r>
              <a:rPr lang="en-US" dirty="0" smtClean="0"/>
              <a:t>Rough analogy: ternary logic gates used in transistors, AND, OR, …</a:t>
            </a:r>
          </a:p>
          <a:p>
            <a:r>
              <a:rPr lang="en-US" dirty="0" smtClean="0"/>
              <a:t>But use sigmoid activations so we have continuous values in [0, 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Recurrent Neural Network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5" y="1739899"/>
            <a:ext cx="11410174" cy="441149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1030" y="2741301"/>
            <a:ext cx="11658599" cy="2439755"/>
            <a:chOff x="303212" y="4500979"/>
            <a:chExt cx="11658599" cy="894139"/>
          </a:xfrm>
          <a:solidFill>
            <a:srgbClr val="000000">
              <a:alpha val="14902"/>
            </a:srgbClr>
          </a:solidFill>
        </p:grpSpPr>
        <p:sp>
          <p:nvSpPr>
            <p:cNvPr id="12" name="Rectangle 11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003D00">
                <a:alpha val="20000"/>
              </a:srgbClr>
            </a:solidFill>
            <a:ln w="28575">
              <a:solidFill>
                <a:srgbClr val="3C961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1812" y="4871898"/>
              <a:ext cx="11125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8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Hidden State (Memory)</a:t>
              </a:r>
              <a:endParaRPr lang="en-US" sz="2800" dirty="0">
                <a:solidFill>
                  <a:srgbClr val="0085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11423" y="3681348"/>
            <a:ext cx="216597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charset="0"/>
                <a:ea typeface="Times New Roman" charset="0"/>
                <a:cs typeface="Times New Roman" charset="0"/>
              </a:rPr>
              <a:t>No gates!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1030" y="1667069"/>
            <a:ext cx="11658599" cy="887768"/>
            <a:chOff x="303212" y="4500979"/>
            <a:chExt cx="11658599" cy="887768"/>
          </a:xfrm>
        </p:grpSpPr>
        <p:sp>
          <p:nvSpPr>
            <p:cNvPr id="9" name="Rectangle 8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7030A0">
                <a:alpha val="14902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7030A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Outputs</a:t>
              </a:r>
              <a:endParaRPr lang="en-US" sz="2800" dirty="0">
                <a:solidFill>
                  <a:srgbClr val="7030A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1030" y="5324959"/>
            <a:ext cx="11658599" cy="887768"/>
            <a:chOff x="303212" y="4500979"/>
            <a:chExt cx="11658599" cy="887768"/>
          </a:xfrm>
          <a:solidFill>
            <a:srgbClr val="000000">
              <a:alpha val="14902"/>
            </a:srgbClr>
          </a:solidFill>
        </p:grpSpPr>
        <p:sp>
          <p:nvSpPr>
            <p:cNvPr id="15" name="Rectangle 14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Inputs</a:t>
              </a:r>
              <a:endParaRPr lang="en-US" sz="2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4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" y="1219200"/>
            <a:ext cx="12163704" cy="4750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6160" y="3211449"/>
            <a:ext cx="572022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charset="0"/>
                <a:ea typeface="Times New Roman" charset="0"/>
                <a:cs typeface="Times New Roman" charset="0"/>
              </a:rPr>
              <a:t>Gates: forget, input, output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09212" y="6096000"/>
            <a:ext cx="194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54" y="5922609"/>
            <a:ext cx="5695116" cy="10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12" y="2177373"/>
            <a:ext cx="7086600" cy="47613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Easy to have hidden state </a:t>
            </a:r>
            <a:r>
              <a:rPr lang="en-US" i="1" dirty="0" smtClean="0"/>
              <a:t>C</a:t>
            </a:r>
            <a:r>
              <a:rPr lang="en-US" i="1" baseline="-25000" dirty="0" smtClean="0"/>
              <a:t>t</a:t>
            </a:r>
            <a:r>
              <a:rPr lang="en-US" dirty="0" smtClean="0"/>
              <a:t> just flow through time, unchanged.</a:t>
            </a:r>
          </a:p>
        </p:txBody>
      </p:sp>
    </p:spTree>
    <p:extLst>
      <p:ext uri="{BB962C8B-B14F-4D97-AF65-F5344CB8AC3E}">
        <p14:creationId xmlns:p14="http://schemas.microsoft.com/office/powerpoint/2010/main" val="397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Recurrent Neural Networks</a:t>
            </a:r>
          </a:p>
          <a:p>
            <a:pPr lvl="1"/>
            <a:r>
              <a:rPr lang="en-US" dirty="0" smtClean="0"/>
              <a:t>Simple RNNs</a:t>
            </a:r>
          </a:p>
          <a:p>
            <a:pPr lvl="1"/>
            <a:r>
              <a:rPr lang="en-US" dirty="0" smtClean="0"/>
              <a:t>LSTM, GRU</a:t>
            </a:r>
          </a:p>
          <a:p>
            <a:pPr lvl="1"/>
            <a:r>
              <a:rPr lang="en-US" dirty="0" smtClean="0"/>
              <a:t>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Gate: </a:t>
            </a:r>
            <a:r>
              <a:rPr lang="en-US" dirty="0" err="1" smtClean="0"/>
              <a:t>pointwise</a:t>
            </a:r>
            <a:r>
              <a:rPr lang="en-US" dirty="0" smtClean="0"/>
              <a:t> multiplication.</a:t>
            </a:r>
          </a:p>
          <a:p>
            <a:r>
              <a:rPr lang="en-US" dirty="0" smtClean="0"/>
              <a:t>Multiply by zero: let nothing through.</a:t>
            </a:r>
          </a:p>
          <a:p>
            <a:r>
              <a:rPr lang="en-US" dirty="0" smtClean="0"/>
              <a:t>Multiply by one: let everything through.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3439324"/>
            <a:ext cx="2667714" cy="31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Forget gate: conditionally discard previously remembered information.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" y="2190806"/>
            <a:ext cx="12023204" cy="40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Input gate: conditionally remember new information.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" y="2190806"/>
            <a:ext cx="12023204" cy="4057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4" y="2415992"/>
            <a:ext cx="1192618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Short Term Memory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Output gate: conditionally output a relevant part of our memory.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" y="2190806"/>
            <a:ext cx="12023204" cy="4057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4" y="2415992"/>
            <a:ext cx="11926186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992"/>
            <a:ext cx="12188825" cy="39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 Recurrent Units (GRUs)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444856"/>
            <a:ext cx="11460639" cy="4525963"/>
          </a:xfrm>
        </p:spPr>
        <p:txBody>
          <a:bodyPr/>
          <a:lstStyle/>
          <a:p>
            <a:r>
              <a:rPr lang="en-US" dirty="0" smtClean="0"/>
              <a:t>Merge input / forget units into a single “update unit” </a:t>
            </a:r>
            <a:r>
              <a:rPr lang="en-US" i="1" dirty="0" smtClean="0"/>
              <a:t>z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Replace output gate with “reset” gate </a:t>
            </a:r>
            <a:r>
              <a:rPr lang="en-US" i="1" dirty="0" smtClean="0"/>
              <a:t>r</a:t>
            </a:r>
            <a:r>
              <a:rPr lang="en-US" dirty="0" smtClean="0"/>
              <a:t>.</a:t>
            </a:r>
          </a:p>
          <a:p>
            <a:r>
              <a:rPr lang="en-US" dirty="0" smtClean="0"/>
              <a:t>Merge hidden states.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74758" y="6374014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Diagrams from Christopher Olah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2605920"/>
            <a:ext cx="11658599" cy="39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How Could We Improve the Memory?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LSTM / GRU have limited memory that intuitively seems different than say human memory</a:t>
            </a:r>
          </a:p>
          <a:p>
            <a:pPr lvl="1"/>
            <a:r>
              <a:rPr lang="en-US" dirty="0" smtClean="0"/>
              <a:t>e.g. we have some idea of addressing information, and putting information in context by connecting it to other related ideas.</a:t>
            </a:r>
          </a:p>
          <a:p>
            <a:r>
              <a:rPr lang="en-US" dirty="0" smtClean="0"/>
              <a:t>How might we improve this memory model? What architectural changes might we want to make?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Feedforward</a:t>
            </a:r>
            <a:r>
              <a:rPr lang="en-US" dirty="0" smtClean="0"/>
              <a:t> neural networks have no </a:t>
            </a:r>
            <a:r>
              <a:rPr lang="en-US" i="1" dirty="0" smtClean="0"/>
              <a:t>memory</a:t>
            </a:r>
            <a:r>
              <a:rPr lang="en-US" dirty="0" smtClean="0"/>
              <a:t>: cannot remember the state of the world between one instant of time and the next</a:t>
            </a:r>
          </a:p>
          <a:p>
            <a:pPr lvl="1"/>
            <a:r>
              <a:rPr lang="en-US" dirty="0" smtClean="0"/>
              <a:t>Cannot remember important events and recall them in the future</a:t>
            </a:r>
          </a:p>
          <a:p>
            <a:pPr lvl="1"/>
            <a:r>
              <a:rPr lang="en-US" dirty="0" smtClean="0"/>
              <a:t>Cannot perform loops</a:t>
            </a:r>
          </a:p>
          <a:p>
            <a:pPr lvl="1"/>
            <a:r>
              <a:rPr lang="en-US" dirty="0" smtClean="0"/>
              <a:t>Cannot implement arbitrary algorithms</a:t>
            </a:r>
          </a:p>
          <a:p>
            <a:r>
              <a:rPr lang="en-US" dirty="0" smtClean="0"/>
              <a:t>Recurrent networks help by adding memory to the computation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/>
          <a:stretch/>
        </p:blipFill>
        <p:spPr>
          <a:xfrm>
            <a:off x="0" y="1600200"/>
            <a:ext cx="12188825" cy="5284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3212" y="4500979"/>
            <a:ext cx="11658599" cy="887768"/>
            <a:chOff x="303212" y="4500979"/>
            <a:chExt cx="11658599" cy="887768"/>
          </a:xfrm>
        </p:grpSpPr>
        <p:sp>
          <p:nvSpPr>
            <p:cNvPr id="6" name="Rectangle 5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C00000">
                <a:alpha val="14902"/>
              </a:srgb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Inputs</a:t>
              </a:r>
              <a:endParaRPr lang="en-US" sz="28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5711" y="3439176"/>
            <a:ext cx="11658599" cy="887768"/>
            <a:chOff x="303212" y="4500979"/>
            <a:chExt cx="11658599" cy="887768"/>
          </a:xfrm>
          <a:solidFill>
            <a:srgbClr val="000000">
              <a:alpha val="14902"/>
            </a:srgbClr>
          </a:solidFill>
        </p:grpSpPr>
        <p:sp>
          <p:nvSpPr>
            <p:cNvPr id="10" name="Rectangle 9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003D00">
                <a:alpha val="20000"/>
              </a:srgbClr>
            </a:solidFill>
            <a:ln w="28575">
              <a:solidFill>
                <a:srgbClr val="3C9617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85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Hidden State (Memory)</a:t>
              </a:r>
              <a:endParaRPr lang="en-US" sz="2800" dirty="0">
                <a:solidFill>
                  <a:srgbClr val="0085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3212" y="2347796"/>
            <a:ext cx="11658599" cy="887768"/>
            <a:chOff x="303212" y="4500979"/>
            <a:chExt cx="11658599" cy="887768"/>
          </a:xfrm>
          <a:solidFill>
            <a:srgbClr val="000000">
              <a:alpha val="14902"/>
            </a:srgbClr>
          </a:solidFill>
        </p:grpSpPr>
        <p:sp>
          <p:nvSpPr>
            <p:cNvPr id="13" name="Rectangle 12"/>
            <p:cNvSpPr/>
            <p:nvPr/>
          </p:nvSpPr>
          <p:spPr>
            <a:xfrm>
              <a:off x="303212" y="4500979"/>
              <a:ext cx="11658599" cy="887768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1812" y="4648200"/>
              <a:ext cx="11125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Outputs</a:t>
              </a:r>
              <a:endParaRPr lang="en-US" sz="28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5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/>
          <a:stretch/>
        </p:blipFill>
        <p:spPr>
          <a:xfrm>
            <a:off x="0" y="1666461"/>
            <a:ext cx="12188825" cy="5198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4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/>
          <a:stretch/>
        </p:blipFill>
        <p:spPr>
          <a:xfrm>
            <a:off x="0" y="1696278"/>
            <a:ext cx="12188825" cy="51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1"/>
          <a:stretch/>
        </p:blipFill>
        <p:spPr>
          <a:xfrm>
            <a:off x="0" y="1600199"/>
            <a:ext cx="12188825" cy="52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Neural Networks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/>
          <a:stretch/>
        </p:blipFill>
        <p:spPr>
          <a:xfrm>
            <a:off x="0" y="1640990"/>
            <a:ext cx="12188825" cy="52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Recurrent Neural Network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23187" y="6457890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Stanford CS231N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7"/>
          <a:stretch/>
        </p:blipFill>
        <p:spPr>
          <a:xfrm>
            <a:off x="0" y="1600200"/>
            <a:ext cx="121888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5B7FE2"/>
      </a:hlink>
      <a:folHlink>
        <a:srgbClr val="5B7FE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101652</TotalTime>
  <Words>528</Words>
  <Application>Microsoft Macintosh PowerPoint</Application>
  <PresentationFormat>Custom</PresentationFormat>
  <Paragraphs>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Myriad Pro</vt:lpstr>
      <vt:lpstr>Palatino Linotype</vt:lpstr>
      <vt:lpstr>Times New Roman</vt:lpstr>
      <vt:lpstr>Arial</vt:lpstr>
      <vt:lpstr>Default Design</vt:lpstr>
      <vt:lpstr>CS 4501: Introduction to Computer Vision  Recurrent Neural Networks </vt:lpstr>
      <vt:lpstr>Outline</vt:lpstr>
      <vt:lpstr>Recurrent Neural Networks</vt:lpstr>
      <vt:lpstr>Recurrent Neural Networks</vt:lpstr>
      <vt:lpstr>Recurrent Neural Networks</vt:lpstr>
      <vt:lpstr>Recurrent Neural Networks</vt:lpstr>
      <vt:lpstr>Recurrent Neural Networks</vt:lpstr>
      <vt:lpstr>Recurrent Neural Networks</vt:lpstr>
      <vt:lpstr>Simple Recurrent Neural Network</vt:lpstr>
      <vt:lpstr>Simple Recurrent Neural Network</vt:lpstr>
      <vt:lpstr>How to Train?</vt:lpstr>
      <vt:lpstr>How to Train?</vt:lpstr>
      <vt:lpstr>Application of Recurrent Neural Network</vt:lpstr>
      <vt:lpstr>Applications of Recurrent Neural Network</vt:lpstr>
      <vt:lpstr>Vanishing Gradients Revisited</vt:lpstr>
      <vt:lpstr>Long Short Term Memory</vt:lpstr>
      <vt:lpstr>Simple Recurrent Neural Network</vt:lpstr>
      <vt:lpstr>Long Short Term Memory</vt:lpstr>
      <vt:lpstr>Long Short Term Memory</vt:lpstr>
      <vt:lpstr>Long Short Term Memory</vt:lpstr>
      <vt:lpstr>Long Short Term Memory</vt:lpstr>
      <vt:lpstr>Long Short Term Memory</vt:lpstr>
      <vt:lpstr>Long Short Term Memory</vt:lpstr>
      <vt:lpstr>Gated Recurrent Units (GRUs)</vt:lpstr>
      <vt:lpstr>Discussion: How Could We Improve the Memory?</vt:lpstr>
    </vt:vector>
  </TitlesOfParts>
  <Company>Adobe Systems inc.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3531</cp:revision>
  <cp:lastPrinted>2016-09-22T18:50:29Z</cp:lastPrinted>
  <dcterms:created xsi:type="dcterms:W3CDTF">2008-06-05T17:05:06Z</dcterms:created>
  <dcterms:modified xsi:type="dcterms:W3CDTF">2017-04-11T16:23:15Z</dcterms:modified>
</cp:coreProperties>
</file>