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5"/>
  </p:notesMasterIdLst>
  <p:handoutMasterIdLst>
    <p:handoutMasterId r:id="rId26"/>
  </p:handoutMasterIdLst>
  <p:sldIdLst>
    <p:sldId id="1404" r:id="rId2"/>
    <p:sldId id="1488" r:id="rId3"/>
    <p:sldId id="1490" r:id="rId4"/>
    <p:sldId id="1491" r:id="rId5"/>
    <p:sldId id="1507" r:id="rId6"/>
    <p:sldId id="1492" r:id="rId7"/>
    <p:sldId id="1493" r:id="rId8"/>
    <p:sldId id="1494" r:id="rId9"/>
    <p:sldId id="1495" r:id="rId10"/>
    <p:sldId id="1496" r:id="rId11"/>
    <p:sldId id="1497" r:id="rId12"/>
    <p:sldId id="1498" r:id="rId13"/>
    <p:sldId id="1499" r:id="rId14"/>
    <p:sldId id="1500" r:id="rId15"/>
    <p:sldId id="1501" r:id="rId16"/>
    <p:sldId id="1506" r:id="rId17"/>
    <p:sldId id="1502" r:id="rId18"/>
    <p:sldId id="1503" r:id="rId19"/>
    <p:sldId id="1504" r:id="rId20"/>
    <p:sldId id="1509" r:id="rId21"/>
    <p:sldId id="1508" r:id="rId22"/>
    <p:sldId id="1505" r:id="rId23"/>
    <p:sldId id="1489" r:id="rId24"/>
  </p:sldIdLst>
  <p:sldSz cx="12188825" cy="6858000"/>
  <p:notesSz cx="6934200" cy="92329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3" orient="horz" pos="2260" userDrawn="1">
          <p15:clr>
            <a:srgbClr val="A4A3A4"/>
          </p15:clr>
        </p15:guide>
        <p15:guide id="6" orient="horz" pos="192" userDrawn="1">
          <p15:clr>
            <a:srgbClr val="A4A3A4"/>
          </p15:clr>
        </p15:guide>
        <p15:guide id="7" pos="4139" userDrawn="1">
          <p15:clr>
            <a:srgbClr val="A4A3A4"/>
          </p15:clr>
        </p15:guide>
        <p15:guide id="9" pos="4339" userDrawn="1">
          <p15:clr>
            <a:srgbClr val="A4A3A4"/>
          </p15:clr>
        </p15:guide>
        <p15:guide id="11" pos="4539" userDrawn="1">
          <p15:clr>
            <a:srgbClr val="A4A3A4"/>
          </p15:clr>
        </p15:guide>
        <p15:guide id="13" pos="4739" userDrawn="1">
          <p15:clr>
            <a:srgbClr val="A4A3A4"/>
          </p15:clr>
        </p15:guide>
        <p15:guide id="15" orient="horz" pos="2460" userDrawn="1">
          <p15:clr>
            <a:srgbClr val="A4A3A4"/>
          </p15:clr>
        </p15:guide>
        <p15:guide id="17" orient="horz" pos="2660" userDrawn="1">
          <p15:clr>
            <a:srgbClr val="A4A3A4"/>
          </p15:clr>
        </p15:guide>
        <p15:guide id="18" orient="horz" pos="4320" userDrawn="1">
          <p15:clr>
            <a:srgbClr val="A4A3A4"/>
          </p15:clr>
        </p15:guide>
        <p15:guide id="19" orient="horz" pos="2860" userDrawn="1">
          <p15:clr>
            <a:srgbClr val="A4A3A4"/>
          </p15:clr>
        </p15:guide>
        <p15:guide id="20" orient="horz" pos="4176" userDrawn="1">
          <p15:clr>
            <a:srgbClr val="A4A3A4"/>
          </p15:clr>
        </p15:guide>
        <p15:guide id="21" orient="horz" pos="3060" userDrawn="1">
          <p15:clr>
            <a:srgbClr val="A4A3A4"/>
          </p15:clr>
        </p15:guide>
        <p15:guide id="22" pos="4943" userDrawn="1">
          <p15:clr>
            <a:srgbClr val="A4A3A4"/>
          </p15:clr>
        </p15:guide>
        <p15:guide id="24" pos="5135" userDrawn="1">
          <p15:clr>
            <a:srgbClr val="A4A3A4"/>
          </p15:clr>
        </p15:guide>
        <p15:guide id="27" orient="horz" pos="3260" userDrawn="1">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8FC"/>
    <a:srgbClr val="0000FF"/>
    <a:srgbClr val="008500"/>
    <a:srgbClr val="3C4B17"/>
    <a:srgbClr val="003D00"/>
    <a:srgbClr val="3C9617"/>
    <a:srgbClr val="000000"/>
    <a:srgbClr val="C00000"/>
    <a:srgbClr val="9999FF"/>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3" autoAdjust="0"/>
    <p:restoredTop sz="92655" autoAdjust="0"/>
  </p:normalViewPr>
  <p:slideViewPr>
    <p:cSldViewPr>
      <p:cViewPr>
        <p:scale>
          <a:sx n="124" d="100"/>
          <a:sy n="124" d="100"/>
        </p:scale>
        <p:origin x="1264" y="200"/>
      </p:cViewPr>
      <p:guideLst>
        <p:guide orient="horz" pos="2736"/>
        <p:guide orient="horz" pos="2260"/>
        <p:guide orient="horz" pos="192"/>
        <p:guide pos="4139"/>
        <p:guide pos="4339"/>
        <p:guide pos="4539"/>
        <p:guide pos="4739"/>
        <p:guide orient="horz" pos="2460"/>
        <p:guide orient="horz" pos="2660"/>
        <p:guide orient="horz" pos="4320"/>
        <p:guide orient="horz" pos="2860"/>
        <p:guide orient="horz" pos="4176"/>
        <p:guide orient="horz" pos="3060"/>
        <p:guide pos="4943"/>
        <p:guide pos="5135"/>
        <p:guide orient="horz" pos="3260"/>
      </p:guideLst>
    </p:cSldViewPr>
  </p:slideViewPr>
  <p:outlineViewPr>
    <p:cViewPr>
      <p:scale>
        <a:sx n="33" d="100"/>
        <a:sy n="33" d="100"/>
      </p:scale>
      <p:origin x="0" y="0"/>
    </p:cViewPr>
  </p:outlineViewPr>
  <p:notesTextViewPr>
    <p:cViewPr>
      <p:scale>
        <a:sx n="180" d="100"/>
        <a:sy n="180" d="100"/>
      </p:scale>
      <p:origin x="0" y="0"/>
    </p:cViewPr>
  </p:notesTextViewPr>
  <p:sorterViewPr>
    <p:cViewPr>
      <p:scale>
        <a:sx n="116" d="100"/>
        <a:sy n="116" d="100"/>
      </p:scale>
      <p:origin x="0" y="0"/>
    </p:cViewPr>
  </p:sorterViewPr>
  <p:notesViewPr>
    <p:cSldViewPr>
      <p:cViewPr varScale="1">
        <p:scale>
          <a:sx n="84" d="100"/>
          <a:sy n="84" d="100"/>
        </p:scale>
        <p:origin x="3944" y="184"/>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tags" Target="tags/tag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09" tIns="46154" rIns="92309" bIns="46154" rtlCol="0"/>
          <a:lstStyle>
            <a:lvl1pPr algn="r">
              <a:defRPr sz="1200"/>
            </a:lvl1pPr>
          </a:lstStyle>
          <a:p>
            <a:fld id="{7FD52F11-82F9-487F-A4B4-5FF5AFBE2455}" type="datetimeFigureOut">
              <a:rPr lang="en-US" smtClean="0"/>
              <a:pPr/>
              <a:t>4/11/17</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09" tIns="46154" rIns="92309" bIns="46154" rtlCol="0" anchor="b"/>
          <a:lstStyle>
            <a:lvl1pPr algn="r">
              <a:defRPr sz="1200"/>
            </a:lvl1pPr>
          </a:lstStyle>
          <a:p>
            <a:fld id="{23DC89A8-7065-4E1E-A684-A24A390C9747}" type="slidenum">
              <a:rPr lang="en-US" smtClean="0"/>
              <a:pPr/>
              <a:t>‹#›</a:t>
            </a:fld>
            <a:endParaRPr lang="en-US"/>
          </a:p>
        </p:txBody>
      </p:sp>
    </p:spTree>
    <p:extLst>
      <p:ext uri="{BB962C8B-B14F-4D97-AF65-F5344CB8AC3E}">
        <p14:creationId xmlns:p14="http://schemas.microsoft.com/office/powerpoint/2010/main" val="3464697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09" tIns="46154" rIns="92309" bIns="46154" rtlCol="0"/>
          <a:lstStyle>
            <a:lvl1pPr algn="r">
              <a:defRPr sz="1200"/>
            </a:lvl1pPr>
          </a:lstStyle>
          <a:p>
            <a:fld id="{9A601B93-F761-48BF-8BD7-15ACBDE718AB}" type="datetimeFigureOut">
              <a:rPr lang="en-US" smtClean="0"/>
              <a:pPr/>
              <a:t>4/11/17</a:t>
            </a:fld>
            <a:endParaRPr lang="en-US"/>
          </a:p>
        </p:txBody>
      </p:sp>
      <p:sp>
        <p:nvSpPr>
          <p:cNvPr id="4" name="Slide Image Placeholder 3"/>
          <p:cNvSpPr>
            <a:spLocks noGrp="1" noRot="1" noChangeAspect="1"/>
          </p:cNvSpPr>
          <p:nvPr>
            <p:ph type="sldImg" idx="2"/>
          </p:nvPr>
        </p:nvSpPr>
        <p:spPr>
          <a:xfrm>
            <a:off x="390525" y="693738"/>
            <a:ext cx="6153150" cy="3462337"/>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09" tIns="46154" rIns="92309" bIns="46154" rtlCol="0" anchor="b"/>
          <a:lstStyle>
            <a:lvl1pPr algn="r">
              <a:defRPr sz="1200"/>
            </a:lvl1pPr>
          </a:lstStyle>
          <a:p>
            <a:fld id="{1C52F251-12B7-4DA9-BBB1-AB213C944937}" type="slidenum">
              <a:rPr lang="en-US" smtClean="0"/>
              <a:pPr/>
              <a:t>‹#›</a:t>
            </a:fld>
            <a:endParaRPr lang="en-US"/>
          </a:p>
        </p:txBody>
      </p:sp>
    </p:spTree>
    <p:extLst>
      <p:ext uri="{BB962C8B-B14F-4D97-AF65-F5344CB8AC3E}">
        <p14:creationId xmlns:p14="http://schemas.microsoft.com/office/powerpoint/2010/main" val="36630057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52F251-12B7-4DA9-BBB1-AB213C944937}" type="slidenum">
              <a:rPr lang="en-US" smtClean="0"/>
              <a:pPr/>
              <a:t>1</a:t>
            </a:fld>
            <a:endParaRPr lang="en-US"/>
          </a:p>
        </p:txBody>
      </p:sp>
    </p:spTree>
    <p:extLst>
      <p:ext uri="{BB962C8B-B14F-4D97-AF65-F5344CB8AC3E}">
        <p14:creationId xmlns:p14="http://schemas.microsoft.com/office/powerpoint/2010/main" val="126127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4"/>
            <a:ext cx="10360501"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7"/>
          <p:cNvSpPr>
            <a:spLocks noGrp="1" noChangeArrowheads="1"/>
          </p:cNvSpPr>
          <p:nvPr>
            <p:ph type="dt" sz="half" idx="10"/>
          </p:nvPr>
        </p:nvSpPr>
        <p:spPr>
          <a:ln/>
        </p:spPr>
        <p:txBody>
          <a:bodyPr/>
          <a:lstStyle>
            <a:lvl1pPr>
              <a:defRPr/>
            </a:lvl1pPr>
          </a:lstStyle>
          <a:p>
            <a:pPr>
              <a:defRPr/>
            </a:pPr>
            <a:fld id="{29443BB4-0063-6643-8BFA-202AE7E57B7B}" type="datetime1">
              <a:rPr lang="en-US" smtClean="0"/>
              <a:t>4/11/17</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22A4454-85EF-4EF2-9423-996440C71DD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8"/>
            <a:ext cx="7313295"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095" y="5367347"/>
            <a:ext cx="731329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A4190385-8BDE-F54B-9730-D68B865BF9E1}" type="datetime1">
              <a:rPr lang="en-US" smtClean="0"/>
              <a:t>4/11/17</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67DB1B0-ADFA-46F4-8B73-438389ED970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2CAD9B27-6A5B-C843-9442-BBD928463B64}" type="datetime1">
              <a:rPr lang="en-US" smtClean="0"/>
              <a:t>4/11/17</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E2AA74B-C2BD-42B0-AA76-1E4B8510CB8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1"/>
            <a:ext cx="2742486"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1"/>
            <a:ext cx="802431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6C84FA16-E477-F448-9FA9-E346F262FBD1}" type="datetime1">
              <a:rPr lang="en-US" smtClean="0"/>
              <a:t>4/11/17</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A5B01BB-B377-4770-8642-AFF57E9681A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722441"/>
            <a:ext cx="538339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5986" y="1722445"/>
            <a:ext cx="5383398"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5986" y="4060835"/>
            <a:ext cx="5383398"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441" y="6245233"/>
            <a:ext cx="2844059" cy="476251"/>
          </a:xfrm>
        </p:spPr>
        <p:txBody>
          <a:bodyPr/>
          <a:lstStyle>
            <a:lvl1pPr>
              <a:defRPr/>
            </a:lvl1pPr>
          </a:lstStyle>
          <a:p>
            <a:pPr>
              <a:defRPr/>
            </a:pPr>
            <a:fld id="{892A858B-75E7-6548-829B-7F3B51F40179}" type="datetime1">
              <a:rPr lang="en-US" smtClean="0"/>
              <a:t>4/11/17</a:t>
            </a:fld>
            <a:endParaRPr lang="en-US"/>
          </a:p>
        </p:txBody>
      </p:sp>
      <p:sp>
        <p:nvSpPr>
          <p:cNvPr id="7" name="Footer Placeholder 6"/>
          <p:cNvSpPr>
            <a:spLocks noGrp="1"/>
          </p:cNvSpPr>
          <p:nvPr>
            <p:ph type="ftr" sz="quarter" idx="11"/>
          </p:nvPr>
        </p:nvSpPr>
        <p:spPr>
          <a:xfrm>
            <a:off x="4164515" y="6245233"/>
            <a:ext cx="3859795" cy="476251"/>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8735326" y="6245233"/>
            <a:ext cx="2844059" cy="476251"/>
          </a:xfrm>
        </p:spPr>
        <p:txBody>
          <a:bodyPr/>
          <a:lstStyle>
            <a:lvl1pPr>
              <a:defRPr/>
            </a:lvl1pPr>
          </a:lstStyle>
          <a:p>
            <a:pPr>
              <a:defRPr/>
            </a:pPr>
            <a:fld id="{96A3B948-4B93-4792-893C-5BB4DD29162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1352370" cy="1143000"/>
          </a:xfrm>
        </p:spPr>
        <p:txBody>
          <a:bodyPr/>
          <a:lstStyle>
            <a:lvl1pPr algn="l">
              <a:defRPr sz="4300" b="0">
                <a:solidFill>
                  <a:schemeClr val="tx1"/>
                </a:solidFill>
                <a:effectLst/>
                <a:latin typeface="Calibri" charset="0"/>
                <a:ea typeface="Calibri" charset="0"/>
                <a:cs typeface="Calibri"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441" y="1722441"/>
            <a:ext cx="11460639" cy="4525963"/>
          </a:xfrm>
        </p:spPr>
        <p:txBody>
          <a:bodyPr/>
          <a:lstStyle>
            <a:lvl1pPr>
              <a:defRPr sz="2800">
                <a:solidFill>
                  <a:schemeClr val="tx1"/>
                </a:solidFill>
                <a:latin typeface="+mj-lt"/>
              </a:defRPr>
            </a:lvl1pPr>
            <a:lvl2pPr marL="742950" indent="-285750">
              <a:buFont typeface="Arial" charset="0"/>
              <a:buChar char="•"/>
              <a:defRPr sz="2800">
                <a:solidFill>
                  <a:schemeClr val="tx1"/>
                </a:solidFill>
                <a:latin typeface="+mj-lt"/>
              </a:defRPr>
            </a:lvl2pPr>
            <a:lvl3pPr>
              <a:defRPr sz="20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dt" sz="half" idx="10"/>
          </p:nvPr>
        </p:nvSpPr>
        <p:spPr>
          <a:ln/>
        </p:spPr>
        <p:txBody>
          <a:bodyPr/>
          <a:lstStyle>
            <a:lvl1pPr>
              <a:defRPr/>
            </a:lvl1pPr>
          </a:lstStyle>
          <a:p>
            <a:pPr>
              <a:defRPr/>
            </a:pPr>
            <a:fld id="{DA2346FC-164B-1E48-8AC9-B1C3A9A0BBEB}" type="datetime1">
              <a:rPr lang="en-US" smtClean="0"/>
              <a:t>4/11/17</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solidFill>
                  <a:schemeClr val="tx1"/>
                </a:solidFill>
              </a:defRPr>
            </a:lvl1pPr>
          </a:lstStyle>
          <a:p>
            <a:pPr>
              <a:defRPr/>
            </a:pPr>
            <a:fld id="{64E91225-603B-45C4-9B95-9148E1945416}"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441" y="1371601"/>
            <a:ext cx="10969943" cy="48768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309494-0464-0A4D-9882-F7BCD878CCE9}" type="datetime1">
              <a:rPr lang="en-US" altLang="en-US" smtClean="0"/>
              <a:t>4/11/17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09B43A-D85E-5349-A326-949F8A1B9410}" type="slidenum">
              <a:rPr lang="en-US" altLang="en-US"/>
              <a:pPr>
                <a:defRPr/>
              </a:pPr>
              <a:t>‹#›</a:t>
            </a:fld>
            <a:endParaRPr lang="en-US" altLang="en-US"/>
          </a:p>
        </p:txBody>
      </p:sp>
    </p:spTree>
    <p:extLst>
      <p:ext uri="{BB962C8B-B14F-4D97-AF65-F5344CB8AC3E}">
        <p14:creationId xmlns:p14="http://schemas.microsoft.com/office/powerpoint/2010/main" val="138911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9"/>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D98AECCC-D588-4F48-A5A9-CB569549639D}" type="datetime1">
              <a:rPr lang="en-US" smtClean="0"/>
              <a:t>4/11/17</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0797A0A-6EFB-4AE8-8DF1-FDCC487EDF3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72244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72244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E0918A88-B28E-6C48-8EE4-D710480A13DF}" type="datetime1">
              <a:rPr lang="en-US" smtClean="0"/>
              <a:t>4/11/17</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F8136C2-5ADC-489C-980E-7B21FA7E23B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7"/>
            <a:ext cx="538551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61" y="1535117"/>
            <a:ext cx="538763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61"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BF1CB907-6EEB-BE42-9571-BA5902357F40}" type="datetime1">
              <a:rPr lang="en-US" smtClean="0"/>
              <a:t>4/11/17</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A8F0E099-C28E-4360-8B9F-90F01C11ED1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7"/>
          <p:cNvSpPr>
            <a:spLocks noGrp="1" noChangeArrowheads="1"/>
          </p:cNvSpPr>
          <p:nvPr>
            <p:ph type="dt" sz="half" idx="10"/>
          </p:nvPr>
        </p:nvSpPr>
        <p:spPr>
          <a:ln/>
        </p:spPr>
        <p:txBody>
          <a:bodyPr/>
          <a:lstStyle>
            <a:lvl1pPr>
              <a:defRPr/>
            </a:lvl1pPr>
          </a:lstStyle>
          <a:p>
            <a:pPr>
              <a:defRPr/>
            </a:pPr>
            <a:fld id="{016E518C-706E-A44F-8185-CAD2C0A17AB4}" type="datetime1">
              <a:rPr lang="en-US" smtClean="0"/>
              <a:t>4/11/17</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9F27BA5B-4022-4ACE-A22E-32320DE3B5D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70B7EB4F-8E31-864F-A1A2-E501EC8ADECD}" type="datetime1">
              <a:rPr lang="en-US" smtClean="0"/>
              <a:t>4/11/17</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48DB2BA-A88A-4079-B533-94F861A7EA5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1" y="273054"/>
            <a:ext cx="4010039"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7"/>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51"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4EBEA529-41DC-D04D-8D8B-4459AE6BCBC6}" type="datetime1">
              <a:rPr lang="en-US" smtClean="0"/>
              <a:t>4/11/17</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6635CE1-4AAF-4E37-8CF5-8E2743339B2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bwMode="auto">
          <a:xfrm>
            <a:off x="609441" y="228600"/>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6"/>
          <p:cNvSpPr>
            <a:spLocks noGrp="1" noChangeArrowheads="1"/>
          </p:cNvSpPr>
          <p:nvPr>
            <p:ph type="body" idx="1"/>
          </p:nvPr>
        </p:nvSpPr>
        <p:spPr bwMode="auto">
          <a:xfrm>
            <a:off x="609441" y="1722441"/>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631" name="Rectangle 7"/>
          <p:cNvSpPr>
            <a:spLocks noGrp="1" noChangeArrowheads="1"/>
          </p:cNvSpPr>
          <p:nvPr>
            <p:ph type="dt" sz="half" idx="2"/>
          </p:nvPr>
        </p:nvSpPr>
        <p:spPr bwMode="auto">
          <a:xfrm>
            <a:off x="609441" y="6245233"/>
            <a:ext cx="2844059"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E7392495-4985-3F44-89F7-F00D9B72EF84}" type="datetime1">
              <a:rPr lang="en-US" smtClean="0"/>
              <a:t>4/11/17</a:t>
            </a:fld>
            <a:endParaRPr lang="en-US"/>
          </a:p>
        </p:txBody>
      </p:sp>
      <p:sp>
        <p:nvSpPr>
          <p:cNvPr id="26632" name="Rectangle 8"/>
          <p:cNvSpPr>
            <a:spLocks noGrp="1" noChangeArrowheads="1"/>
          </p:cNvSpPr>
          <p:nvPr>
            <p:ph type="ftr" sz="quarter" idx="3"/>
          </p:nvPr>
        </p:nvSpPr>
        <p:spPr bwMode="auto">
          <a:xfrm>
            <a:off x="4164515" y="6245233"/>
            <a:ext cx="3859795"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26633" name="Rectangle 9"/>
          <p:cNvSpPr>
            <a:spLocks noGrp="1" noChangeArrowheads="1"/>
          </p:cNvSpPr>
          <p:nvPr>
            <p:ph type="sldNum" sz="quarter" idx="4"/>
          </p:nvPr>
        </p:nvSpPr>
        <p:spPr bwMode="auto">
          <a:xfrm>
            <a:off x="8735326" y="6245233"/>
            <a:ext cx="2844059"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FFFFFF"/>
                </a:solidFill>
              </a:defRPr>
            </a:lvl1pPr>
          </a:lstStyle>
          <a:p>
            <a:pPr>
              <a:defRPr/>
            </a:pPr>
            <a:fld id="{061743AD-4FDF-4A10-9151-5C96EDC5870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2"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txStyles>
    <p:titleStyle>
      <a:lvl1pPr algn="ctr" rtl="0" eaLnBrk="0" fontAlgn="base" hangingPunct="0">
        <a:spcBef>
          <a:spcPct val="0"/>
        </a:spcBef>
        <a:spcAft>
          <a:spcPct val="0"/>
        </a:spcAft>
        <a:defRPr sz="4800">
          <a:solidFill>
            <a:schemeClr val="bg1"/>
          </a:solidFill>
          <a:latin typeface="Myriad Pro" pitchFamily="34" charset="0"/>
          <a:ea typeface="+mj-ea"/>
          <a:cs typeface="+mj-cs"/>
        </a:defRPr>
      </a:lvl1pPr>
      <a:lvl2pPr algn="ctr" rtl="0" eaLnBrk="0" fontAlgn="base" hangingPunct="0">
        <a:spcBef>
          <a:spcPct val="0"/>
        </a:spcBef>
        <a:spcAft>
          <a:spcPct val="0"/>
        </a:spcAft>
        <a:defRPr sz="4400">
          <a:solidFill>
            <a:schemeClr val="tx2"/>
          </a:solidFill>
          <a:latin typeface="Palatino Linotype" pitchFamily="18" charset="0"/>
        </a:defRPr>
      </a:lvl2pPr>
      <a:lvl3pPr algn="ctr" rtl="0" eaLnBrk="0" fontAlgn="base" hangingPunct="0">
        <a:spcBef>
          <a:spcPct val="0"/>
        </a:spcBef>
        <a:spcAft>
          <a:spcPct val="0"/>
        </a:spcAft>
        <a:defRPr sz="4400">
          <a:solidFill>
            <a:schemeClr val="tx2"/>
          </a:solidFill>
          <a:latin typeface="Palatino Linotype" pitchFamily="18" charset="0"/>
        </a:defRPr>
      </a:lvl3pPr>
      <a:lvl4pPr algn="ctr" rtl="0" eaLnBrk="0" fontAlgn="base" hangingPunct="0">
        <a:spcBef>
          <a:spcPct val="0"/>
        </a:spcBef>
        <a:spcAft>
          <a:spcPct val="0"/>
        </a:spcAft>
        <a:defRPr sz="4400">
          <a:solidFill>
            <a:schemeClr val="tx2"/>
          </a:solidFill>
          <a:latin typeface="Palatino Linotype" pitchFamily="18" charset="0"/>
        </a:defRPr>
      </a:lvl4pPr>
      <a:lvl5pPr algn="ctr" rtl="0" eaLnBrk="0" fontAlgn="base" hangingPunct="0">
        <a:spcBef>
          <a:spcPct val="0"/>
        </a:spcBef>
        <a:spcAft>
          <a:spcPct val="0"/>
        </a:spcAft>
        <a:defRPr sz="4400">
          <a:solidFill>
            <a:schemeClr val="tx2"/>
          </a:solidFill>
          <a:latin typeface="Palatino Linotype"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105000"/>
        </a:lnSpc>
        <a:spcBef>
          <a:spcPct val="15000"/>
        </a:spcBef>
        <a:spcAft>
          <a:spcPct val="5000"/>
        </a:spcAft>
        <a:buChar char="•"/>
        <a:defRPr sz="3000">
          <a:solidFill>
            <a:schemeClr val="bg1"/>
          </a:solidFill>
          <a:latin typeface="Myriad Pro" pitchFamily="34" charset="0"/>
          <a:ea typeface="+mn-ea"/>
          <a:cs typeface="+mn-cs"/>
        </a:defRPr>
      </a:lvl1pPr>
      <a:lvl2pPr marL="742950" indent="-285750" algn="l" rtl="0" eaLnBrk="0" fontAlgn="base" hangingPunct="0">
        <a:lnSpc>
          <a:spcPct val="105000"/>
        </a:lnSpc>
        <a:spcBef>
          <a:spcPct val="15000"/>
        </a:spcBef>
        <a:spcAft>
          <a:spcPct val="5000"/>
        </a:spcAft>
        <a:buChar char="–"/>
        <a:defRPr sz="2600">
          <a:solidFill>
            <a:schemeClr val="bg1"/>
          </a:solidFill>
          <a:latin typeface="Myriad Pro" pitchFamily="34" charset="0"/>
        </a:defRPr>
      </a:lvl2pPr>
      <a:lvl3pPr marL="1143000" indent="-228600" algn="l" rtl="0" eaLnBrk="0" fontAlgn="base" hangingPunct="0">
        <a:lnSpc>
          <a:spcPct val="105000"/>
        </a:lnSpc>
        <a:spcBef>
          <a:spcPct val="15000"/>
        </a:spcBef>
        <a:spcAft>
          <a:spcPct val="5000"/>
        </a:spcAft>
        <a:buChar char="•"/>
        <a:defRPr sz="2200">
          <a:solidFill>
            <a:schemeClr val="bg1"/>
          </a:solidFill>
          <a:latin typeface="Myriad Pro" pitchFamily="34" charset="0"/>
        </a:defRPr>
      </a:lvl3pPr>
      <a:lvl4pPr marL="1600200" indent="-228600" algn="l" rtl="0" eaLnBrk="0" fontAlgn="base" hangingPunct="0">
        <a:lnSpc>
          <a:spcPct val="105000"/>
        </a:lnSpc>
        <a:spcBef>
          <a:spcPct val="15000"/>
        </a:spcBef>
        <a:spcAft>
          <a:spcPct val="5000"/>
        </a:spcAft>
        <a:buChar char="–"/>
        <a:defRPr>
          <a:solidFill>
            <a:schemeClr val="bg1"/>
          </a:solidFill>
          <a:latin typeface="Myriad Pro" pitchFamily="34" charset="0"/>
        </a:defRPr>
      </a:lvl4pPr>
      <a:lvl5pPr marL="2057400" indent="-228600" algn="l" rtl="0" eaLnBrk="0" fontAlgn="base" hangingPunct="0">
        <a:lnSpc>
          <a:spcPct val="105000"/>
        </a:lnSpc>
        <a:spcBef>
          <a:spcPct val="15000"/>
        </a:spcBef>
        <a:spcAft>
          <a:spcPct val="5000"/>
        </a:spcAft>
        <a:buChar char="»"/>
        <a:defRPr>
          <a:solidFill>
            <a:schemeClr val="bg1"/>
          </a:solidFill>
          <a:latin typeface="Myriad Pro" pitchFamily="34" charset="0"/>
        </a:defRPr>
      </a:lvl5pPr>
      <a:lvl6pPr marL="2514600" indent="-228600" algn="l" rtl="0" fontAlgn="base">
        <a:lnSpc>
          <a:spcPct val="105000"/>
        </a:lnSpc>
        <a:spcBef>
          <a:spcPct val="15000"/>
        </a:spcBef>
        <a:spcAft>
          <a:spcPct val="5000"/>
        </a:spcAft>
        <a:buChar char="»"/>
        <a:defRPr>
          <a:solidFill>
            <a:schemeClr val="tx1"/>
          </a:solidFill>
          <a:latin typeface="+mn-lt"/>
        </a:defRPr>
      </a:lvl6pPr>
      <a:lvl7pPr marL="2971800" indent="-228600" algn="l" rtl="0" fontAlgn="base">
        <a:lnSpc>
          <a:spcPct val="105000"/>
        </a:lnSpc>
        <a:spcBef>
          <a:spcPct val="15000"/>
        </a:spcBef>
        <a:spcAft>
          <a:spcPct val="5000"/>
        </a:spcAft>
        <a:buChar char="»"/>
        <a:defRPr>
          <a:solidFill>
            <a:schemeClr val="tx1"/>
          </a:solidFill>
          <a:latin typeface="+mn-lt"/>
        </a:defRPr>
      </a:lvl7pPr>
      <a:lvl8pPr marL="3429000" indent="-228600" algn="l" rtl="0" fontAlgn="base">
        <a:lnSpc>
          <a:spcPct val="105000"/>
        </a:lnSpc>
        <a:spcBef>
          <a:spcPct val="15000"/>
        </a:spcBef>
        <a:spcAft>
          <a:spcPct val="5000"/>
        </a:spcAft>
        <a:buChar char="»"/>
        <a:defRPr>
          <a:solidFill>
            <a:schemeClr val="tx1"/>
          </a:solidFill>
          <a:latin typeface="+mn-lt"/>
        </a:defRPr>
      </a:lvl8pPr>
      <a:lvl9pPr marL="3886200" indent="-228600" algn="l" rtl="0" fontAlgn="base">
        <a:lnSpc>
          <a:spcPct val="105000"/>
        </a:lnSpc>
        <a:spcBef>
          <a:spcPct val="15000"/>
        </a:spcBef>
        <a:spcAft>
          <a:spcPct val="5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hyperlink" Target="https://www.flickr.com/photos/eilonwy77/6270262038/in/photolist-ay5Jsb-6ovXhu-gzCEjE-nsdZkD-4skPWe-4meCf3-gJGE4-85BU7D-7tBHgZ-dCgdD6-8w43uo-8hZKs3-ceJurU-cwNRLS-4KztHH-4Kztqk-4KztBX-4KDKFE-7Gg4Dk-axBhob-4KDKsE-eDpxg-k78V-by85hZ-k78z-6XNqmh-jdSy5w-"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s.toronto.edu/~vmnih/docs/dqn.pdf" TargetMode="External"/><Relationship Id="rId3" Type="http://schemas.openxmlformats.org/officeDocument/2006/relationships/hyperlink" Target="https://www.youtube.com/watch?v=60pwnLB0Dq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cml.cc/2016/tutorials/deep_rl_tutorial.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ithub.com/VinF/deer" TargetMode="External"/><Relationship Id="rId4" Type="http://schemas.openxmlformats.org/officeDocument/2006/relationships/hyperlink" Target="https://github.com/rlpy/rlpy" TargetMode="External"/><Relationship Id="rId1" Type="http://schemas.openxmlformats.org/officeDocument/2006/relationships/slideLayout" Target="../slideLayouts/slideLayout2.xml"/><Relationship Id="rId2" Type="http://schemas.openxmlformats.org/officeDocument/2006/relationships/hyperlink" Target="https://gym.openai.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hyperlink" Target="https://www.flickr.com/photos/helveticafanatic/2657871668/in/photolist-53ShDA-5vdejB-6jb73-6tgTtn-6tgTqZ-6tgTot-zCyfQo-zETrcV-zDMkKN-zFNd6V-zFN62K-zofs4Q-zoiDjs-zom6sB-zoh9Kh-zofrhu-zFN2Lr-zCy1j9-zofCvG-zohrfE-yHS4Wu-zESUqp-zohfZ1-zCz7tw-zomBmz-z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v6UVOQ0F44" TargetMode="External"/><Relationship Id="rId4" Type="http://schemas.openxmlformats.org/officeDocument/2006/relationships/hyperlink" Target="https://www.youtube.com/watch?v=947bSUtuSQ0&amp;feature=youtu.be" TargetMode="External"/><Relationship Id="rId1" Type="http://schemas.openxmlformats.org/officeDocument/2006/relationships/slideLayout" Target="../slideLayouts/slideLayout2.xml"/><Relationship Id="rId2" Type="http://schemas.openxmlformats.org/officeDocument/2006/relationships/hyperlink" Target="https://www.youtube.com/watch?v=V1eYniJ0Rn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s://www.flickr.com/photos/isaacmao/19245594/in/photolist-2GD3A-dmktpf-6MaCW8-64zrPn-64zrPt-9UwYi-4AkYYV-84cP5K-sq4RNt-NDMUU-cgJcUs-8bFv9f-J8bQCu-5fbHci-gayZDq-645D1o-jypVk8-wTEZDo-xbQUur-5vGNkE-bPewqD-GCePiF-qDbwbV-9UwYp-Y6ff-cVJN4-3nF1wQ-8Atd" TargetMode="External"/><Relationship Id="rId5" Type="http://schemas.openxmlformats.org/officeDocument/2006/relationships/hyperlink" Target="https://www.flickr.com/photos/94067987@N03/19918575422/in/photolist-wm8Uwb-6hPJcb-ffkwRW-8vBAva-7avpoA-HTAujE-FpJf6W-4egq2Y-j6jWRN-H7ZEEE-7179o-e5uuoi-drpkWd-rBrMEF-7gwgNV-7fnkYL-89Mu7e-ESRMBH-6hEKKh-7dpqNU-gsCrmi-7veBL4-biZnFP-ngYY5C-xRFndh-xT8bh" TargetMode="External"/><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s://www.flickr.com/photos/isaacmao/19245594/in/photolist-2GD3A-dmktpf-6MaCW8-64zrPn-64zrPt-9UwYi-4AkYYV-84cP5K-sq4RNt-NDMUU-cgJcUs-8bFv9f-J8bQCu-5fbHci-gayZDq-645D1o-jypVk8-wTEZDo-xbQUur-5vGNkE-bPewqD-GCePiF-qDbwbV-9UwYp-Y6ff-cVJN4-3nF1wQ-8Atd" TargetMode="External"/><Relationship Id="rId5" Type="http://schemas.openxmlformats.org/officeDocument/2006/relationships/hyperlink" Target="https://www.flickr.com/photos/94067987@N03/19918575422/in/photolist-wm8Uwb-6hPJcb-ffkwRW-8vBAva-7avpoA-HTAujE-FpJf6W-4egq2Y-j6jWRN-H7ZEEE-7179o-e5uuoi-drpkWd-rBrMEF-7gwgNV-7fnkYL-89Mu7e-ESRMBH-6hEKKh-7dpqNU-gsCrmi-7veBL4-biZnFP-ngYY5C-xRFndh-xT8bh" TargetMode="External"/><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162" y="2895600"/>
            <a:ext cx="10360501" cy="1470025"/>
          </a:xfrm>
        </p:spPr>
        <p:txBody>
          <a:bodyPr/>
          <a:lstStyle/>
          <a:p>
            <a:r>
              <a:rPr lang="en-US" dirty="0"/>
              <a:t>CS </a:t>
            </a:r>
            <a:r>
              <a:rPr lang="en-US" dirty="0" smtClean="0"/>
              <a:t>4501:</a:t>
            </a:r>
            <a:br>
              <a:rPr lang="en-US" dirty="0" smtClean="0"/>
            </a:br>
            <a:r>
              <a:rPr lang="en-US" dirty="0" smtClean="0"/>
              <a:t>Introduction to Computer Vision</a:t>
            </a:r>
            <a:br>
              <a:rPr lang="en-US" dirty="0" smtClean="0"/>
            </a:br>
            <a:r>
              <a:rPr lang="en-US" dirty="0" smtClean="0"/>
              <a:t/>
            </a:r>
            <a:br>
              <a:rPr lang="en-US" dirty="0" smtClean="0"/>
            </a:br>
            <a:r>
              <a:rPr lang="en-US" dirty="0" smtClean="0"/>
              <a:t>(Deep) Reinforcement Learning</a:t>
            </a:r>
            <a:r>
              <a:rPr lang="en-US" dirty="0"/>
              <a:t/>
            </a:r>
            <a:br>
              <a:rPr lang="en-US" dirty="0"/>
            </a:br>
            <a:endParaRPr lang="en-US" dirty="0"/>
          </a:p>
        </p:txBody>
      </p:sp>
      <p:sp>
        <p:nvSpPr>
          <p:cNvPr id="5" name="Subtitle 4"/>
          <p:cNvSpPr>
            <a:spLocks noGrp="1"/>
          </p:cNvSpPr>
          <p:nvPr>
            <p:ph type="subTitle" idx="1"/>
          </p:nvPr>
        </p:nvSpPr>
        <p:spPr>
          <a:xfrm>
            <a:off x="1828323" y="5715000"/>
            <a:ext cx="8532178" cy="609600"/>
          </a:xfrm>
        </p:spPr>
        <p:txBody>
          <a:bodyPr/>
          <a:lstStyle/>
          <a:p>
            <a:r>
              <a:rPr lang="en-US" dirty="0" smtClean="0"/>
              <a:t>Connelly Barnes</a:t>
            </a:r>
            <a:endParaRPr lang="en-US" dirty="0"/>
          </a:p>
        </p:txBody>
      </p:sp>
      <p:sp>
        <p:nvSpPr>
          <p:cNvPr id="2" name="TextBox 1"/>
          <p:cNvSpPr txBox="1"/>
          <p:nvPr/>
        </p:nvSpPr>
        <p:spPr>
          <a:xfrm>
            <a:off x="8064726" y="6379028"/>
            <a:ext cx="4068743" cy="400110"/>
          </a:xfrm>
          <a:prstGeom prst="rect">
            <a:avLst/>
          </a:prstGeom>
          <a:noFill/>
        </p:spPr>
        <p:txBody>
          <a:bodyPr wrap="none" rtlCol="0">
            <a:spAutoFit/>
          </a:bodyPr>
          <a:lstStyle/>
          <a:p>
            <a:r>
              <a:rPr lang="en-US" sz="2000" dirty="0" smtClean="0">
                <a:latin typeface="Times New Roman" charset="0"/>
                <a:ea typeface="Times New Roman" charset="0"/>
                <a:cs typeface="Times New Roman" charset="0"/>
              </a:rPr>
              <a:t>Slides based on those by David Silver</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65755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Bellman’s Principle of Optimality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“An optimal policy has the property that whatever the initial state and initial decision are, the remaining decisions must constitute an optimal policy with regard to the state resulting from the first decision.” – Bellman 1957</a:t>
                </a:r>
              </a:p>
              <a:p>
                <a:r>
                  <a:rPr lang="en-US" dirty="0" smtClean="0"/>
                  <a:t>i.e. dynamic programming</a:t>
                </a:r>
              </a:p>
              <a:p>
                <a:r>
                  <a:rPr lang="en-US" dirty="0" smtClean="0"/>
                  <a:t>Q-value function:</a:t>
                </a:r>
                <a:br>
                  <a:rPr lang="en-US" dirty="0" smtClean="0"/>
                </a:br>
                <a14:m>
                  <m:oMath xmlns:m="http://schemas.openxmlformats.org/officeDocument/2006/math">
                    <m:sSup>
                      <m:sSupPr>
                        <m:ctrlPr>
                          <a:rPr lang="en-US" i="1">
                            <a:latin typeface="Cambria Math" charset="0"/>
                          </a:rPr>
                        </m:ctrlPr>
                      </m:sSupPr>
                      <m:e>
                        <m:r>
                          <a:rPr lang="en-US" i="1">
                            <a:latin typeface="Cambria Math" charset="0"/>
                          </a:rPr>
                          <m:t>𝑄</m:t>
                        </m:r>
                      </m:e>
                      <m:sup>
                        <m:r>
                          <a:rPr lang="en-US" i="1">
                            <a:latin typeface="Cambria Math" charset="0"/>
                            <a:ea typeface="Cambria Math" charset="0"/>
                            <a:cs typeface="Cambria Math" charset="0"/>
                          </a:rPr>
                          <m:t>𝜋</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r>
                      <a:rPr lang="en-US" i="1">
                        <a:latin typeface="Cambria Math" charset="0"/>
                      </a:rPr>
                      <m:t>=</m:t>
                    </m:r>
                    <m:r>
                      <a:rPr lang="en-US" i="1">
                        <a:latin typeface="Cambria Math" charset="0"/>
                      </a:rPr>
                      <m:t>𝐸</m:t>
                    </m:r>
                    <m:r>
                      <a:rPr lang="en-US" i="1">
                        <a:latin typeface="Cambria Math" charset="0"/>
                      </a:rPr>
                      <m:t>[</m:t>
                    </m:r>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+1</m:t>
                        </m:r>
                      </m:sub>
                    </m:sSub>
                    <m:r>
                      <a:rPr lang="en-US" i="1">
                        <a:latin typeface="Cambria Math" charset="0"/>
                      </a:rPr>
                      <m:t>+</m:t>
                    </m:r>
                    <m:r>
                      <a:rPr lang="en-US" i="1">
                        <a:latin typeface="Cambria Math" charset="0"/>
                        <a:ea typeface="Cambria Math" charset="0"/>
                        <a:cs typeface="Cambria Math" charset="0"/>
                      </a:rPr>
                      <m:t>𝛾</m:t>
                    </m:r>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+2</m:t>
                        </m:r>
                      </m:sub>
                    </m:sSub>
                    <m:r>
                      <a:rPr lang="en-US" i="1">
                        <a:latin typeface="Cambria Math" charset="0"/>
                      </a:rPr>
                      <m:t>+</m:t>
                    </m:r>
                    <m:sSup>
                      <m:sSupPr>
                        <m:ctrlPr>
                          <a:rPr lang="en-US" i="1">
                            <a:latin typeface="Cambria Math" charset="0"/>
                          </a:rPr>
                        </m:ctrlPr>
                      </m:sSupPr>
                      <m:e>
                        <m:r>
                          <a:rPr lang="en-US" i="1">
                            <a:latin typeface="Cambria Math" charset="0"/>
                            <a:ea typeface="Cambria Math" charset="0"/>
                            <a:cs typeface="Cambria Math" charset="0"/>
                          </a:rPr>
                          <m:t>𝛾</m:t>
                        </m:r>
                      </m:e>
                      <m:sup>
                        <m:r>
                          <a:rPr lang="en-US" i="1">
                            <a:latin typeface="Cambria Math" charset="0"/>
                          </a:rPr>
                          <m:t>2</m:t>
                        </m:r>
                      </m:sup>
                    </m:sSup>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+3</m:t>
                        </m:r>
                      </m:sub>
                    </m:sSub>
                    <m:r>
                      <a:rPr lang="en-US" i="1">
                        <a:latin typeface="Cambria Math" charset="0"/>
                      </a:rPr>
                      <m:t>+…|</m:t>
                    </m:r>
                    <m:r>
                      <a:rPr lang="en-US" i="1">
                        <a:latin typeface="Cambria Math" charset="0"/>
                      </a:rPr>
                      <m:t>𝑠</m:t>
                    </m:r>
                    <m:r>
                      <a:rPr lang="en-US" i="1">
                        <a:latin typeface="Cambria Math" charset="0"/>
                      </a:rPr>
                      <m:t>,</m:t>
                    </m:r>
                    <m:r>
                      <a:rPr lang="en-US" i="1">
                        <a:latin typeface="Cambria Math" charset="0"/>
                      </a:rPr>
                      <m:t>𝑎</m:t>
                    </m:r>
                    <m:r>
                      <a:rPr lang="en-US" i="1">
                        <a:latin typeface="Cambria Math" charset="0"/>
                      </a:rPr>
                      <m:t>]</m:t>
                    </m:r>
                  </m:oMath>
                </a14:m>
                <a:endParaRPr lang="en-US" dirty="0"/>
              </a:p>
              <a:p>
                <a:r>
                  <a:rPr lang="en-US" dirty="0" smtClean="0"/>
                  <a:t>Bellman equation:</a:t>
                </a:r>
              </a:p>
              <a:p>
                <a:pPr marL="0" indent="0">
                  <a:buNone/>
                </a:pPr>
                <a14:m>
                  <m:oMathPara xmlns:m="http://schemas.openxmlformats.org/officeDocument/2006/math">
                    <m:oMathParaPr>
                      <m:jc m:val="center"/>
                    </m:oMathParaPr>
                    <m:oMath xmlns:m="http://schemas.openxmlformats.org/officeDocument/2006/math">
                      <m:sSup>
                        <m:sSupPr>
                          <m:ctrlPr>
                            <a:rPr lang="en-US" i="1" smtClean="0">
                              <a:latin typeface="Cambria Math" charset="0"/>
                            </a:rPr>
                          </m:ctrlPr>
                        </m:sSupPr>
                        <m:e>
                          <m:r>
                            <a:rPr lang="en-US" i="1">
                              <a:latin typeface="Cambria Math" charset="0"/>
                            </a:rPr>
                            <m:t>𝑄</m:t>
                          </m:r>
                        </m:e>
                        <m:sup>
                          <m:r>
                            <a:rPr lang="en-US" i="1">
                              <a:latin typeface="Cambria Math" charset="0"/>
                              <a:ea typeface="Cambria Math" charset="0"/>
                              <a:cs typeface="Cambria Math" charset="0"/>
                            </a:rPr>
                            <m:t>𝜋</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r>
                        <a:rPr lang="en-US" i="1">
                          <a:latin typeface="Cambria Math" charset="0"/>
                        </a:rPr>
                        <m:t>=</m:t>
                      </m:r>
                      <m:sSub>
                        <m:sSubPr>
                          <m:ctrlPr>
                            <a:rPr lang="en-US" i="1" smtClean="0">
                              <a:latin typeface="Cambria Math" charset="0"/>
                            </a:rPr>
                          </m:ctrlPr>
                        </m:sSubPr>
                        <m:e>
                          <m:r>
                            <a:rPr lang="en-US" b="0" i="1" smtClean="0">
                              <a:latin typeface="Cambria Math" charset="0"/>
                            </a:rPr>
                            <m:t>𝐸</m:t>
                          </m:r>
                        </m:e>
                        <m:sub>
                          <m:sSup>
                            <m:sSupPr>
                              <m:ctrlPr>
                                <a:rPr lang="en-US" b="0" i="1" smtClean="0">
                                  <a:latin typeface="Cambria Math" charset="0"/>
                                </a:rPr>
                              </m:ctrlPr>
                            </m:sSupPr>
                            <m:e>
                              <m:r>
                                <a:rPr lang="en-US" b="0" i="1" smtClean="0">
                                  <a:latin typeface="Cambria Math" charset="0"/>
                                </a:rPr>
                                <m:t>𝑠</m:t>
                              </m:r>
                            </m:e>
                            <m:sup>
                              <m:r>
                                <a:rPr lang="en-US" b="0" i="1" smtClean="0">
                                  <a:latin typeface="Cambria Math" charset="0"/>
                                </a:rPr>
                                <m:t>′</m:t>
                              </m:r>
                            </m:sup>
                          </m:sSup>
                          <m:r>
                            <a:rPr lang="en-US" b="0" i="1" smtClean="0">
                              <a:latin typeface="Cambria Math" charset="0"/>
                            </a:rPr>
                            <m:t>,</m:t>
                          </m:r>
                          <m:sSup>
                            <m:sSupPr>
                              <m:ctrlPr>
                                <a:rPr lang="en-US" i="1">
                                  <a:latin typeface="Cambria Math" charset="0"/>
                                </a:rPr>
                              </m:ctrlPr>
                            </m:sSupPr>
                            <m:e>
                              <m:r>
                                <a:rPr lang="en-US" b="0" i="1" smtClean="0">
                                  <a:latin typeface="Cambria Math" charset="0"/>
                                </a:rPr>
                                <m:t>𝑎</m:t>
                              </m:r>
                            </m:e>
                            <m:sup>
                              <m:r>
                                <a:rPr lang="en-US" i="1">
                                  <a:latin typeface="Cambria Math" charset="0"/>
                                </a:rPr>
                                <m:t>′</m:t>
                              </m:r>
                            </m:sup>
                          </m:sSup>
                        </m:sub>
                      </m:sSub>
                      <m:r>
                        <a:rPr lang="en-US" i="1" smtClean="0">
                          <a:latin typeface="Cambria Math" charset="0"/>
                        </a:rPr>
                        <m:t> </m:t>
                      </m:r>
                      <m:r>
                        <a:rPr lang="en-US" i="1">
                          <a:latin typeface="Cambria Math" charset="0"/>
                        </a:rPr>
                        <m:t>[</m:t>
                      </m:r>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+1</m:t>
                          </m:r>
                        </m:sub>
                      </m:sSub>
                      <m:r>
                        <a:rPr lang="en-US" i="1">
                          <a:latin typeface="Cambria Math" charset="0"/>
                        </a:rPr>
                        <m:t>+</m:t>
                      </m:r>
                      <m:r>
                        <a:rPr lang="en-US" i="1">
                          <a:latin typeface="Cambria Math" charset="0"/>
                          <a:ea typeface="Cambria Math" charset="0"/>
                          <a:cs typeface="Cambria Math" charset="0"/>
                        </a:rPr>
                        <m:t>𝛾</m:t>
                      </m:r>
                      <m:sSup>
                        <m:sSupPr>
                          <m:ctrlPr>
                            <a:rPr lang="en-US" i="1">
                              <a:latin typeface="Cambria Math" charset="0"/>
                            </a:rPr>
                          </m:ctrlPr>
                        </m:sSupPr>
                        <m:e>
                          <m:r>
                            <a:rPr lang="en-US" i="1">
                              <a:latin typeface="Cambria Math" charset="0"/>
                            </a:rPr>
                            <m:t>𝑄</m:t>
                          </m:r>
                        </m:e>
                        <m:sup>
                          <m:r>
                            <a:rPr lang="en-US" i="1">
                              <a:latin typeface="Cambria Math" charset="0"/>
                              <a:ea typeface="Cambria Math" charset="0"/>
                              <a:cs typeface="Cambria Math" charset="0"/>
                            </a:rPr>
                            <m:t>𝜋</m:t>
                          </m:r>
                        </m:sup>
                      </m:sSup>
                      <m:d>
                        <m:dPr>
                          <m:ctrlPr>
                            <a:rPr lang="en-US" i="1">
                              <a:latin typeface="Cambria Math" charset="0"/>
                            </a:rPr>
                          </m:ctrlPr>
                        </m:dPr>
                        <m:e>
                          <m:r>
                            <a:rPr lang="en-US" i="1">
                              <a:latin typeface="Cambria Math" charset="0"/>
                            </a:rPr>
                            <m:t>𝑠</m:t>
                          </m:r>
                          <m:r>
                            <a:rPr lang="en-US" b="0" i="1" smtClean="0">
                              <a:latin typeface="Cambria Math" charset="0"/>
                            </a:rPr>
                            <m:t>′</m:t>
                          </m:r>
                          <m:r>
                            <a:rPr lang="en-US" i="1">
                              <a:latin typeface="Cambria Math" charset="0"/>
                            </a:rPr>
                            <m:t>,</m:t>
                          </m:r>
                          <m:r>
                            <a:rPr lang="en-US" i="1">
                              <a:latin typeface="Cambria Math" charset="0"/>
                            </a:rPr>
                            <m:t>𝑎</m:t>
                          </m:r>
                          <m:r>
                            <a:rPr lang="en-US" b="0" i="1" smtClean="0">
                              <a:latin typeface="Cambria Math" charset="0"/>
                            </a:rPr>
                            <m:t>′</m:t>
                          </m:r>
                        </m:e>
                      </m:d>
                      <m:r>
                        <a:rPr lang="en-US" i="1">
                          <a:latin typeface="Cambria Math" charset="0"/>
                        </a:rPr>
                        <m:t>|</m:t>
                      </m:r>
                      <m:r>
                        <a:rPr lang="en-US" i="1">
                          <a:latin typeface="Cambria Math" charset="0"/>
                        </a:rPr>
                        <m:t>𝑠</m:t>
                      </m:r>
                      <m:r>
                        <a:rPr lang="en-US" i="1">
                          <a:latin typeface="Cambria Math" charset="0"/>
                        </a:rPr>
                        <m:t>,</m:t>
                      </m:r>
                      <m:r>
                        <a:rPr lang="en-US" i="1">
                          <a:latin typeface="Cambria Math" charset="0"/>
                        </a:rPr>
                        <m:t>𝑎</m:t>
                      </m:r>
                      <m:r>
                        <a:rPr lang="en-US" i="1">
                          <a:latin typeface="Cambria Math" charset="0"/>
                        </a:rPr>
                        <m:t>]</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r="-638"/>
                </a:stretch>
              </a:blipFill>
            </p:spPr>
            <p:txBody>
              <a:bodyPr/>
              <a:lstStyle/>
              <a:p>
                <a:r>
                  <a:rPr lang="en-US">
                    <a:noFill/>
                  </a:rPr>
                  <a:t> </a:t>
                </a:r>
              </a:p>
            </p:txBody>
          </p:sp>
        </mc:Fallback>
      </mc:AlternateContent>
      <p:sp>
        <p:nvSpPr>
          <p:cNvPr id="4" name="TextBox 3"/>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536981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Value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maximum achievable value:</a:t>
                </a:r>
                <a:br>
                  <a:rPr lang="en-US" dirty="0" smtClean="0"/>
                </a:br>
                <a:endParaRPr lang="en-US" dirty="0" smtClean="0"/>
              </a:p>
              <a:p>
                <a:pPr marL="0" indent="0" algn="ctr">
                  <a:buNone/>
                </a:pPr>
                <a14:m>
                  <m:oMath xmlns:m="http://schemas.openxmlformats.org/officeDocument/2006/math">
                    <m:sSup>
                      <m:sSupPr>
                        <m:ctrlPr>
                          <a:rPr lang="en-US" i="1" smtClean="0">
                            <a:latin typeface="Cambria Math" charset="0"/>
                          </a:rPr>
                        </m:ctrlPr>
                      </m:sSupPr>
                      <m:e>
                        <m:r>
                          <a:rPr lang="en-US" b="0" i="1" smtClean="0">
                            <a:latin typeface="Cambria Math" charset="0"/>
                          </a:rPr>
                          <m:t>𝑄</m:t>
                        </m:r>
                      </m:e>
                      <m:sup>
                        <m:r>
                          <a:rPr lang="en-US" b="0" i="1" smtClean="0">
                            <a:latin typeface="Cambria Math" charset="0"/>
                          </a:rPr>
                          <m:t>∗</m:t>
                        </m:r>
                      </m:sup>
                    </m:sSup>
                    <m:d>
                      <m:dPr>
                        <m:ctrlPr>
                          <a:rPr lang="en-US" b="0" i="1" smtClean="0">
                            <a:latin typeface="Cambria Math" charset="0"/>
                          </a:rPr>
                        </m:ctrlPr>
                      </m:dPr>
                      <m:e>
                        <m:r>
                          <a:rPr lang="en-US" b="0" i="1" smtClean="0">
                            <a:latin typeface="Cambria Math" charset="0"/>
                          </a:rPr>
                          <m:t>𝑠</m:t>
                        </m:r>
                        <m:r>
                          <a:rPr lang="en-US" b="0" i="1" smtClean="0">
                            <a:latin typeface="Cambria Math" charset="0"/>
                          </a:rPr>
                          <m:t>,</m:t>
                        </m:r>
                        <m:r>
                          <a:rPr lang="en-US" b="0" i="1" smtClean="0">
                            <a:latin typeface="Cambria Math" charset="0"/>
                          </a:rPr>
                          <m:t>𝑎</m:t>
                        </m:r>
                      </m:e>
                    </m:d>
                    <m:r>
                      <a:rPr lang="en-US" b="0" i="1" smtClean="0">
                        <a:latin typeface="Cambria Math" charset="0"/>
                      </a:rPr>
                      <m:t>=</m:t>
                    </m:r>
                    <m:sSub>
                      <m:sSubPr>
                        <m:ctrlPr>
                          <a:rPr lang="en-US" b="0" i="1" smtClean="0">
                            <a:latin typeface="Cambria Math" charset="0"/>
                          </a:rPr>
                        </m:ctrlPr>
                      </m:sSubPr>
                      <m:e>
                        <m:r>
                          <m:rPr>
                            <m:sty m:val="p"/>
                          </m:rPr>
                          <a:rPr lang="en-US" b="0" i="0" smtClean="0">
                            <a:latin typeface="Cambria Math" charset="0"/>
                          </a:rPr>
                          <m:t>max</m:t>
                        </m:r>
                      </m:e>
                      <m:sub>
                        <m:r>
                          <a:rPr lang="en-US" i="1">
                            <a:latin typeface="Cambria Math" charset="0"/>
                            <a:ea typeface="Cambria Math" charset="0"/>
                            <a:cs typeface="Cambria Math" charset="0"/>
                          </a:rPr>
                          <m:t>𝜋</m:t>
                        </m:r>
                      </m:sub>
                    </m:sSub>
                    <m:r>
                      <a:rPr lang="en-US" b="0" i="1" smtClean="0">
                        <a:latin typeface="Cambria Math" charset="0"/>
                      </a:rPr>
                      <m:t>(</m:t>
                    </m:r>
                    <m:sSup>
                      <m:sSupPr>
                        <m:ctrlPr>
                          <a:rPr lang="en-US" i="1">
                            <a:latin typeface="Cambria Math" charset="0"/>
                          </a:rPr>
                        </m:ctrlPr>
                      </m:sSupPr>
                      <m:e>
                        <m:r>
                          <a:rPr lang="en-US" i="1">
                            <a:latin typeface="Cambria Math" charset="0"/>
                          </a:rPr>
                          <m:t>𝑄</m:t>
                        </m:r>
                      </m:e>
                      <m:sup>
                        <m:r>
                          <a:rPr lang="en-US" i="1">
                            <a:latin typeface="Cambria Math" charset="0"/>
                            <a:ea typeface="Cambria Math" charset="0"/>
                            <a:cs typeface="Cambria Math" charset="0"/>
                          </a:rPr>
                          <m:t>𝜋</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oMath>
                </a14:m>
                <a:r>
                  <a:rPr lang="en-US" dirty="0" smtClean="0"/>
                  <a:t>)</a:t>
                </a:r>
                <a:br>
                  <a:rPr lang="en-US" dirty="0" smtClean="0"/>
                </a:br>
                <a:endParaRPr lang="en-US" dirty="0" smtClean="0"/>
              </a:p>
              <a:p>
                <a:r>
                  <a:rPr lang="en-US" dirty="0" smtClean="0"/>
                  <a:t>Once we have Q* we can act optimally:</a:t>
                </a:r>
              </a:p>
              <a:p>
                <a:pPr marL="0" indent="0" algn="ctr">
                  <a:buNone/>
                </a:pPr>
                <a:r>
                  <a:rPr lang="en-US" dirty="0" smtClean="0"/>
                  <a:t/>
                </a:r>
                <a:br>
                  <a:rPr lang="en-US" dirty="0" smtClean="0"/>
                </a:br>
                <a14:m>
                  <m:oMath xmlns:m="http://schemas.openxmlformats.org/officeDocument/2006/math">
                    <m:sSup>
                      <m:sSupPr>
                        <m:ctrlPr>
                          <a:rPr lang="en-US" i="1" smtClean="0">
                            <a:latin typeface="Cambria Math" charset="0"/>
                          </a:rPr>
                        </m:ctrlPr>
                      </m:sSupPr>
                      <m:e>
                        <m:r>
                          <a:rPr lang="en-US" i="1">
                            <a:latin typeface="Cambria Math" charset="0"/>
                            <a:ea typeface="Cambria Math" charset="0"/>
                            <a:cs typeface="Cambria Math" charset="0"/>
                          </a:rPr>
                          <m:t>𝜋</m:t>
                        </m:r>
                      </m:e>
                      <m:sup>
                        <m:r>
                          <a:rPr lang="en-US" i="1">
                            <a:latin typeface="Cambria Math" charset="0"/>
                          </a:rPr>
                          <m:t>∗</m:t>
                        </m:r>
                      </m:sup>
                    </m:sSup>
                    <m:d>
                      <m:dPr>
                        <m:ctrlPr>
                          <a:rPr lang="en-US" i="1">
                            <a:latin typeface="Cambria Math" charset="0"/>
                          </a:rPr>
                        </m:ctrlPr>
                      </m:dPr>
                      <m:e>
                        <m:r>
                          <a:rPr lang="en-US" i="1">
                            <a:latin typeface="Cambria Math" charset="0"/>
                          </a:rPr>
                          <m:t>𝑠</m:t>
                        </m:r>
                      </m:e>
                    </m:d>
                    <m:r>
                      <a:rPr lang="en-US" i="1">
                        <a:latin typeface="Cambria Math" charset="0"/>
                      </a:rPr>
                      <m:t>=</m:t>
                    </m:r>
                    <m:sSub>
                      <m:sSubPr>
                        <m:ctrlPr>
                          <a:rPr lang="en-US" i="1">
                            <a:latin typeface="Cambria Math" charset="0"/>
                          </a:rPr>
                        </m:ctrlPr>
                      </m:sSubPr>
                      <m:e>
                        <m:r>
                          <m:rPr>
                            <m:sty m:val="p"/>
                          </m:rPr>
                          <a:rPr lang="en-US" b="0" i="0" smtClean="0">
                            <a:latin typeface="Cambria Math" charset="0"/>
                          </a:rPr>
                          <m:t>arg</m:t>
                        </m:r>
                        <m:r>
                          <m:rPr>
                            <m:sty m:val="p"/>
                          </m:rPr>
                          <a:rPr lang="en-US" i="0">
                            <a:latin typeface="Cambria Math" charset="0"/>
                          </a:rPr>
                          <m:t>max</m:t>
                        </m:r>
                      </m:e>
                      <m:sub>
                        <m:r>
                          <a:rPr lang="en-US" b="0" i="1" smtClean="0">
                            <a:latin typeface="Cambria Math" charset="0"/>
                            <a:ea typeface="Cambria Math" charset="0"/>
                            <a:cs typeface="Cambria Math" charset="0"/>
                          </a:rPr>
                          <m:t>𝑎</m:t>
                        </m:r>
                      </m:sub>
                    </m:sSub>
                    <m:r>
                      <a:rPr lang="en-US" i="1">
                        <a:latin typeface="Cambria Math" charset="0"/>
                      </a:rPr>
                      <m:t>(</m:t>
                    </m:r>
                    <m:sSup>
                      <m:sSupPr>
                        <m:ctrlPr>
                          <a:rPr lang="en-US" i="1">
                            <a:latin typeface="Cambria Math" charset="0"/>
                          </a:rPr>
                        </m:ctrlPr>
                      </m:sSupPr>
                      <m:e>
                        <m:r>
                          <a:rPr lang="en-US" i="1">
                            <a:latin typeface="Cambria Math" charset="0"/>
                          </a:rPr>
                          <m:t>𝑄</m:t>
                        </m:r>
                      </m:e>
                      <m:sup>
                        <m:r>
                          <a:rPr lang="en-US" b="0" i="1" smtClean="0">
                            <a:latin typeface="Cambria Math" charset="0"/>
                            <a:ea typeface="Cambria Math" charset="0"/>
                            <a:cs typeface="Cambria Math" charset="0"/>
                          </a:rPr>
                          <m:t>∗</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oMath>
                </a14:m>
                <a:r>
                  <a:rPr lang="en-US" dirty="0"/>
                  <a:t>)</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a:stretch>
              </a:blipFill>
            </p:spPr>
            <p:txBody>
              <a:bodyPr/>
              <a:lstStyle/>
              <a:p>
                <a:r>
                  <a:rPr lang="en-US">
                    <a:noFill/>
                  </a:rPr>
                  <a:t> </a:t>
                </a:r>
              </a:p>
            </p:txBody>
          </p:sp>
        </mc:Fallback>
      </mc:AlternateContent>
      <p:sp>
        <p:nvSpPr>
          <p:cNvPr id="4" name="TextBox 3"/>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8871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Approaches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Value-based</a:t>
                </a:r>
              </a:p>
              <a:p>
                <a:pPr lvl="1"/>
                <a:r>
                  <a:rPr lang="en-US" dirty="0" smtClean="0"/>
                  <a:t>Estimate optimal value function </a:t>
                </a:r>
                <a14:m>
                  <m:oMath xmlns:m="http://schemas.openxmlformats.org/officeDocument/2006/math">
                    <m:sSup>
                      <m:sSupPr>
                        <m:ctrlPr>
                          <a:rPr lang="en-US" i="1">
                            <a:latin typeface="Cambria Math" charset="0"/>
                          </a:rPr>
                        </m:ctrlPr>
                      </m:sSupPr>
                      <m:e>
                        <m:r>
                          <a:rPr lang="en-US" i="1">
                            <a:latin typeface="Cambria Math" charset="0"/>
                          </a:rPr>
                          <m:t>𝑄</m:t>
                        </m:r>
                      </m:e>
                      <m:sup>
                        <m:r>
                          <a:rPr lang="en-US" i="1">
                            <a:latin typeface="Cambria Math" charset="0"/>
                          </a:rPr>
                          <m:t>∗</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oMath>
                </a14:m>
                <a:r>
                  <a:rPr lang="en-US" dirty="0" smtClean="0"/>
                  <a:t> </a:t>
                </a:r>
              </a:p>
              <a:p>
                <a:r>
                  <a:rPr lang="en-US" b="1" dirty="0" smtClean="0"/>
                  <a:t>Policy-based</a:t>
                </a:r>
              </a:p>
              <a:p>
                <a:pPr lvl="1"/>
                <a:r>
                  <a:rPr lang="en-US" dirty="0" smtClean="0"/>
                  <a:t>Estimate the optimal policy </a:t>
                </a:r>
                <a14:m>
                  <m:oMath xmlns:m="http://schemas.openxmlformats.org/officeDocument/2006/math">
                    <m:sSup>
                      <m:sSupPr>
                        <m:ctrlPr>
                          <a:rPr lang="en-US" i="1">
                            <a:latin typeface="Cambria Math" charset="0"/>
                          </a:rPr>
                        </m:ctrlPr>
                      </m:sSupPr>
                      <m:e>
                        <m:r>
                          <a:rPr lang="en-US" i="1">
                            <a:latin typeface="Cambria Math" charset="0"/>
                            <a:ea typeface="Cambria Math" charset="0"/>
                            <a:cs typeface="Cambria Math" charset="0"/>
                          </a:rPr>
                          <m:t>𝜋</m:t>
                        </m:r>
                      </m:e>
                      <m:sup>
                        <m:r>
                          <a:rPr lang="en-US" i="1">
                            <a:latin typeface="Cambria Math" charset="0"/>
                          </a:rPr>
                          <m:t>∗</m:t>
                        </m:r>
                      </m:sup>
                    </m:sSup>
                  </m:oMath>
                </a14:m>
                <a:r>
                  <a:rPr lang="en-US" dirty="0" smtClean="0"/>
                  <a:t> directly</a:t>
                </a:r>
                <a:endParaRPr lang="en-US" dirty="0"/>
              </a:p>
              <a:p>
                <a:r>
                  <a:rPr lang="en-US" b="1" dirty="0" smtClean="0"/>
                  <a:t>Model-based</a:t>
                </a:r>
              </a:p>
              <a:p>
                <a:pPr lvl="1"/>
                <a:r>
                  <a:rPr lang="en-US" dirty="0" smtClean="0"/>
                  <a:t>Build model of environment, plan future actions using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a:stretch>
              </a:blipFill>
            </p:spPr>
            <p:txBody>
              <a:bodyPr/>
              <a:lstStyle/>
              <a:p>
                <a:r>
                  <a:rPr lang="en-US">
                    <a:noFill/>
                  </a:rPr>
                  <a:t> </a:t>
                </a:r>
              </a:p>
            </p:txBody>
          </p:sp>
        </mc:Fallback>
      </mc:AlternateContent>
      <p:sp>
        <p:nvSpPr>
          <p:cNvPr id="4" name="TextBox 3"/>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5556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to Reinforcement Learning</a:t>
            </a:r>
          </a:p>
          <a:p>
            <a:r>
              <a:rPr lang="en-US" b="1" dirty="0" smtClean="0"/>
              <a:t>Value-based deep reinforcement learning</a:t>
            </a:r>
          </a:p>
          <a:p>
            <a:pPr lvl="1"/>
            <a:r>
              <a:rPr lang="en-US" dirty="0" smtClean="0"/>
              <a:t>Q-learning</a:t>
            </a:r>
          </a:p>
          <a:p>
            <a:endParaRPr lang="en-US" dirty="0" smtClean="0"/>
          </a:p>
        </p:txBody>
      </p:sp>
    </p:spTree>
    <p:extLst>
      <p:ext uri="{BB962C8B-B14F-4D97-AF65-F5344CB8AC3E}">
        <p14:creationId xmlns:p14="http://schemas.microsoft.com/office/powerpoint/2010/main" val="1475002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Q-Learning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Optimal Q values should follow Bellman </a:t>
                </a:r>
                <a:r>
                  <a:rPr lang="en-US" dirty="0"/>
                  <a:t>equation:</a:t>
                </a:r>
              </a:p>
              <a:p>
                <a:pPr marL="0" indent="0">
                  <a:buNone/>
                </a:pPr>
                <a14:m>
                  <m:oMathPara xmlns:m="http://schemas.openxmlformats.org/officeDocument/2006/math">
                    <m:oMathParaPr>
                      <m:jc m:val="center"/>
                    </m:oMathParaPr>
                    <m:oMath xmlns:m="http://schemas.openxmlformats.org/officeDocument/2006/math">
                      <m:sSup>
                        <m:sSupPr>
                          <m:ctrlPr>
                            <a:rPr lang="en-US" i="1">
                              <a:latin typeface="Cambria Math" charset="0"/>
                            </a:rPr>
                          </m:ctrlPr>
                        </m:sSupPr>
                        <m:e>
                          <m:r>
                            <a:rPr lang="en-US" i="1">
                              <a:latin typeface="Cambria Math" charset="0"/>
                            </a:rPr>
                            <m:t>𝑄</m:t>
                          </m:r>
                        </m:e>
                        <m:sup>
                          <m:r>
                            <a:rPr lang="en-US" i="1">
                              <a:latin typeface="Cambria Math" charset="0"/>
                              <a:ea typeface="Cambria Math" charset="0"/>
                              <a:cs typeface="Cambria Math" charset="0"/>
                            </a:rPr>
                            <m:t>𝜋</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r>
                        <a:rPr lang="en-US" i="1">
                          <a:latin typeface="Cambria Math" charset="0"/>
                        </a:rPr>
                        <m:t>=</m:t>
                      </m:r>
                      <m:sSub>
                        <m:sSubPr>
                          <m:ctrlPr>
                            <a:rPr lang="en-US" i="1">
                              <a:latin typeface="Cambria Math" charset="0"/>
                            </a:rPr>
                          </m:ctrlPr>
                        </m:sSubPr>
                        <m:e>
                          <m:r>
                            <a:rPr lang="en-US" i="1">
                              <a:latin typeface="Cambria Math" charset="0"/>
                            </a:rPr>
                            <m:t>𝐸</m:t>
                          </m:r>
                        </m:e>
                        <m:sub>
                          <m:sSup>
                            <m:sSupPr>
                              <m:ctrlPr>
                                <a:rPr lang="en-US" i="1">
                                  <a:latin typeface="Cambria Math" charset="0"/>
                                </a:rPr>
                              </m:ctrlPr>
                            </m:sSupPr>
                            <m:e>
                              <m:r>
                                <a:rPr lang="en-US" i="1">
                                  <a:latin typeface="Cambria Math" charset="0"/>
                                </a:rPr>
                                <m:t>𝑠</m:t>
                              </m:r>
                            </m:e>
                            <m:sup>
                              <m:r>
                                <a:rPr lang="en-US" i="1">
                                  <a:latin typeface="Cambria Math" charset="0"/>
                                </a:rPr>
                                <m:t>′</m:t>
                              </m:r>
                            </m:sup>
                          </m:sSup>
                          <m:r>
                            <a:rPr lang="en-US" i="1">
                              <a:latin typeface="Cambria Math" charset="0"/>
                            </a:rPr>
                            <m:t>,</m:t>
                          </m:r>
                          <m:r>
                            <a:rPr lang="en-US" i="1">
                              <a:latin typeface="Cambria Math" charset="0"/>
                            </a:rPr>
                            <m:t>𝑎</m:t>
                          </m:r>
                          <m:r>
                            <a:rPr lang="en-US" i="1">
                              <a:latin typeface="Cambria Math" charset="0"/>
                            </a:rPr>
                            <m:t>′</m:t>
                          </m:r>
                        </m:sub>
                      </m:sSub>
                      <m:r>
                        <a:rPr lang="en-US" i="1">
                          <a:latin typeface="Cambria Math" charset="0"/>
                        </a:rPr>
                        <m:t> [</m:t>
                      </m:r>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+1</m:t>
                          </m:r>
                        </m:sub>
                      </m:sSub>
                      <m:r>
                        <a:rPr lang="en-US" i="1">
                          <a:latin typeface="Cambria Math" charset="0"/>
                        </a:rPr>
                        <m:t>+</m:t>
                      </m:r>
                      <m:r>
                        <a:rPr lang="en-US" i="1">
                          <a:latin typeface="Cambria Math" charset="0"/>
                          <a:ea typeface="Cambria Math" charset="0"/>
                          <a:cs typeface="Cambria Math" charset="0"/>
                        </a:rPr>
                        <m:t>𝛾</m:t>
                      </m:r>
                      <m:sSup>
                        <m:sSupPr>
                          <m:ctrlPr>
                            <a:rPr lang="en-US" i="1">
                              <a:latin typeface="Cambria Math" charset="0"/>
                            </a:rPr>
                          </m:ctrlPr>
                        </m:sSupPr>
                        <m:e>
                          <m:r>
                            <a:rPr lang="en-US" i="1">
                              <a:latin typeface="Cambria Math" charset="0"/>
                            </a:rPr>
                            <m:t>𝑄</m:t>
                          </m:r>
                        </m:e>
                        <m:sup>
                          <m:r>
                            <a:rPr lang="en-US" i="1">
                              <a:latin typeface="Cambria Math" charset="0"/>
                              <a:ea typeface="Cambria Math" charset="0"/>
                              <a:cs typeface="Cambria Math" charset="0"/>
                            </a:rPr>
                            <m:t>𝜋</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r>
                            <a:rPr lang="en-US" i="1">
                              <a:latin typeface="Cambria Math" charset="0"/>
                            </a:rPr>
                            <m:t>′</m:t>
                          </m:r>
                        </m:e>
                      </m:d>
                      <m:r>
                        <a:rPr lang="en-US" i="1">
                          <a:latin typeface="Cambria Math" charset="0"/>
                        </a:rPr>
                        <m:t>|</m:t>
                      </m:r>
                      <m:r>
                        <a:rPr lang="en-US" i="1">
                          <a:latin typeface="Cambria Math" charset="0"/>
                        </a:rPr>
                        <m:t>𝑠</m:t>
                      </m:r>
                      <m:r>
                        <a:rPr lang="en-US" i="1">
                          <a:latin typeface="Cambria Math" charset="0"/>
                        </a:rPr>
                        <m:t>,</m:t>
                      </m:r>
                      <m:r>
                        <a:rPr lang="en-US" i="1">
                          <a:latin typeface="Cambria Math" charset="0"/>
                        </a:rPr>
                        <m:t>𝑎</m:t>
                      </m:r>
                      <m:r>
                        <a:rPr lang="en-US" i="1">
                          <a:latin typeface="Cambria Math" charset="0"/>
                        </a:rPr>
                        <m:t>]</m:t>
                      </m:r>
                    </m:oMath>
                  </m:oMathPara>
                </a14:m>
                <a:endParaRPr lang="en-US" dirty="0"/>
              </a:p>
              <a:p>
                <a:r>
                  <a:rPr lang="en-US" dirty="0" smtClean="0"/>
                  <a:t>Given an initial Q, iteratively estimate a better one:</a:t>
                </a:r>
                <a:br>
                  <a:rPr lang="en-US" dirty="0" smtClean="0"/>
                </a:b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charset="0"/>
                        </a:rPr>
                        <m:t>𝑄</m:t>
                      </m:r>
                      <m:d>
                        <m:dPr>
                          <m:ctrlPr>
                            <a:rPr lang="en-US" i="1">
                              <a:latin typeface="Cambria Math" charset="0"/>
                            </a:rPr>
                          </m:ctrlPr>
                        </m:dPr>
                        <m:e>
                          <m:sSub>
                            <m:sSubPr>
                              <m:ctrlPr>
                                <a:rPr lang="en-US" i="1" smtClean="0">
                                  <a:latin typeface="Cambria Math" charset="0"/>
                                </a:rPr>
                              </m:ctrlPr>
                            </m:sSubPr>
                            <m:e>
                              <m:r>
                                <a:rPr lang="en-US" b="0" i="1" smtClean="0">
                                  <a:latin typeface="Cambria Math" charset="0"/>
                                </a:rPr>
                                <m:t>𝑠</m:t>
                              </m:r>
                            </m:e>
                            <m:sub>
                              <m:r>
                                <a:rPr lang="en-US" b="0" i="1" smtClean="0">
                                  <a:latin typeface="Cambria Math" charset="0"/>
                                </a:rPr>
                                <m:t>𝑡</m:t>
                              </m:r>
                            </m:sub>
                          </m:sSub>
                          <m:r>
                            <a:rPr lang="en-US" i="1">
                              <a:latin typeface="Cambria Math" charset="0"/>
                            </a:rPr>
                            <m:t>,</m:t>
                          </m:r>
                          <m:sSub>
                            <m:sSubPr>
                              <m:ctrlPr>
                                <a:rPr lang="en-US" i="1" smtClean="0">
                                  <a:latin typeface="Cambria Math" charset="0"/>
                                </a:rPr>
                              </m:ctrlPr>
                            </m:sSubPr>
                            <m:e>
                              <m:r>
                                <a:rPr lang="en-US" b="0" i="1" smtClean="0">
                                  <a:latin typeface="Cambria Math" charset="0"/>
                                </a:rPr>
                                <m:t>𝑎</m:t>
                              </m:r>
                            </m:e>
                            <m:sub>
                              <m:r>
                                <a:rPr lang="en-US" b="0" i="1" smtClean="0">
                                  <a:latin typeface="Cambria Math" charset="0"/>
                                </a:rPr>
                                <m:t>𝑡</m:t>
                              </m:r>
                            </m:sub>
                          </m:sSub>
                        </m:e>
                      </m:d>
                      <m:r>
                        <a:rPr lang="en-US" i="1" smtClean="0">
                          <a:latin typeface="Cambria Math" charset="0"/>
                          <a:ea typeface="Cambria Math" charset="0"/>
                          <a:cs typeface="Cambria Math" charset="0"/>
                        </a:rPr>
                        <m:t>←</m:t>
                      </m:r>
                      <m:d>
                        <m:dPr>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1−</m:t>
                          </m:r>
                          <m:r>
                            <a:rPr lang="en-US" b="0" i="1" smtClean="0">
                              <a:latin typeface="Cambria Math" charset="0"/>
                              <a:ea typeface="Cambria Math" charset="0"/>
                              <a:cs typeface="Cambria Math" charset="0"/>
                            </a:rPr>
                            <m:t>𝛼</m:t>
                          </m:r>
                        </m:e>
                      </m:d>
                      <m:r>
                        <a:rPr lang="en-US" i="1">
                          <a:latin typeface="Cambria Math" charset="0"/>
                        </a:rPr>
                        <m:t>𝑄</m:t>
                      </m:r>
                      <m:d>
                        <m:dPr>
                          <m:ctrlPr>
                            <a:rPr lang="en-US" i="1">
                              <a:latin typeface="Cambria Math" charset="0"/>
                            </a:rPr>
                          </m:ctrlPr>
                        </m:dPr>
                        <m:e>
                          <m:sSub>
                            <m:sSubPr>
                              <m:ctrlPr>
                                <a:rPr lang="en-US" i="1">
                                  <a:latin typeface="Cambria Math" charset="0"/>
                                </a:rPr>
                              </m:ctrlPr>
                            </m:sSubPr>
                            <m:e>
                              <m:r>
                                <a:rPr lang="en-US" i="1">
                                  <a:latin typeface="Cambria Math" charset="0"/>
                                </a:rPr>
                                <m:t>𝑠</m:t>
                              </m:r>
                            </m:e>
                            <m:sub>
                              <m:r>
                                <a:rPr lang="en-US" i="1">
                                  <a:latin typeface="Cambria Math" charset="0"/>
                                </a:rPr>
                                <m:t>𝑡</m:t>
                              </m:r>
                            </m:sub>
                          </m:sSub>
                          <m:r>
                            <a:rPr lang="en-US" i="1">
                              <a:latin typeface="Cambria Math" charset="0"/>
                            </a:rPr>
                            <m:t>,</m:t>
                          </m:r>
                          <m:sSub>
                            <m:sSubPr>
                              <m:ctrlPr>
                                <a:rPr lang="en-US" i="1">
                                  <a:latin typeface="Cambria Math" charset="0"/>
                                </a:rPr>
                              </m:ctrlPr>
                            </m:sSubPr>
                            <m:e>
                              <m:r>
                                <a:rPr lang="en-US" i="1">
                                  <a:latin typeface="Cambria Math" charset="0"/>
                                </a:rPr>
                                <m:t>𝑎</m:t>
                              </m:r>
                            </m:e>
                            <m:sub>
                              <m:r>
                                <a:rPr lang="en-US" i="1">
                                  <a:latin typeface="Cambria Math" charset="0"/>
                                </a:rPr>
                                <m:t>𝑡</m:t>
                              </m:r>
                            </m:sub>
                          </m:sSub>
                        </m:e>
                      </m:d>
                      <m:r>
                        <a:rPr lang="en-US" b="0" i="1" smtClean="0">
                          <a:latin typeface="Cambria Math" charset="0"/>
                          <a:ea typeface="Cambria Math" charset="0"/>
                          <a:cs typeface="Cambria Math" charset="0"/>
                        </a:rPr>
                        <m:t>+</m:t>
                      </m:r>
                      <m:r>
                        <a:rPr lang="en-US" i="1">
                          <a:latin typeface="Cambria Math" charset="0"/>
                          <a:ea typeface="Cambria Math" charset="0"/>
                          <a:cs typeface="Cambria Math" charset="0"/>
                        </a:rPr>
                        <m:t>𝛼</m:t>
                      </m:r>
                      <m:r>
                        <a:rPr lang="en-US" i="1" smtClean="0">
                          <a:latin typeface="Cambria Math" charset="0"/>
                        </a:rPr>
                        <m:t> </m:t>
                      </m:r>
                      <m:r>
                        <a:rPr lang="en-US" i="1">
                          <a:latin typeface="Cambria Math" charset="0"/>
                        </a:rPr>
                        <m:t>[</m:t>
                      </m:r>
                      <m:sSub>
                        <m:sSubPr>
                          <m:ctrlPr>
                            <a:rPr lang="en-US" i="1" smtClean="0">
                              <a:latin typeface="Cambria Math" charset="0"/>
                            </a:rPr>
                          </m:ctrlPr>
                        </m:sSubPr>
                        <m:e>
                          <m:r>
                            <a:rPr lang="en-US" b="0" i="1" smtClean="0">
                              <a:latin typeface="Cambria Math" charset="0"/>
                            </a:rPr>
                            <m:t>𝑟</m:t>
                          </m:r>
                        </m:e>
                        <m:sub>
                          <m:r>
                            <a:rPr lang="en-US" b="0" i="1" smtClean="0">
                              <a:latin typeface="Cambria Math" charset="0"/>
                            </a:rPr>
                            <m:t>𝑡</m:t>
                          </m:r>
                          <m:r>
                            <a:rPr lang="en-US" b="0" i="1" smtClean="0">
                              <a:latin typeface="Cambria Math" charset="0"/>
                            </a:rPr>
                            <m:t>+1</m:t>
                          </m:r>
                        </m:sub>
                      </m:sSub>
                      <m:r>
                        <a:rPr lang="en-US" i="1">
                          <a:latin typeface="Cambria Math" charset="0"/>
                        </a:rPr>
                        <m:t>+</m:t>
                      </m:r>
                      <m:r>
                        <a:rPr lang="en-US" i="1">
                          <a:latin typeface="Cambria Math" charset="0"/>
                          <a:ea typeface="Cambria Math" charset="0"/>
                          <a:cs typeface="Cambria Math" charset="0"/>
                        </a:rPr>
                        <m:t>𝛾</m:t>
                      </m:r>
                      <m:sSub>
                        <m:sSubPr>
                          <m:ctrlPr>
                            <a:rPr lang="en-US" i="1" smtClean="0">
                              <a:latin typeface="Cambria Math" charset="0"/>
                              <a:ea typeface="Cambria Math" charset="0"/>
                              <a:cs typeface="Cambria Math" charset="0"/>
                            </a:rPr>
                          </m:ctrlPr>
                        </m:sSubPr>
                        <m:e>
                          <m:r>
                            <m:rPr>
                              <m:sty m:val="p"/>
                            </m:rPr>
                            <a:rPr lang="en-US" b="0" i="0" smtClean="0">
                              <a:latin typeface="Cambria Math" charset="0"/>
                              <a:ea typeface="Cambria Math" charset="0"/>
                              <a:cs typeface="Cambria Math" charset="0"/>
                            </a:rPr>
                            <m:t>max</m:t>
                          </m:r>
                        </m:e>
                        <m:sub>
                          <m:r>
                            <a:rPr lang="en-US" b="0" i="1" smtClean="0">
                              <a:latin typeface="Cambria Math" charset="0"/>
                              <a:ea typeface="Cambria Math" charset="0"/>
                              <a:cs typeface="Cambria Math" charset="0"/>
                            </a:rPr>
                            <m:t>𝑎</m:t>
                          </m:r>
                        </m:sub>
                      </m:sSub>
                      <m:r>
                        <a:rPr lang="en-US" i="1">
                          <a:latin typeface="Cambria Math" charset="0"/>
                        </a:rPr>
                        <m:t>𝑄</m:t>
                      </m:r>
                      <m:d>
                        <m:dPr>
                          <m:ctrlPr>
                            <a:rPr lang="en-US" i="1">
                              <a:latin typeface="Cambria Math" charset="0"/>
                            </a:rPr>
                          </m:ctrlPr>
                        </m:dPr>
                        <m:e>
                          <m:sSub>
                            <m:sSubPr>
                              <m:ctrlPr>
                                <a:rPr lang="en-US" i="1">
                                  <a:latin typeface="Cambria Math" charset="0"/>
                                </a:rPr>
                              </m:ctrlPr>
                            </m:sSubPr>
                            <m:e>
                              <m:r>
                                <a:rPr lang="en-US" i="1">
                                  <a:latin typeface="Cambria Math" charset="0"/>
                                </a:rPr>
                                <m:t>𝑠</m:t>
                              </m:r>
                            </m:e>
                            <m:sub>
                              <m:r>
                                <a:rPr lang="en-US" i="1">
                                  <a:latin typeface="Cambria Math" charset="0"/>
                                </a:rPr>
                                <m:t>𝑡</m:t>
                              </m:r>
                              <m:r>
                                <a:rPr lang="en-US" b="0" i="1" smtClean="0">
                                  <a:latin typeface="Cambria Math" charset="0"/>
                                </a:rPr>
                                <m:t>+1</m:t>
                              </m:r>
                            </m:sub>
                          </m:sSub>
                          <m:r>
                            <a:rPr lang="en-US" i="1">
                              <a:latin typeface="Cambria Math" charset="0"/>
                            </a:rPr>
                            <m:t>,</m:t>
                          </m:r>
                          <m:r>
                            <a:rPr lang="en-US" b="0" i="1" smtClean="0">
                              <a:latin typeface="Cambria Math" charset="0"/>
                            </a:rPr>
                            <m:t>𝑎</m:t>
                          </m:r>
                          <m:r>
                            <a:rPr lang="en-US" i="1" smtClean="0">
                              <a:latin typeface="Cambria Math" charset="0"/>
                            </a:rPr>
                            <m:t> </m:t>
                          </m:r>
                        </m:e>
                      </m:d>
                      <m:r>
                        <a:rPr lang="en-US" b="0" i="1" smtClean="0">
                          <a:latin typeface="Cambria Math" charset="0"/>
                        </a:rPr>
                        <m:t>−</m:t>
                      </m:r>
                      <m:r>
                        <a:rPr lang="en-US" i="1">
                          <a:latin typeface="Cambria Math" charset="0"/>
                        </a:rPr>
                        <m:t>𝑄</m:t>
                      </m:r>
                      <m:d>
                        <m:dPr>
                          <m:ctrlPr>
                            <a:rPr lang="en-US" i="1">
                              <a:latin typeface="Cambria Math" charset="0"/>
                            </a:rPr>
                          </m:ctrlPr>
                        </m:dPr>
                        <m:e>
                          <m:sSub>
                            <m:sSubPr>
                              <m:ctrlPr>
                                <a:rPr lang="en-US" i="1">
                                  <a:latin typeface="Cambria Math" charset="0"/>
                                </a:rPr>
                              </m:ctrlPr>
                            </m:sSubPr>
                            <m:e>
                              <m:r>
                                <a:rPr lang="en-US" i="1">
                                  <a:latin typeface="Cambria Math" charset="0"/>
                                </a:rPr>
                                <m:t>𝑠</m:t>
                              </m:r>
                            </m:e>
                            <m:sub>
                              <m:r>
                                <a:rPr lang="en-US" i="1">
                                  <a:latin typeface="Cambria Math" charset="0"/>
                                </a:rPr>
                                <m:t>𝑡</m:t>
                              </m:r>
                            </m:sub>
                          </m:sSub>
                          <m:r>
                            <a:rPr lang="en-US" i="1">
                              <a:latin typeface="Cambria Math" charset="0"/>
                            </a:rPr>
                            <m:t>,</m:t>
                          </m:r>
                          <m:sSub>
                            <m:sSubPr>
                              <m:ctrlPr>
                                <a:rPr lang="en-US" i="1">
                                  <a:latin typeface="Cambria Math" charset="0"/>
                                </a:rPr>
                              </m:ctrlPr>
                            </m:sSubPr>
                            <m:e>
                              <m:r>
                                <a:rPr lang="en-US" i="1">
                                  <a:latin typeface="Cambria Math" charset="0"/>
                                </a:rPr>
                                <m:t>𝑎</m:t>
                              </m:r>
                            </m:e>
                            <m:sub>
                              <m:r>
                                <a:rPr lang="en-US" i="1">
                                  <a:latin typeface="Cambria Math" charset="0"/>
                                </a:rPr>
                                <m:t>𝑡</m:t>
                              </m:r>
                            </m:sub>
                          </m:sSub>
                        </m:e>
                      </m:d>
                      <m:r>
                        <a:rPr lang="en-US" i="1">
                          <a:latin typeface="Cambria Math"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a:stretch>
              </a:blipFill>
            </p:spPr>
            <p:txBody>
              <a:bodyPr/>
              <a:lstStyle/>
              <a:p>
                <a:r>
                  <a:rPr lang="en-US">
                    <a:noFill/>
                  </a:rPr>
                  <a:t> </a:t>
                </a:r>
              </a:p>
            </p:txBody>
          </p:sp>
        </mc:Fallback>
      </mc:AlternateContent>
      <p:sp>
        <p:nvSpPr>
          <p:cNvPr id="4" name="TextBox 3"/>
          <p:cNvSpPr txBox="1"/>
          <p:nvPr/>
        </p:nvSpPr>
        <p:spPr>
          <a:xfrm>
            <a:off x="4113212" y="5119636"/>
            <a:ext cx="960519" cy="954107"/>
          </a:xfrm>
          <a:prstGeom prst="rect">
            <a:avLst/>
          </a:prstGeom>
          <a:noFill/>
        </p:spPr>
        <p:txBody>
          <a:bodyPr wrap="none" rtlCol="0">
            <a:spAutoFit/>
          </a:bodyPr>
          <a:lstStyle/>
          <a:p>
            <a:pPr algn="ctr"/>
            <a:r>
              <a:rPr lang="en-US" sz="2800" smtClean="0">
                <a:latin typeface="Times New Roman" charset="0"/>
                <a:ea typeface="Times New Roman" charset="0"/>
                <a:cs typeface="Times New Roman" charset="0"/>
              </a:rPr>
              <a:t>Old</a:t>
            </a:r>
            <a:br>
              <a:rPr lang="en-US" sz="2800" smtClean="0">
                <a:latin typeface="Times New Roman" charset="0"/>
                <a:ea typeface="Times New Roman" charset="0"/>
                <a:cs typeface="Times New Roman" charset="0"/>
              </a:rPr>
            </a:br>
            <a:r>
              <a:rPr lang="en-US" sz="2800" smtClean="0">
                <a:latin typeface="Times New Roman" charset="0"/>
                <a:ea typeface="Times New Roman" charset="0"/>
                <a:cs typeface="Times New Roman" charset="0"/>
              </a:rPr>
              <a:t>value</a:t>
            </a:r>
            <a:endParaRPr lang="en-US" sz="2800" dirty="0">
              <a:latin typeface="Times New Roman" charset="0"/>
              <a:ea typeface="Times New Roman" charset="0"/>
              <a:cs typeface="Times New Roman" charset="0"/>
            </a:endParaRPr>
          </a:p>
        </p:txBody>
      </p:sp>
      <p:sp>
        <p:nvSpPr>
          <p:cNvPr id="5" name="TextBox 4"/>
          <p:cNvSpPr txBox="1"/>
          <p:nvPr/>
        </p:nvSpPr>
        <p:spPr>
          <a:xfrm>
            <a:off x="5059951" y="5126851"/>
            <a:ext cx="1479892" cy="954107"/>
          </a:xfrm>
          <a:prstGeom prst="rect">
            <a:avLst/>
          </a:prstGeom>
          <a:noFill/>
        </p:spPr>
        <p:txBody>
          <a:bodyPr wrap="none" rtlCol="0">
            <a:spAutoFit/>
          </a:bodyPr>
          <a:lstStyle/>
          <a:p>
            <a:pPr algn="ctr"/>
            <a:r>
              <a:rPr lang="en-US" sz="2800" dirty="0" smtClean="0">
                <a:latin typeface="Times New Roman" charset="0"/>
                <a:ea typeface="Times New Roman" charset="0"/>
                <a:cs typeface="Times New Roman" charset="0"/>
              </a:rPr>
              <a:t>Learning</a:t>
            </a:r>
            <a:br>
              <a:rPr lang="en-US" sz="2800" dirty="0" smtClean="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rate</a:t>
            </a:r>
            <a:endParaRPr lang="en-US" sz="2800" dirty="0">
              <a:latin typeface="Times New Roman" charset="0"/>
              <a:ea typeface="Times New Roman" charset="0"/>
              <a:cs typeface="Times New Roman" charset="0"/>
            </a:endParaRPr>
          </a:p>
        </p:txBody>
      </p:sp>
      <p:sp>
        <p:nvSpPr>
          <p:cNvPr id="6" name="TextBox 5"/>
          <p:cNvSpPr txBox="1"/>
          <p:nvPr/>
        </p:nvSpPr>
        <p:spPr>
          <a:xfrm>
            <a:off x="5577022" y="3352799"/>
            <a:ext cx="1300357" cy="523220"/>
          </a:xfrm>
          <a:prstGeom prst="rect">
            <a:avLst/>
          </a:prstGeom>
          <a:noFill/>
        </p:spPr>
        <p:txBody>
          <a:bodyPr wrap="none" rtlCol="0">
            <a:spAutoFit/>
          </a:bodyPr>
          <a:lstStyle/>
          <a:p>
            <a:pPr algn="ctr"/>
            <a:r>
              <a:rPr lang="en-US" sz="2800" smtClean="0">
                <a:latin typeface="Times New Roman" charset="0"/>
                <a:ea typeface="Times New Roman" charset="0"/>
                <a:cs typeface="Times New Roman" charset="0"/>
              </a:rPr>
              <a:t>Reward</a:t>
            </a:r>
            <a:endParaRPr lang="en-US" sz="2800" dirty="0">
              <a:latin typeface="Times New Roman" charset="0"/>
              <a:ea typeface="Times New Roman" charset="0"/>
              <a:cs typeface="Times New Roman" charset="0"/>
            </a:endParaRPr>
          </a:p>
        </p:txBody>
      </p:sp>
      <p:sp>
        <p:nvSpPr>
          <p:cNvPr id="7" name="TextBox 6"/>
          <p:cNvSpPr txBox="1"/>
          <p:nvPr/>
        </p:nvSpPr>
        <p:spPr>
          <a:xfrm>
            <a:off x="6693680" y="5132947"/>
            <a:ext cx="1479893" cy="954107"/>
          </a:xfrm>
          <a:prstGeom prst="rect">
            <a:avLst/>
          </a:prstGeom>
          <a:noFill/>
        </p:spPr>
        <p:txBody>
          <a:bodyPr wrap="none" rtlCol="0">
            <a:spAutoFit/>
          </a:bodyPr>
          <a:lstStyle/>
          <a:p>
            <a:pPr algn="ctr"/>
            <a:r>
              <a:rPr lang="en-US" sz="2800" dirty="0" smtClean="0">
                <a:latin typeface="Times New Roman" charset="0"/>
                <a:ea typeface="Times New Roman" charset="0"/>
                <a:cs typeface="Times New Roman" charset="0"/>
              </a:rPr>
              <a:t>Discount</a:t>
            </a:r>
            <a:br>
              <a:rPr lang="en-US" sz="2800" dirty="0" smtClean="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factor</a:t>
            </a:r>
            <a:endParaRPr lang="en-US" sz="2800" dirty="0">
              <a:latin typeface="Times New Roman" charset="0"/>
              <a:ea typeface="Times New Roman" charset="0"/>
              <a:cs typeface="Times New Roman" charset="0"/>
            </a:endParaRPr>
          </a:p>
        </p:txBody>
      </p:sp>
      <p:sp>
        <p:nvSpPr>
          <p:cNvPr id="8" name="TextBox 7"/>
          <p:cNvSpPr txBox="1"/>
          <p:nvPr/>
        </p:nvSpPr>
        <p:spPr>
          <a:xfrm>
            <a:off x="7065165" y="3137356"/>
            <a:ext cx="3092514" cy="954107"/>
          </a:xfrm>
          <a:prstGeom prst="rect">
            <a:avLst/>
          </a:prstGeom>
          <a:noFill/>
        </p:spPr>
        <p:txBody>
          <a:bodyPr wrap="none" rtlCol="0">
            <a:spAutoFit/>
          </a:bodyPr>
          <a:lstStyle/>
          <a:p>
            <a:pPr algn="ctr"/>
            <a:r>
              <a:rPr lang="en-US" sz="2800" smtClean="0">
                <a:latin typeface="Times New Roman" charset="0"/>
                <a:ea typeface="Times New Roman" charset="0"/>
                <a:cs typeface="Times New Roman" charset="0"/>
              </a:rPr>
              <a:t>Estimate of</a:t>
            </a:r>
            <a:br>
              <a:rPr lang="en-US" sz="2800" smtClean="0">
                <a:latin typeface="Times New Roman" charset="0"/>
                <a:ea typeface="Times New Roman" charset="0"/>
                <a:cs typeface="Times New Roman" charset="0"/>
              </a:rPr>
            </a:br>
            <a:r>
              <a:rPr lang="en-US" sz="2800" smtClean="0">
                <a:latin typeface="Times New Roman" charset="0"/>
                <a:ea typeface="Times New Roman" charset="0"/>
                <a:cs typeface="Times New Roman" charset="0"/>
              </a:rPr>
              <a:t>future optimal value</a:t>
            </a:r>
            <a:endParaRPr lang="en-US" sz="2800" dirty="0">
              <a:latin typeface="Times New Roman" charset="0"/>
              <a:ea typeface="Times New Roman" charset="0"/>
              <a:cs typeface="Times New Roman" charset="0"/>
            </a:endParaRPr>
          </a:p>
        </p:txBody>
      </p:sp>
      <p:cxnSp>
        <p:nvCxnSpPr>
          <p:cNvPr id="9" name="Straight Connector 8"/>
          <p:cNvCxnSpPr>
            <a:stCxn id="4" idx="0"/>
          </p:cNvCxnSpPr>
          <p:nvPr/>
        </p:nvCxnSpPr>
        <p:spPr>
          <a:xfrm flipH="1" flipV="1">
            <a:off x="4593471" y="4768797"/>
            <a:ext cx="1" cy="350839"/>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5792325" y="4786081"/>
            <a:ext cx="1" cy="350839"/>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7232577" y="4796177"/>
            <a:ext cx="1" cy="350839"/>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227201" y="3922889"/>
            <a:ext cx="9910" cy="413093"/>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694612" y="4052711"/>
            <a:ext cx="4410" cy="325974"/>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2821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Q-learning Details</a:t>
            </a:r>
            <a:endParaRPr lang="en-US" dirty="0"/>
          </a:p>
        </p:txBody>
      </p:sp>
      <p:sp>
        <p:nvSpPr>
          <p:cNvPr id="3" name="Content Placeholder 2"/>
          <p:cNvSpPr>
            <a:spLocks noGrp="1"/>
          </p:cNvSpPr>
          <p:nvPr>
            <p:ph idx="1"/>
          </p:nvPr>
        </p:nvSpPr>
        <p:spPr/>
        <p:txBody>
          <a:bodyPr/>
          <a:lstStyle/>
          <a:p>
            <a:r>
              <a:rPr lang="en-US" dirty="0" smtClean="0"/>
              <a:t>Initial conditions</a:t>
            </a:r>
          </a:p>
          <a:p>
            <a:pPr lvl="1"/>
            <a:r>
              <a:rPr lang="en-US" dirty="0" smtClean="0"/>
              <a:t>Often high values to encourage exploration</a:t>
            </a:r>
          </a:p>
          <a:p>
            <a:pPr lvl="1"/>
            <a:r>
              <a:rPr lang="en-US" dirty="0" smtClean="0"/>
              <a:t>No matter what action is selected, update rule will cause it to have lower value than alternatives, so alternatives will be explored also.</a:t>
            </a:r>
          </a:p>
          <a:p>
            <a:r>
              <a:rPr lang="en-US" dirty="0" smtClean="0"/>
              <a:t>Learning rate</a:t>
            </a:r>
          </a:p>
          <a:p>
            <a:pPr lvl="1"/>
            <a:r>
              <a:rPr lang="en-US" dirty="0" smtClean="0"/>
              <a:t>Often a constant such as 0.1</a:t>
            </a:r>
          </a:p>
        </p:txBody>
      </p:sp>
    </p:spTree>
    <p:extLst>
      <p:ext uri="{BB962C8B-B14F-4D97-AF65-F5344CB8AC3E}">
        <p14:creationId xmlns:p14="http://schemas.microsoft.com/office/powerpoint/2010/main" val="37436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Q-Learning for Tic Tac Toe</a:t>
            </a:r>
            <a:endParaRPr lang="en-US" dirty="0"/>
          </a:p>
        </p:txBody>
      </p:sp>
      <p:sp>
        <p:nvSpPr>
          <p:cNvPr id="3" name="Content Placeholder 2"/>
          <p:cNvSpPr>
            <a:spLocks noGrp="1"/>
          </p:cNvSpPr>
          <p:nvPr>
            <p:ph idx="1"/>
          </p:nvPr>
        </p:nvSpPr>
        <p:spPr/>
        <p:txBody>
          <a:bodyPr/>
          <a:lstStyle/>
          <a:p>
            <a:r>
              <a:rPr lang="en-US" dirty="0" smtClean="0"/>
              <a:t>Class discussion: what could states,</a:t>
            </a:r>
            <a:br>
              <a:rPr lang="en-US" dirty="0" smtClean="0"/>
            </a:br>
            <a:r>
              <a:rPr lang="en-US" dirty="0" smtClean="0"/>
              <a:t>actions, and rewards be?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609" y="1828800"/>
            <a:ext cx="3607651" cy="4608576"/>
          </a:xfrm>
          <a:prstGeom prst="rect">
            <a:avLst/>
          </a:prstGeom>
        </p:spPr>
      </p:pic>
      <p:sp>
        <p:nvSpPr>
          <p:cNvPr id="5" name="TextBox 4"/>
          <p:cNvSpPr txBox="1"/>
          <p:nvPr/>
        </p:nvSpPr>
        <p:spPr>
          <a:xfrm>
            <a:off x="8304212" y="6477000"/>
            <a:ext cx="3505200" cy="307777"/>
          </a:xfrm>
          <a:prstGeom prst="rect">
            <a:avLst/>
          </a:prstGeom>
          <a:noFill/>
        </p:spPr>
        <p:txBody>
          <a:bodyPr wrap="square" rtlCol="0">
            <a:spAutoFit/>
          </a:bodyPr>
          <a:lstStyle/>
          <a:p>
            <a:r>
              <a:rPr lang="en-US" sz="1400" dirty="0" smtClean="0">
                <a:latin typeface="Times New Roman" charset="0"/>
                <a:ea typeface="Times New Roman" charset="0"/>
                <a:cs typeface="Times New Roman" charset="0"/>
              </a:rPr>
              <a:t>Image is Creative Commons, by </a:t>
            </a:r>
            <a:r>
              <a:rPr lang="en-US" sz="1400" dirty="0" smtClean="0">
                <a:latin typeface="Times New Roman" charset="0"/>
                <a:ea typeface="Times New Roman" charset="0"/>
                <a:cs typeface="Times New Roman" charset="0"/>
                <a:hlinkClick r:id="rId3"/>
              </a:rPr>
              <a:t>Katie Walker</a:t>
            </a:r>
            <a:endParaRPr lang="en-US"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016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Q-Learning and Neural Networks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there is a large number of (state, action) pairs, cannot store</a:t>
                </a:r>
                <a:br>
                  <a:rPr lang="en-US" dirty="0" smtClean="0"/>
                </a:br>
                <a14:m>
                  <m:oMath xmlns:m="http://schemas.openxmlformats.org/officeDocument/2006/math">
                    <m:r>
                      <a:rPr lang="en-US" i="1">
                        <a:latin typeface="Cambria Math" charset="0"/>
                      </a:rPr>
                      <m:t>𝑄</m:t>
                    </m:r>
                    <m:d>
                      <m:dPr>
                        <m:ctrlPr>
                          <a:rPr lang="en-US" i="1">
                            <a:latin typeface="Cambria Math" charset="0"/>
                          </a:rPr>
                        </m:ctrlPr>
                      </m:dPr>
                      <m:e>
                        <m:r>
                          <a:rPr lang="en-US" b="0" i="1" smtClean="0">
                            <a:latin typeface="Cambria Math" charset="0"/>
                          </a:rPr>
                          <m:t>𝑠</m:t>
                        </m:r>
                        <m:r>
                          <a:rPr lang="en-US" i="1">
                            <a:latin typeface="Cambria Math" charset="0"/>
                          </a:rPr>
                          <m:t>,</m:t>
                        </m:r>
                        <m:r>
                          <a:rPr lang="en-US" b="0" i="1" smtClean="0">
                            <a:latin typeface="Cambria Math" charset="0"/>
                          </a:rPr>
                          <m:t>𝑎</m:t>
                        </m:r>
                      </m:e>
                    </m:d>
                  </m:oMath>
                </a14:m>
                <a:r>
                  <a:rPr lang="en-US" dirty="0" smtClean="0"/>
                  <a:t> directly.</a:t>
                </a:r>
              </a:p>
              <a:p>
                <a:r>
                  <a:rPr lang="en-US" dirty="0" smtClean="0"/>
                  <a:t>Instead, approximate </a:t>
                </a:r>
                <a14:m>
                  <m:oMath xmlns:m="http://schemas.openxmlformats.org/officeDocument/2006/math">
                    <m:r>
                      <a:rPr lang="en-US" i="1">
                        <a:latin typeface="Cambria Math" charset="0"/>
                      </a:rPr>
                      <m:t>𝑄</m:t>
                    </m:r>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oMath>
                </a14:m>
                <a:r>
                  <a:rPr lang="en-US" dirty="0" smtClean="0"/>
                  <a:t> using a neural network:</a:t>
                </a:r>
              </a:p>
              <a:p>
                <a:pPr lvl="1"/>
                <a:r>
                  <a:rPr lang="en-US" b="1" dirty="0" smtClean="0"/>
                  <a:t>Q-function</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a:stretch>
              </a:blipFill>
            </p:spPr>
            <p:txBody>
              <a:bodyPr/>
              <a:lstStyle/>
              <a:p>
                <a:r>
                  <a:rPr lang="en-US">
                    <a:noFill/>
                  </a:rPr>
                  <a:t> </a:t>
                </a:r>
              </a:p>
            </p:txBody>
          </p:sp>
        </mc:Fallback>
      </mc:AlternateContent>
    </p:spTree>
    <p:extLst>
      <p:ext uri="{BB962C8B-B14F-4D97-AF65-F5344CB8AC3E}">
        <p14:creationId xmlns:p14="http://schemas.microsoft.com/office/powerpoint/2010/main" val="158316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Q-Learning and Neural Networks</a:t>
            </a:r>
          </a:p>
        </p:txBody>
      </p:sp>
      <p:sp>
        <p:nvSpPr>
          <p:cNvPr id="3" name="Content Placeholder 2"/>
          <p:cNvSpPr>
            <a:spLocks noGrp="1"/>
          </p:cNvSpPr>
          <p:nvPr>
            <p:ph idx="1"/>
          </p:nvPr>
        </p:nvSpPr>
        <p:spPr/>
        <p:txBody>
          <a:bodyPr/>
          <a:lstStyle/>
          <a:p>
            <a:r>
              <a:rPr lang="en-US" dirty="0" smtClean="0"/>
              <a:t>Supervised learning: can take the value from the right-hand side of the Q-learning rule as the target for a neural network with weights </a:t>
            </a:r>
            <a:r>
              <a:rPr lang="en-US" b="1" dirty="0" smtClean="0"/>
              <a:t>w.</a:t>
            </a:r>
          </a:p>
          <a:p>
            <a:r>
              <a:rPr lang="en-US" dirty="0" smtClean="0"/>
              <a:t>Minimize:</a:t>
            </a:r>
            <a:br>
              <a:rPr lang="en-US" dirty="0" smtClean="0"/>
            </a:br>
            <a:r>
              <a:rPr lang="en-US" dirty="0" smtClean="0"/>
              <a:t/>
            </a:r>
            <a:br>
              <a:rPr lang="en-US" dirty="0" smtClean="0"/>
            </a:br>
            <a:endParaRPr lang="en-US" dirty="0" smtClean="0"/>
          </a:p>
          <a:p>
            <a:r>
              <a:rPr lang="en-US" b="1" dirty="0" smtClean="0"/>
              <a:t>Diverges</a:t>
            </a:r>
            <a:r>
              <a:rPr lang="en-US" dirty="0" smtClean="0"/>
              <a:t> using neural networks due to:</a:t>
            </a:r>
          </a:p>
          <a:p>
            <a:pPr lvl="1"/>
            <a:r>
              <a:rPr lang="en-US" dirty="0" smtClean="0"/>
              <a:t>Correlations between samples</a:t>
            </a:r>
          </a:p>
          <a:p>
            <a:pPr lvl="1"/>
            <a:r>
              <a:rPr lang="en-US" dirty="0" smtClean="0"/>
              <a:t>Non-stationary learning target</a:t>
            </a:r>
          </a:p>
          <a:p>
            <a:pPr lvl="1"/>
            <a:endParaRPr lang="en-US" dirty="0"/>
          </a:p>
        </p:txBody>
      </p:sp>
      <mc:AlternateContent xmlns:mc="http://schemas.openxmlformats.org/markup-compatibility/2006" xmlns:a14="http://schemas.microsoft.com/office/drawing/2010/main">
        <mc:Choice Requires="a14">
          <p:sp>
            <p:nvSpPr>
              <p:cNvPr id="5" name="Rectangle 4"/>
              <p:cNvSpPr/>
              <p:nvPr/>
            </p:nvSpPr>
            <p:spPr>
              <a:xfrm>
                <a:off x="1293812" y="3352800"/>
                <a:ext cx="7162800" cy="5132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charset="0"/>
                        </a:rPr>
                        <m:t>𝐸</m:t>
                      </m:r>
                      <m:r>
                        <a:rPr lang="en-US" sz="2800" b="0" i="1" smtClean="0">
                          <a:latin typeface="Cambria Math" charset="0"/>
                        </a:rPr>
                        <m:t>=</m:t>
                      </m:r>
                      <m:d>
                        <m:dPr>
                          <m:begChr m:val="["/>
                          <m:endChr m:val="]"/>
                          <m:ctrlPr>
                            <a:rPr lang="en-US" sz="2800" b="0" i="1" smtClean="0">
                              <a:latin typeface="Cambria Math" charset="0"/>
                            </a:rPr>
                          </m:ctrlPr>
                        </m:dPr>
                        <m:e>
                          <m:sSub>
                            <m:sSubPr>
                              <m:ctrlPr>
                                <a:rPr lang="en-US" sz="2800" i="1">
                                  <a:latin typeface="Cambria Math" charset="0"/>
                                </a:rPr>
                              </m:ctrlPr>
                            </m:sSubPr>
                            <m:e>
                              <m:r>
                                <a:rPr lang="en-US" sz="2800" i="1">
                                  <a:latin typeface="Cambria Math" charset="0"/>
                                </a:rPr>
                                <m:t>𝑟</m:t>
                              </m:r>
                            </m:e>
                            <m:sub>
                              <m:r>
                                <a:rPr lang="en-US" sz="2800" i="1">
                                  <a:latin typeface="Cambria Math" charset="0"/>
                                </a:rPr>
                                <m:t>𝑡</m:t>
                              </m:r>
                              <m:r>
                                <a:rPr lang="en-US" sz="2800" i="1">
                                  <a:latin typeface="Cambria Math" charset="0"/>
                                </a:rPr>
                                <m:t>+1</m:t>
                              </m:r>
                            </m:sub>
                          </m:sSub>
                          <m:r>
                            <a:rPr lang="en-US" sz="2800" i="1">
                              <a:latin typeface="Cambria Math" charset="0"/>
                            </a:rPr>
                            <m:t>+</m:t>
                          </m:r>
                          <m:r>
                            <a:rPr lang="en-US" sz="2800" i="1">
                              <a:latin typeface="Cambria Math" charset="0"/>
                              <a:ea typeface="Cambria Math" charset="0"/>
                              <a:cs typeface="Cambria Math" charset="0"/>
                            </a:rPr>
                            <m:t>𝛾</m:t>
                          </m:r>
                          <m:sSub>
                            <m:sSubPr>
                              <m:ctrlPr>
                                <a:rPr lang="en-US" sz="2800" i="1">
                                  <a:latin typeface="Cambria Math" charset="0"/>
                                  <a:ea typeface="Cambria Math" charset="0"/>
                                  <a:cs typeface="Cambria Math" charset="0"/>
                                </a:rPr>
                              </m:ctrlPr>
                            </m:sSubPr>
                            <m:e>
                              <m:r>
                                <m:rPr>
                                  <m:sty m:val="p"/>
                                </m:rPr>
                                <a:rPr lang="en-US" sz="2800">
                                  <a:latin typeface="Cambria Math" charset="0"/>
                                  <a:ea typeface="Cambria Math" charset="0"/>
                                  <a:cs typeface="Cambria Math" charset="0"/>
                                </a:rPr>
                                <m:t>max</m:t>
                              </m:r>
                            </m:e>
                            <m:sub>
                              <m:r>
                                <a:rPr lang="en-US" sz="2800" i="1">
                                  <a:latin typeface="Cambria Math" charset="0"/>
                                  <a:ea typeface="Cambria Math" charset="0"/>
                                  <a:cs typeface="Cambria Math" charset="0"/>
                                </a:rPr>
                                <m:t>𝑎</m:t>
                              </m:r>
                              <m:r>
                                <a:rPr lang="en-US" sz="2800" b="0" i="1" smtClean="0">
                                  <a:latin typeface="Cambria Math" charset="0"/>
                                  <a:ea typeface="Cambria Math" charset="0"/>
                                  <a:cs typeface="Cambria Math" charset="0"/>
                                </a:rPr>
                                <m:t>′</m:t>
                              </m:r>
                            </m:sub>
                          </m:sSub>
                          <m:r>
                            <a:rPr lang="en-US" sz="2800" i="1">
                              <a:latin typeface="Cambria Math" charset="0"/>
                            </a:rPr>
                            <m:t>𝑄</m:t>
                          </m:r>
                          <m:d>
                            <m:dPr>
                              <m:ctrlPr>
                                <a:rPr lang="en-US" sz="2800" i="1">
                                  <a:latin typeface="Cambria Math" charset="0"/>
                                </a:rPr>
                              </m:ctrlPr>
                            </m:dPr>
                            <m:e>
                              <m:sSup>
                                <m:sSupPr>
                                  <m:ctrlPr>
                                    <a:rPr lang="en-US" sz="2800" b="0" i="1" smtClean="0">
                                      <a:latin typeface="Cambria Math" charset="0"/>
                                    </a:rPr>
                                  </m:ctrlPr>
                                </m:sSupPr>
                                <m:e>
                                  <m:r>
                                    <a:rPr lang="en-US" sz="2800" b="0" i="1" smtClean="0">
                                      <a:latin typeface="Cambria Math" charset="0"/>
                                    </a:rPr>
                                    <m:t>𝑠</m:t>
                                  </m:r>
                                </m:e>
                                <m:sup>
                                  <m:r>
                                    <a:rPr lang="en-US" sz="2800" b="0" i="1" smtClean="0">
                                      <a:latin typeface="Cambria Math" charset="0"/>
                                    </a:rPr>
                                    <m:t>′</m:t>
                                  </m:r>
                                </m:sup>
                              </m:sSup>
                              <m:r>
                                <a:rPr lang="en-US" sz="2800" i="1">
                                  <a:latin typeface="Cambria Math" charset="0"/>
                                </a:rPr>
                                <m:t>,</m:t>
                              </m:r>
                              <m:sSup>
                                <m:sSupPr>
                                  <m:ctrlPr>
                                    <a:rPr lang="en-US" sz="2800" b="0" i="1" smtClean="0">
                                      <a:latin typeface="Cambria Math" charset="0"/>
                                    </a:rPr>
                                  </m:ctrlPr>
                                </m:sSupPr>
                                <m:e>
                                  <m:r>
                                    <a:rPr lang="en-US" sz="2800" i="1">
                                      <a:latin typeface="Cambria Math" charset="0"/>
                                    </a:rPr>
                                    <m:t>𝑎</m:t>
                                  </m:r>
                                </m:e>
                                <m:sup>
                                  <m:r>
                                    <a:rPr lang="en-US" sz="2800" b="0" i="1" smtClean="0">
                                      <a:latin typeface="Cambria Math" charset="0"/>
                                    </a:rPr>
                                    <m:t>′</m:t>
                                  </m:r>
                                </m:sup>
                              </m:sSup>
                              <m:r>
                                <a:rPr lang="en-US" sz="2800" b="0" i="1" smtClean="0">
                                  <a:latin typeface="Cambria Math" charset="0"/>
                                </a:rPr>
                                <m:t>,</m:t>
                              </m:r>
                              <m:r>
                                <a:rPr lang="en-US" sz="2800" b="1" i="0" smtClean="0">
                                  <a:latin typeface="Cambria Math" charset="0"/>
                                </a:rPr>
                                <m:t>𝐰</m:t>
                              </m:r>
                            </m:e>
                          </m:d>
                          <m:r>
                            <a:rPr lang="en-US" sz="2800" i="1">
                              <a:latin typeface="Cambria Math" charset="0"/>
                            </a:rPr>
                            <m:t>−</m:t>
                          </m:r>
                          <m:r>
                            <a:rPr lang="en-US" sz="2800" i="1">
                              <a:latin typeface="Cambria Math" charset="0"/>
                            </a:rPr>
                            <m:t>𝑄</m:t>
                          </m:r>
                          <m:d>
                            <m:dPr>
                              <m:ctrlPr>
                                <a:rPr lang="en-US" sz="2800" i="1">
                                  <a:latin typeface="Cambria Math" charset="0"/>
                                </a:rPr>
                              </m:ctrlPr>
                            </m:dPr>
                            <m:e>
                              <m:r>
                                <a:rPr lang="en-US" sz="2800" b="0" i="1" smtClean="0">
                                  <a:latin typeface="Cambria Math" charset="0"/>
                                </a:rPr>
                                <m:t>𝑠</m:t>
                              </m:r>
                              <m:r>
                                <a:rPr lang="en-US" sz="2800" i="1">
                                  <a:latin typeface="Cambria Math" charset="0"/>
                                </a:rPr>
                                <m:t>,</m:t>
                              </m:r>
                              <m:r>
                                <a:rPr lang="en-US" sz="2800" b="0" i="1" smtClean="0">
                                  <a:latin typeface="Cambria Math" charset="0"/>
                                </a:rPr>
                                <m:t>𝑎</m:t>
                              </m:r>
                              <m:r>
                                <a:rPr lang="en-US" sz="2800" b="0" i="1" smtClean="0">
                                  <a:latin typeface="Cambria Math" charset="0"/>
                                </a:rPr>
                                <m:t>,</m:t>
                              </m:r>
                              <m:r>
                                <a:rPr lang="en-US" sz="2800" b="1">
                                  <a:latin typeface="Cambria Math" charset="0"/>
                                </a:rPr>
                                <m:t>𝐰</m:t>
                              </m:r>
                            </m:e>
                          </m:d>
                        </m:e>
                      </m:d>
                      <m:r>
                        <a:rPr lang="en-US" sz="2800" b="0" i="1" baseline="30000" smtClean="0">
                          <a:latin typeface="Cambria Math" charset="0"/>
                        </a:rPr>
                        <m:t>2</m:t>
                      </m:r>
                    </m:oMath>
                  </m:oMathPara>
                </a14:m>
                <a:endParaRPr lang="en-US" sz="2800" baseline="30000" dirty="0"/>
              </a:p>
            </p:txBody>
          </p:sp>
        </mc:Choice>
        <mc:Fallback xmlns="">
          <p:sp>
            <p:nvSpPr>
              <p:cNvPr id="5" name="Rectangle 4"/>
              <p:cNvSpPr>
                <a:spLocks noRot="1" noChangeAspect="1" noMove="1" noResize="1" noEditPoints="1" noAdjustHandles="1" noChangeArrowheads="1" noChangeShapeType="1" noTextEdit="1"/>
              </p:cNvSpPr>
              <p:nvPr/>
            </p:nvSpPr>
            <p:spPr>
              <a:xfrm>
                <a:off x="1293812" y="3352800"/>
                <a:ext cx="7162800" cy="513282"/>
              </a:xfrm>
              <a:prstGeom prst="rect">
                <a:avLst/>
              </a:prstGeom>
              <a:blipFill rotWithShape="0">
                <a:blip r:embed="rId2"/>
                <a:stretch>
                  <a:fillRect/>
                </a:stretch>
              </a:blipFill>
            </p:spPr>
            <p:txBody>
              <a:bodyPr/>
              <a:lstStyle/>
              <a:p>
                <a:r>
                  <a:rPr lang="en-US">
                    <a:noFill/>
                  </a:rPr>
                  <a:t> </a:t>
                </a:r>
              </a:p>
            </p:txBody>
          </p:sp>
        </mc:Fallback>
      </mc:AlternateContent>
      <p:sp>
        <p:nvSpPr>
          <p:cNvPr id="6" name="TextBox 5"/>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7245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Q-Networks (DQN): Experience Replay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To remove correlations, build a history data-set from the agent’s own experiences: </a:t>
                </a:r>
                <a14:m>
                  <m:oMath xmlns:m="http://schemas.openxmlformats.org/officeDocument/2006/math">
                    <m:d>
                      <m:dPr>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𝑠</m:t>
                            </m:r>
                          </m:e>
                          <m:sub>
                            <m:r>
                              <a:rPr lang="en-US" b="0" i="1" smtClean="0">
                                <a:latin typeface="Cambria Math" charset="0"/>
                              </a:rPr>
                              <m:t>𝑖</m:t>
                            </m:r>
                          </m:sub>
                        </m:sSub>
                        <m:r>
                          <a:rPr lang="en-US" b="0" i="1" smtClean="0">
                            <a:latin typeface="Cambria Math" charset="0"/>
                          </a:rPr>
                          <m:t>,</m:t>
                        </m:r>
                        <m:sSub>
                          <m:sSubPr>
                            <m:ctrlPr>
                              <a:rPr lang="en-US" i="1">
                                <a:latin typeface="Cambria Math" charset="0"/>
                              </a:rPr>
                            </m:ctrlPr>
                          </m:sSubPr>
                          <m:e>
                            <m:r>
                              <a:rPr lang="en-US" b="0" i="1" smtClean="0">
                                <a:latin typeface="Cambria Math" charset="0"/>
                              </a:rPr>
                              <m:t>𝑎</m:t>
                            </m:r>
                          </m:e>
                          <m:sub>
                            <m:r>
                              <a:rPr lang="en-US" i="1">
                                <a:latin typeface="Cambria Math" charset="0"/>
                              </a:rPr>
                              <m:t>𝑖</m:t>
                            </m:r>
                          </m:sub>
                        </m:sSub>
                        <m:r>
                          <a:rPr lang="en-US" b="0" i="1" smtClean="0">
                            <a:latin typeface="Cambria Math" charset="0"/>
                          </a:rPr>
                          <m:t>,</m:t>
                        </m:r>
                        <m:sSub>
                          <m:sSubPr>
                            <m:ctrlPr>
                              <a:rPr lang="en-US" i="1">
                                <a:latin typeface="Cambria Math" charset="0"/>
                              </a:rPr>
                            </m:ctrlPr>
                          </m:sSubPr>
                          <m:e>
                            <m:r>
                              <a:rPr lang="en-US" b="0" i="1" smtClean="0">
                                <a:latin typeface="Cambria Math" charset="0"/>
                              </a:rPr>
                              <m:t>𝑟</m:t>
                            </m:r>
                          </m:e>
                          <m:sub>
                            <m:r>
                              <a:rPr lang="en-US" i="1">
                                <a:latin typeface="Cambria Math" charset="0"/>
                              </a:rPr>
                              <m:t>𝑖</m:t>
                            </m:r>
                            <m:r>
                              <a:rPr lang="en-US" b="0" i="1" smtClean="0">
                                <a:latin typeface="Cambria Math" charset="0"/>
                              </a:rPr>
                              <m:t>+1</m:t>
                            </m:r>
                          </m:sub>
                        </m:sSub>
                        <m:r>
                          <a:rPr lang="en-US" b="0" i="1" smtClean="0">
                            <a:latin typeface="Cambria Math" charset="0"/>
                          </a:rPr>
                          <m:t>,</m:t>
                        </m:r>
                        <m:sSub>
                          <m:sSubPr>
                            <m:ctrlPr>
                              <a:rPr lang="en-US" i="1">
                                <a:latin typeface="Cambria Math" charset="0"/>
                              </a:rPr>
                            </m:ctrlPr>
                          </m:sSubPr>
                          <m:e>
                            <m:r>
                              <a:rPr lang="en-US" i="1">
                                <a:latin typeface="Cambria Math" charset="0"/>
                              </a:rPr>
                              <m:t>𝑠</m:t>
                            </m:r>
                          </m:e>
                          <m:sub>
                            <m:r>
                              <a:rPr lang="en-US" i="1">
                                <a:latin typeface="Cambria Math" charset="0"/>
                              </a:rPr>
                              <m:t>𝑖</m:t>
                            </m:r>
                            <m:r>
                              <a:rPr lang="en-US" b="0" i="1" smtClean="0">
                                <a:latin typeface="Cambria Math" charset="0"/>
                              </a:rPr>
                              <m:t>+1</m:t>
                            </m:r>
                          </m:sub>
                        </m:sSub>
                      </m:e>
                    </m:d>
                  </m:oMath>
                </a14:m>
                <a:endParaRPr lang="en-US" b="0" dirty="0" smtClean="0"/>
              </a:p>
              <a:p>
                <a:r>
                  <a:rPr lang="en-US" dirty="0" smtClean="0"/>
                  <a:t>Sample experiences from this data-set and apply the stochastic gradient descent update for the squared loss:</a:t>
                </a:r>
              </a:p>
              <a:p>
                <a:endParaRPr lang="en-US" dirty="0"/>
              </a:p>
              <a:p>
                <a:r>
                  <a:rPr lang="en-US" dirty="0" smtClean="0"/>
                  <a:t>To prevent problems with non-stationary learning targets, fix the weights </a:t>
                </a:r>
                <a14:m>
                  <m:oMath xmlns:m="http://schemas.openxmlformats.org/officeDocument/2006/math">
                    <m:sSup>
                      <m:sSupPr>
                        <m:ctrlPr>
                          <a:rPr lang="en-US" i="1">
                            <a:latin typeface="Cambria Math" charset="0"/>
                          </a:rPr>
                        </m:ctrlPr>
                      </m:sSupPr>
                      <m:e>
                        <m:r>
                          <a:rPr lang="en-US" b="1">
                            <a:latin typeface="Cambria Math" charset="0"/>
                          </a:rPr>
                          <m:t>𝐰</m:t>
                        </m:r>
                      </m:e>
                      <m:sup>
                        <m:r>
                          <a:rPr lang="en-US" i="1">
                            <a:latin typeface="Cambria Math" charset="0"/>
                          </a:rPr>
                          <m:t>−</m:t>
                        </m:r>
                      </m:sup>
                    </m:sSup>
                  </m:oMath>
                </a14:m>
                <a:r>
                  <a:rPr lang="en-US" dirty="0" smtClean="0"/>
                  <a:t> while performing SGD.</a:t>
                </a:r>
              </a:p>
              <a:p>
                <a:r>
                  <a:rPr lang="en-US" dirty="0" smtClean="0"/>
                  <a:t>Discussion question: concretely, how might we use DQN to play Tic Tac Toe? </a:t>
                </a:r>
                <a:r>
                  <a:rPr lang="en-US" dirty="0" smtClean="0"/>
                  <a:t>(e.g. 6x6 board). What </a:t>
                </a:r>
                <a:r>
                  <a:rPr lang="en-US" dirty="0" smtClean="0"/>
                  <a:t>are the states, actions, rewards? What network architecture?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r="-1011" b="-11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93812" y="3723812"/>
                <a:ext cx="7467600" cy="5132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charset="0"/>
                        </a:rPr>
                        <m:t>𝐸</m:t>
                      </m:r>
                      <m:r>
                        <a:rPr lang="en-US" sz="2800" b="0" i="1" smtClean="0">
                          <a:latin typeface="Cambria Math" charset="0"/>
                        </a:rPr>
                        <m:t>=</m:t>
                      </m:r>
                      <m:d>
                        <m:dPr>
                          <m:begChr m:val="["/>
                          <m:endChr m:val="]"/>
                          <m:ctrlPr>
                            <a:rPr lang="en-US" sz="2800" b="0" i="1" smtClean="0">
                              <a:latin typeface="Cambria Math" charset="0"/>
                            </a:rPr>
                          </m:ctrlPr>
                        </m:dPr>
                        <m:e>
                          <m:sSub>
                            <m:sSubPr>
                              <m:ctrlPr>
                                <a:rPr lang="en-US" sz="2800" i="1">
                                  <a:latin typeface="Cambria Math" charset="0"/>
                                </a:rPr>
                              </m:ctrlPr>
                            </m:sSubPr>
                            <m:e>
                              <m:r>
                                <a:rPr lang="en-US" sz="2800" i="1">
                                  <a:latin typeface="Cambria Math" charset="0"/>
                                </a:rPr>
                                <m:t>𝑟</m:t>
                              </m:r>
                            </m:e>
                            <m:sub>
                              <m:r>
                                <a:rPr lang="en-US" sz="2800" i="1">
                                  <a:latin typeface="Cambria Math" charset="0"/>
                                </a:rPr>
                                <m:t>𝑡</m:t>
                              </m:r>
                              <m:r>
                                <a:rPr lang="en-US" sz="2800" i="1">
                                  <a:latin typeface="Cambria Math" charset="0"/>
                                </a:rPr>
                                <m:t>+1</m:t>
                              </m:r>
                            </m:sub>
                          </m:sSub>
                          <m:r>
                            <a:rPr lang="en-US" sz="2800" i="1">
                              <a:latin typeface="Cambria Math" charset="0"/>
                            </a:rPr>
                            <m:t>+</m:t>
                          </m:r>
                          <m:r>
                            <a:rPr lang="en-US" sz="2800" i="1">
                              <a:latin typeface="Cambria Math" charset="0"/>
                              <a:ea typeface="Cambria Math" charset="0"/>
                              <a:cs typeface="Cambria Math" charset="0"/>
                            </a:rPr>
                            <m:t>𝛾</m:t>
                          </m:r>
                          <m:sSub>
                            <m:sSubPr>
                              <m:ctrlPr>
                                <a:rPr lang="en-US" sz="2800" i="1">
                                  <a:latin typeface="Cambria Math" charset="0"/>
                                  <a:ea typeface="Cambria Math" charset="0"/>
                                  <a:cs typeface="Cambria Math" charset="0"/>
                                </a:rPr>
                              </m:ctrlPr>
                            </m:sSubPr>
                            <m:e>
                              <m:r>
                                <m:rPr>
                                  <m:sty m:val="p"/>
                                </m:rPr>
                                <a:rPr lang="en-US" sz="2800">
                                  <a:latin typeface="Cambria Math" charset="0"/>
                                  <a:ea typeface="Cambria Math" charset="0"/>
                                  <a:cs typeface="Cambria Math" charset="0"/>
                                </a:rPr>
                                <m:t>max</m:t>
                              </m:r>
                            </m:e>
                            <m:sub>
                              <m:r>
                                <a:rPr lang="en-US" sz="2800" i="1">
                                  <a:latin typeface="Cambria Math" charset="0"/>
                                  <a:ea typeface="Cambria Math" charset="0"/>
                                  <a:cs typeface="Cambria Math" charset="0"/>
                                </a:rPr>
                                <m:t>𝑎</m:t>
                              </m:r>
                              <m:r>
                                <a:rPr lang="en-US" sz="2800" b="0" i="1" smtClean="0">
                                  <a:latin typeface="Cambria Math" charset="0"/>
                                  <a:ea typeface="Cambria Math" charset="0"/>
                                  <a:cs typeface="Cambria Math" charset="0"/>
                                </a:rPr>
                                <m:t>′</m:t>
                              </m:r>
                            </m:sub>
                          </m:sSub>
                          <m:r>
                            <a:rPr lang="en-US" sz="2800" i="1">
                              <a:latin typeface="Cambria Math" charset="0"/>
                            </a:rPr>
                            <m:t>𝑄</m:t>
                          </m:r>
                          <m:d>
                            <m:dPr>
                              <m:ctrlPr>
                                <a:rPr lang="en-US" sz="2800" i="1">
                                  <a:latin typeface="Cambria Math" charset="0"/>
                                </a:rPr>
                              </m:ctrlPr>
                            </m:dPr>
                            <m:e>
                              <m:sSup>
                                <m:sSupPr>
                                  <m:ctrlPr>
                                    <a:rPr lang="en-US" sz="2800" b="0" i="1" smtClean="0">
                                      <a:latin typeface="Cambria Math" charset="0"/>
                                    </a:rPr>
                                  </m:ctrlPr>
                                </m:sSupPr>
                                <m:e>
                                  <m:r>
                                    <a:rPr lang="en-US" sz="2800" b="0" i="1" smtClean="0">
                                      <a:latin typeface="Cambria Math" charset="0"/>
                                    </a:rPr>
                                    <m:t>𝑠</m:t>
                                  </m:r>
                                </m:e>
                                <m:sup>
                                  <m:r>
                                    <a:rPr lang="en-US" sz="2800" b="0" i="1" smtClean="0">
                                      <a:latin typeface="Cambria Math" charset="0"/>
                                    </a:rPr>
                                    <m:t>′</m:t>
                                  </m:r>
                                </m:sup>
                              </m:sSup>
                              <m:r>
                                <a:rPr lang="en-US" sz="2800" i="1">
                                  <a:latin typeface="Cambria Math" charset="0"/>
                                </a:rPr>
                                <m:t>,</m:t>
                              </m:r>
                              <m:sSup>
                                <m:sSupPr>
                                  <m:ctrlPr>
                                    <a:rPr lang="en-US" sz="2800" b="0" i="1" smtClean="0">
                                      <a:latin typeface="Cambria Math" charset="0"/>
                                    </a:rPr>
                                  </m:ctrlPr>
                                </m:sSupPr>
                                <m:e>
                                  <m:r>
                                    <a:rPr lang="en-US" sz="2800" i="1">
                                      <a:latin typeface="Cambria Math" charset="0"/>
                                    </a:rPr>
                                    <m:t>𝑎</m:t>
                                  </m:r>
                                </m:e>
                                <m:sup>
                                  <m:r>
                                    <a:rPr lang="en-US" sz="2800" b="0" i="1" smtClean="0">
                                      <a:latin typeface="Cambria Math" charset="0"/>
                                    </a:rPr>
                                    <m:t>′</m:t>
                                  </m:r>
                                </m:sup>
                              </m:sSup>
                              <m:r>
                                <a:rPr lang="en-US" sz="2800" b="0" i="1" smtClean="0">
                                  <a:latin typeface="Cambria Math" charset="0"/>
                                </a:rPr>
                                <m:t>,</m:t>
                              </m:r>
                              <m:sSup>
                                <m:sSupPr>
                                  <m:ctrlPr>
                                    <a:rPr lang="en-US" sz="2800" b="0" i="1" smtClean="0">
                                      <a:latin typeface="Cambria Math" charset="0"/>
                                    </a:rPr>
                                  </m:ctrlPr>
                                </m:sSupPr>
                                <m:e>
                                  <m:r>
                                    <a:rPr lang="en-US" sz="2800" b="1">
                                      <a:latin typeface="Cambria Math" charset="0"/>
                                    </a:rPr>
                                    <m:t>𝐰</m:t>
                                  </m:r>
                                </m:e>
                                <m:sup>
                                  <m:r>
                                    <a:rPr lang="en-US" sz="2800" b="0" i="1" smtClean="0">
                                      <a:latin typeface="Cambria Math" charset="0"/>
                                    </a:rPr>
                                    <m:t>−</m:t>
                                  </m:r>
                                </m:sup>
                              </m:sSup>
                            </m:e>
                          </m:d>
                          <m:r>
                            <a:rPr lang="en-US" sz="2800" i="1">
                              <a:latin typeface="Cambria Math" charset="0"/>
                            </a:rPr>
                            <m:t>−</m:t>
                          </m:r>
                          <m:r>
                            <a:rPr lang="en-US" sz="2800" i="1">
                              <a:latin typeface="Cambria Math" charset="0"/>
                            </a:rPr>
                            <m:t>𝑄</m:t>
                          </m:r>
                          <m:d>
                            <m:dPr>
                              <m:ctrlPr>
                                <a:rPr lang="en-US" sz="2800" i="1">
                                  <a:latin typeface="Cambria Math" charset="0"/>
                                </a:rPr>
                              </m:ctrlPr>
                            </m:dPr>
                            <m:e>
                              <m:r>
                                <a:rPr lang="en-US" sz="2800" b="0" i="1" smtClean="0">
                                  <a:latin typeface="Cambria Math" charset="0"/>
                                </a:rPr>
                                <m:t>𝑠</m:t>
                              </m:r>
                              <m:r>
                                <a:rPr lang="en-US" sz="2800" i="1">
                                  <a:latin typeface="Cambria Math" charset="0"/>
                                </a:rPr>
                                <m:t>,</m:t>
                              </m:r>
                              <m:r>
                                <a:rPr lang="en-US" sz="2800" b="0" i="1" smtClean="0">
                                  <a:latin typeface="Cambria Math" charset="0"/>
                                </a:rPr>
                                <m:t>𝑎</m:t>
                              </m:r>
                              <m:r>
                                <a:rPr lang="en-US" sz="2800" b="0" i="1" smtClean="0">
                                  <a:latin typeface="Cambria Math" charset="0"/>
                                </a:rPr>
                                <m:t>,</m:t>
                              </m:r>
                              <m:r>
                                <a:rPr lang="en-US" sz="2800" b="1">
                                  <a:latin typeface="Cambria Math" charset="0"/>
                                </a:rPr>
                                <m:t>𝐰</m:t>
                              </m:r>
                            </m:e>
                          </m:d>
                        </m:e>
                      </m:d>
                      <m:r>
                        <a:rPr lang="en-US" sz="2800" b="0" i="1" baseline="30000" smtClean="0">
                          <a:latin typeface="Cambria Math" charset="0"/>
                        </a:rPr>
                        <m:t>2</m:t>
                      </m:r>
                    </m:oMath>
                  </m:oMathPara>
                </a14:m>
                <a:endParaRPr lang="en-US" sz="2800" baseline="30000" dirty="0"/>
              </a:p>
            </p:txBody>
          </p:sp>
        </mc:Choice>
        <mc:Fallback xmlns="">
          <p:sp>
            <p:nvSpPr>
              <p:cNvPr id="4" name="Rectangle 3"/>
              <p:cNvSpPr>
                <a:spLocks noRot="1" noChangeAspect="1" noMove="1" noResize="1" noEditPoints="1" noAdjustHandles="1" noChangeArrowheads="1" noChangeShapeType="1" noTextEdit="1"/>
              </p:cNvSpPr>
              <p:nvPr/>
            </p:nvSpPr>
            <p:spPr>
              <a:xfrm>
                <a:off x="1293812" y="3723812"/>
                <a:ext cx="7467600" cy="513282"/>
              </a:xfrm>
              <a:prstGeom prst="rect">
                <a:avLst/>
              </a:prstGeom>
              <a:blipFill rotWithShape="0">
                <a:blip r:embed="rId3"/>
                <a:stretch>
                  <a:fillRect/>
                </a:stretch>
              </a:blipFill>
            </p:spPr>
            <p:txBody>
              <a:bodyPr/>
              <a:lstStyle/>
              <a:p>
                <a:r>
                  <a:rPr lang="en-US">
                    <a:noFill/>
                  </a:rPr>
                  <a:t> </a:t>
                </a:r>
              </a:p>
            </p:txBody>
          </p:sp>
        </mc:Fallback>
      </mc:AlternateContent>
      <p:sp>
        <p:nvSpPr>
          <p:cNvPr id="5" name="TextBox 4"/>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31909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t>Introduction to Reinforcement Learning</a:t>
            </a:r>
          </a:p>
          <a:p>
            <a:r>
              <a:rPr lang="en-US" dirty="0" smtClean="0"/>
              <a:t>Value-based deep reinforcement learning</a:t>
            </a:r>
          </a:p>
          <a:p>
            <a:pPr lvl="1"/>
            <a:r>
              <a:rPr lang="en-US" dirty="0" smtClean="0"/>
              <a:t>Q-learning</a:t>
            </a:r>
          </a:p>
          <a:p>
            <a:endParaRPr lang="en-US" dirty="0" smtClean="0"/>
          </a:p>
        </p:txBody>
      </p:sp>
    </p:spTree>
    <p:extLst>
      <p:ext uri="{BB962C8B-B14F-4D97-AF65-F5344CB8AC3E}">
        <p14:creationId xmlns:p14="http://schemas.microsoft.com/office/powerpoint/2010/main" val="180539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a:t>
            </a:r>
            <a:r>
              <a:rPr lang="en-US" dirty="0" smtClean="0"/>
              <a:t>-greedy Strategy</a:t>
            </a:r>
            <a:endParaRPr lang="en-US" dirty="0"/>
          </a:p>
        </p:txBody>
      </p:sp>
      <p:sp>
        <p:nvSpPr>
          <p:cNvPr id="3" name="Content Placeholder 2"/>
          <p:cNvSpPr>
            <a:spLocks noGrp="1"/>
          </p:cNvSpPr>
          <p:nvPr>
            <p:ph idx="1"/>
          </p:nvPr>
        </p:nvSpPr>
        <p:spPr/>
        <p:txBody>
          <a:bodyPr/>
          <a:lstStyle/>
          <a:p>
            <a:r>
              <a:rPr lang="en-US" dirty="0" smtClean="0"/>
              <a:t>Select random action with probability </a:t>
            </a:r>
            <a:r>
              <a:rPr lang="el-GR" dirty="0"/>
              <a:t>ε</a:t>
            </a:r>
            <a:endParaRPr lang="en-US" dirty="0" smtClean="0"/>
          </a:p>
          <a:p>
            <a:r>
              <a:rPr lang="en-US" dirty="0" smtClean="0"/>
              <a:t>Select action that maximizes Q score with probability 1 -</a:t>
            </a:r>
            <a:r>
              <a:rPr lang="el-GR" dirty="0" smtClean="0"/>
              <a:t> </a:t>
            </a:r>
            <a:r>
              <a:rPr lang="el-GR" dirty="0"/>
              <a:t>ε</a:t>
            </a:r>
            <a:endParaRPr lang="en-US" dirty="0" smtClean="0"/>
          </a:p>
          <a:p>
            <a:pPr lvl="1"/>
            <a:r>
              <a:rPr lang="en-US" dirty="0" smtClean="0"/>
              <a:t>DQN paper uses </a:t>
            </a:r>
            <a:r>
              <a:rPr lang="el-GR" dirty="0"/>
              <a:t>ε</a:t>
            </a:r>
            <a:r>
              <a:rPr lang="en-US" dirty="0" smtClean="0"/>
              <a:t> = 0.05</a:t>
            </a:r>
            <a:endParaRPr lang="en-US" dirty="0"/>
          </a:p>
        </p:txBody>
      </p:sp>
    </p:spTree>
    <p:extLst>
      <p:ext uri="{BB962C8B-B14F-4D97-AF65-F5344CB8AC3E}">
        <p14:creationId xmlns:p14="http://schemas.microsoft.com/office/powerpoint/2010/main" val="178174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Q Networks with CNNs</a:t>
            </a:r>
            <a:endParaRPr lang="en-US" dirty="0"/>
          </a:p>
        </p:txBody>
      </p:sp>
      <p:sp>
        <p:nvSpPr>
          <p:cNvPr id="3" name="Content Placeholder 2"/>
          <p:cNvSpPr>
            <a:spLocks noGrp="1"/>
          </p:cNvSpPr>
          <p:nvPr>
            <p:ph idx="1"/>
          </p:nvPr>
        </p:nvSpPr>
        <p:spPr/>
        <p:txBody>
          <a:bodyPr/>
          <a:lstStyle/>
          <a:p>
            <a:r>
              <a:rPr lang="en-US" dirty="0" smtClean="0">
                <a:hlinkClick r:id="rId2"/>
              </a:rPr>
              <a:t>Deep Q Networks paper</a:t>
            </a:r>
            <a:r>
              <a:rPr lang="en-US" dirty="0" smtClean="0"/>
              <a:t> (</a:t>
            </a:r>
            <a:r>
              <a:rPr lang="en-US" dirty="0" smtClean="0">
                <a:hlinkClick r:id="rId3"/>
              </a:rPr>
              <a:t>example video</a:t>
            </a:r>
            <a:r>
              <a:rPr lang="en-US" dirty="0" smtClean="0"/>
              <a:t>)</a:t>
            </a:r>
            <a:endParaRPr lang="en-US" dirty="0"/>
          </a:p>
        </p:txBody>
      </p:sp>
      <p:sp>
        <p:nvSpPr>
          <p:cNvPr id="5" name="Parallelogram 4"/>
          <p:cNvSpPr/>
          <p:nvPr/>
        </p:nvSpPr>
        <p:spPr>
          <a:xfrm rot="5400000" flipV="1">
            <a:off x="-764714" y="3662394"/>
            <a:ext cx="4017589" cy="1853118"/>
          </a:xfrm>
          <a:prstGeom prst="parallelogram">
            <a:avLst>
              <a:gd name="adj" fmla="val 32724"/>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sp>
        <p:nvSpPr>
          <p:cNvPr id="6" name="TextBox 5"/>
          <p:cNvSpPr txBox="1"/>
          <p:nvPr/>
        </p:nvSpPr>
        <p:spPr>
          <a:xfrm>
            <a:off x="146842" y="3828186"/>
            <a:ext cx="2243230" cy="1815882"/>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Input:</a:t>
            </a:r>
          </a:p>
          <a:p>
            <a:pPr algn="ctr"/>
            <a:r>
              <a:rPr lang="en-US" sz="2800" dirty="0" smtClean="0">
                <a:latin typeface="Times New Roman" charset="0"/>
                <a:ea typeface="Times New Roman" charset="0"/>
                <a:cs typeface="Times New Roman" charset="0"/>
              </a:rPr>
              <a:t>84x84</a:t>
            </a:r>
            <a:br>
              <a:rPr lang="en-US" sz="2800" dirty="0" smtClean="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(RGB)</a:t>
            </a:r>
            <a:br>
              <a:rPr lang="en-US" sz="2800" dirty="0" smtClean="0">
                <a:latin typeface="Times New Roman" charset="0"/>
                <a:ea typeface="Times New Roman" charset="0"/>
                <a:cs typeface="Times New Roman" charset="0"/>
              </a:rPr>
            </a:br>
            <a:endParaRPr lang="en-US" sz="2800" dirty="0">
              <a:latin typeface="Times New Roman" charset="0"/>
              <a:ea typeface="Times New Roman" charset="0"/>
              <a:cs typeface="Times New Roman" charset="0"/>
            </a:endParaRPr>
          </a:p>
        </p:txBody>
      </p:sp>
      <p:grpSp>
        <p:nvGrpSpPr>
          <p:cNvPr id="27" name="Group 26"/>
          <p:cNvGrpSpPr/>
          <p:nvPr/>
        </p:nvGrpSpPr>
        <p:grpSpPr>
          <a:xfrm>
            <a:off x="2940166" y="2985240"/>
            <a:ext cx="2323744" cy="2914675"/>
            <a:chOff x="3466368" y="2365249"/>
            <a:chExt cx="2408739" cy="3021286"/>
          </a:xfrm>
        </p:grpSpPr>
        <p:sp>
          <p:nvSpPr>
            <p:cNvPr id="7" name="Parallelogram 6"/>
            <p:cNvSpPr/>
            <p:nvPr/>
          </p:nvSpPr>
          <p:spPr>
            <a:xfrm rot="5400000" flipV="1">
              <a:off x="2990746" y="2840871"/>
              <a:ext cx="3021286" cy="2070041"/>
            </a:xfrm>
            <a:custGeom>
              <a:avLst/>
              <a:gdLst>
                <a:gd name="connsiteX0" fmla="*/ 0 w 2451954"/>
                <a:gd name="connsiteY0" fmla="*/ 1130967 h 1130967"/>
                <a:gd name="connsiteX1" fmla="*/ 370098 w 2451954"/>
                <a:gd name="connsiteY1" fmla="*/ 0 h 1130967"/>
                <a:gd name="connsiteX2" fmla="*/ 2451954 w 2451954"/>
                <a:gd name="connsiteY2" fmla="*/ 0 h 1130967"/>
                <a:gd name="connsiteX3" fmla="*/ 2081856 w 2451954"/>
                <a:gd name="connsiteY3" fmla="*/ 1130967 h 1130967"/>
                <a:gd name="connsiteX4" fmla="*/ 0 w 2451954"/>
                <a:gd name="connsiteY4" fmla="*/ 1130967 h 1130967"/>
                <a:gd name="connsiteX0" fmla="*/ 2973 w 2454927"/>
                <a:gd name="connsiteY0" fmla="*/ 1130967 h 1703995"/>
                <a:gd name="connsiteX1" fmla="*/ 373071 w 2454927"/>
                <a:gd name="connsiteY1" fmla="*/ 0 h 1703995"/>
                <a:gd name="connsiteX2" fmla="*/ 2454927 w 2454927"/>
                <a:gd name="connsiteY2" fmla="*/ 0 h 1703995"/>
                <a:gd name="connsiteX3" fmla="*/ 0 w 2454927"/>
                <a:gd name="connsiteY3" fmla="*/ 1703995 h 1703995"/>
                <a:gd name="connsiteX4" fmla="*/ 2973 w 2454927"/>
                <a:gd name="connsiteY4" fmla="*/ 1130967 h 1703995"/>
                <a:gd name="connsiteX0" fmla="*/ 2973 w 2454927"/>
                <a:gd name="connsiteY0" fmla="*/ 1130967 h 1703995"/>
                <a:gd name="connsiteX1" fmla="*/ 373071 w 2454927"/>
                <a:gd name="connsiteY1" fmla="*/ 0 h 1703995"/>
                <a:gd name="connsiteX2" fmla="*/ 2454927 w 2454927"/>
                <a:gd name="connsiteY2" fmla="*/ 0 h 1703995"/>
                <a:gd name="connsiteX3" fmla="*/ 0 w 2454927"/>
                <a:gd name="connsiteY3" fmla="*/ 1703995 h 1703995"/>
                <a:gd name="connsiteX4" fmla="*/ 20300 w 2454927"/>
                <a:gd name="connsiteY4" fmla="*/ 1702372 h 1703995"/>
                <a:gd name="connsiteX5" fmla="*/ 2973 w 2454927"/>
                <a:gd name="connsiteY5" fmla="*/ 1130967 h 1703995"/>
                <a:gd name="connsiteX0" fmla="*/ 31441 w 2483395"/>
                <a:gd name="connsiteY0" fmla="*/ 1130967 h 1703995"/>
                <a:gd name="connsiteX1" fmla="*/ 401539 w 2483395"/>
                <a:gd name="connsiteY1" fmla="*/ 0 h 1703995"/>
                <a:gd name="connsiteX2" fmla="*/ 2483395 w 2483395"/>
                <a:gd name="connsiteY2" fmla="*/ 0 h 1703995"/>
                <a:gd name="connsiteX3" fmla="*/ 28468 w 2483395"/>
                <a:gd name="connsiteY3" fmla="*/ 1703995 h 1703995"/>
                <a:gd name="connsiteX4" fmla="*/ 0 w 2483395"/>
                <a:gd name="connsiteY4" fmla="*/ 1568260 h 1703995"/>
                <a:gd name="connsiteX5" fmla="*/ 31441 w 2483395"/>
                <a:gd name="connsiteY5" fmla="*/ 1130967 h 1703995"/>
                <a:gd name="connsiteX0" fmla="*/ 31441 w 2491252"/>
                <a:gd name="connsiteY0" fmla="*/ 1130967 h 1568260"/>
                <a:gd name="connsiteX1" fmla="*/ 401539 w 2491252"/>
                <a:gd name="connsiteY1" fmla="*/ 0 h 1568260"/>
                <a:gd name="connsiteX2" fmla="*/ 2483395 w 2491252"/>
                <a:gd name="connsiteY2" fmla="*/ 0 h 1568260"/>
                <a:gd name="connsiteX3" fmla="*/ 2491252 w 2491252"/>
                <a:gd name="connsiteY3" fmla="*/ 582331 h 1568260"/>
                <a:gd name="connsiteX4" fmla="*/ 0 w 2491252"/>
                <a:gd name="connsiteY4" fmla="*/ 1568260 h 1568260"/>
                <a:gd name="connsiteX5" fmla="*/ 31441 w 2491252"/>
                <a:gd name="connsiteY5" fmla="*/ 1130967 h 1568260"/>
                <a:gd name="connsiteX0" fmla="*/ 7057 w 2466868"/>
                <a:gd name="connsiteY0" fmla="*/ 1130967 h 1690180"/>
                <a:gd name="connsiteX1" fmla="*/ 377155 w 2466868"/>
                <a:gd name="connsiteY1" fmla="*/ 0 h 1690180"/>
                <a:gd name="connsiteX2" fmla="*/ 2459011 w 2466868"/>
                <a:gd name="connsiteY2" fmla="*/ 0 h 1690180"/>
                <a:gd name="connsiteX3" fmla="*/ 2466868 w 2466868"/>
                <a:gd name="connsiteY3" fmla="*/ 582331 h 1690180"/>
                <a:gd name="connsiteX4" fmla="*/ 0 w 2466868"/>
                <a:gd name="connsiteY4" fmla="*/ 1690180 h 1690180"/>
                <a:gd name="connsiteX5" fmla="*/ 7057 w 2466868"/>
                <a:gd name="connsiteY5" fmla="*/ 1130967 h 1690180"/>
                <a:gd name="connsiteX0" fmla="*/ 19249 w 2466868"/>
                <a:gd name="connsiteY0" fmla="*/ 1130967 h 1690180"/>
                <a:gd name="connsiteX1" fmla="*/ 377155 w 2466868"/>
                <a:gd name="connsiteY1" fmla="*/ 0 h 1690180"/>
                <a:gd name="connsiteX2" fmla="*/ 2459011 w 2466868"/>
                <a:gd name="connsiteY2" fmla="*/ 0 h 1690180"/>
                <a:gd name="connsiteX3" fmla="*/ 2466868 w 2466868"/>
                <a:gd name="connsiteY3" fmla="*/ 582331 h 1690180"/>
                <a:gd name="connsiteX4" fmla="*/ 0 w 2466868"/>
                <a:gd name="connsiteY4" fmla="*/ 1690180 h 1690180"/>
                <a:gd name="connsiteX5" fmla="*/ 19249 w 2466868"/>
                <a:gd name="connsiteY5" fmla="*/ 1130967 h 16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868" h="1690180">
                  <a:moveTo>
                    <a:pt x="19249" y="1130967"/>
                  </a:moveTo>
                  <a:lnTo>
                    <a:pt x="377155" y="0"/>
                  </a:lnTo>
                  <a:lnTo>
                    <a:pt x="2459011" y="0"/>
                  </a:lnTo>
                  <a:lnTo>
                    <a:pt x="2466868" y="582331"/>
                  </a:lnTo>
                  <a:lnTo>
                    <a:pt x="0" y="1690180"/>
                  </a:lnTo>
                  <a:cubicBezTo>
                    <a:pt x="2352" y="1503776"/>
                    <a:pt x="16897" y="1317371"/>
                    <a:pt x="19249" y="1130967"/>
                  </a:cubicBezTo>
                  <a:close/>
                </a:path>
              </a:pathLst>
            </a:custGeom>
            <a:solidFill>
              <a:srgbClr val="A0D8FC"/>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sp>
          <p:nvSpPr>
            <p:cNvPr id="11" name="Parallelogram 10"/>
            <p:cNvSpPr/>
            <p:nvPr/>
          </p:nvSpPr>
          <p:spPr>
            <a:xfrm rot="5400000" flipV="1">
              <a:off x="3350008" y="3182827"/>
              <a:ext cx="3003020" cy="1385147"/>
            </a:xfrm>
            <a:prstGeom prst="parallelogram">
              <a:avLst>
                <a:gd name="adj" fmla="val 32724"/>
              </a:avLst>
            </a:prstGeom>
            <a:solidFill>
              <a:srgbClr val="A0D8FC"/>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cxnSp>
          <p:nvCxnSpPr>
            <p:cNvPr id="18" name="Straight Connector 17"/>
            <p:cNvCxnSpPr>
              <a:stCxn id="7" idx="1"/>
            </p:cNvCxnSpPr>
            <p:nvPr/>
          </p:nvCxnSpPr>
          <p:spPr>
            <a:xfrm>
              <a:off x="3466369" y="2827167"/>
              <a:ext cx="692574" cy="97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21941" y="2859822"/>
              <a:ext cx="2053166" cy="1986836"/>
            </a:xfrm>
            <a:prstGeom prst="rect">
              <a:avLst/>
            </a:prstGeom>
            <a:noFill/>
          </p:spPr>
          <p:txBody>
            <a:bodyPr wrap="square" rtlCol="0">
              <a:spAutoFit/>
            </a:bodyPr>
            <a:lstStyle/>
            <a:p>
              <a:pPr algn="ctr"/>
              <a:r>
                <a:rPr lang="en-US" sz="2600" dirty="0" smtClean="0">
                  <a:latin typeface="Times New Roman" charset="0"/>
                  <a:ea typeface="Times New Roman" charset="0"/>
                  <a:cs typeface="Times New Roman" charset="0"/>
                </a:rPr>
                <a:t>16</a:t>
              </a:r>
              <a:br>
                <a:rPr lang="en-US" sz="2600" dirty="0" smtClean="0">
                  <a:latin typeface="Times New Roman" charset="0"/>
                  <a:ea typeface="Times New Roman" charset="0"/>
                  <a:cs typeface="Times New Roman" charset="0"/>
                </a:rPr>
              </a:br>
              <a:r>
                <a:rPr lang="en-US" sz="2600" dirty="0" smtClean="0">
                  <a:latin typeface="Times New Roman" charset="0"/>
                  <a:ea typeface="Times New Roman" charset="0"/>
                  <a:cs typeface="Times New Roman" charset="0"/>
                </a:rPr>
                <a:t>8x8</a:t>
              </a:r>
              <a:br>
                <a:rPr lang="en-US" sz="2600" dirty="0" smtClean="0">
                  <a:latin typeface="Times New Roman" charset="0"/>
                  <a:ea typeface="Times New Roman" charset="0"/>
                  <a:cs typeface="Times New Roman" charset="0"/>
                </a:rPr>
              </a:br>
              <a:r>
                <a:rPr lang="en-US" sz="2600" dirty="0" smtClean="0">
                  <a:latin typeface="Times New Roman" charset="0"/>
                  <a:ea typeface="Times New Roman" charset="0"/>
                  <a:cs typeface="Times New Roman" charset="0"/>
                </a:rPr>
                <a:t>filters</a:t>
              </a:r>
              <a:br>
                <a:rPr lang="en-US" sz="2600" dirty="0" smtClean="0">
                  <a:latin typeface="Times New Roman" charset="0"/>
                  <a:ea typeface="Times New Roman" charset="0"/>
                  <a:cs typeface="Times New Roman" charset="0"/>
                </a:rPr>
              </a:br>
              <a:r>
                <a:rPr lang="en-US" sz="2600" dirty="0" smtClean="0">
                  <a:latin typeface="Times New Roman" charset="0"/>
                  <a:ea typeface="Times New Roman" charset="0"/>
                  <a:cs typeface="Times New Roman" charset="0"/>
                </a:rPr>
                <a:t>(stride 4)</a:t>
              </a:r>
              <a:endParaRPr lang="en-US" sz="2600" dirty="0">
                <a:latin typeface="Times New Roman" charset="0"/>
                <a:ea typeface="Times New Roman" charset="0"/>
                <a:cs typeface="Times New Roman" charset="0"/>
              </a:endParaRPr>
            </a:p>
          </p:txBody>
        </p:sp>
      </p:grpSp>
      <p:grpSp>
        <p:nvGrpSpPr>
          <p:cNvPr id="35" name="Group 34"/>
          <p:cNvGrpSpPr/>
          <p:nvPr/>
        </p:nvGrpSpPr>
        <p:grpSpPr>
          <a:xfrm>
            <a:off x="5926027" y="3010484"/>
            <a:ext cx="2541220" cy="2300403"/>
            <a:chOff x="6481030" y="2738381"/>
            <a:chExt cx="1789134" cy="2601634"/>
          </a:xfrm>
        </p:grpSpPr>
        <p:sp>
          <p:nvSpPr>
            <p:cNvPr id="29" name="Parallelogram 6"/>
            <p:cNvSpPr/>
            <p:nvPr/>
          </p:nvSpPr>
          <p:spPr>
            <a:xfrm rot="5400000" flipV="1">
              <a:off x="6071472" y="3147939"/>
              <a:ext cx="2601634" cy="1782517"/>
            </a:xfrm>
            <a:custGeom>
              <a:avLst/>
              <a:gdLst>
                <a:gd name="connsiteX0" fmla="*/ 0 w 2451954"/>
                <a:gd name="connsiteY0" fmla="*/ 1130967 h 1130967"/>
                <a:gd name="connsiteX1" fmla="*/ 370098 w 2451954"/>
                <a:gd name="connsiteY1" fmla="*/ 0 h 1130967"/>
                <a:gd name="connsiteX2" fmla="*/ 2451954 w 2451954"/>
                <a:gd name="connsiteY2" fmla="*/ 0 h 1130967"/>
                <a:gd name="connsiteX3" fmla="*/ 2081856 w 2451954"/>
                <a:gd name="connsiteY3" fmla="*/ 1130967 h 1130967"/>
                <a:gd name="connsiteX4" fmla="*/ 0 w 2451954"/>
                <a:gd name="connsiteY4" fmla="*/ 1130967 h 1130967"/>
                <a:gd name="connsiteX0" fmla="*/ 2973 w 2454927"/>
                <a:gd name="connsiteY0" fmla="*/ 1130967 h 1703995"/>
                <a:gd name="connsiteX1" fmla="*/ 373071 w 2454927"/>
                <a:gd name="connsiteY1" fmla="*/ 0 h 1703995"/>
                <a:gd name="connsiteX2" fmla="*/ 2454927 w 2454927"/>
                <a:gd name="connsiteY2" fmla="*/ 0 h 1703995"/>
                <a:gd name="connsiteX3" fmla="*/ 0 w 2454927"/>
                <a:gd name="connsiteY3" fmla="*/ 1703995 h 1703995"/>
                <a:gd name="connsiteX4" fmla="*/ 2973 w 2454927"/>
                <a:gd name="connsiteY4" fmla="*/ 1130967 h 1703995"/>
                <a:gd name="connsiteX0" fmla="*/ 2973 w 2454927"/>
                <a:gd name="connsiteY0" fmla="*/ 1130967 h 1703995"/>
                <a:gd name="connsiteX1" fmla="*/ 373071 w 2454927"/>
                <a:gd name="connsiteY1" fmla="*/ 0 h 1703995"/>
                <a:gd name="connsiteX2" fmla="*/ 2454927 w 2454927"/>
                <a:gd name="connsiteY2" fmla="*/ 0 h 1703995"/>
                <a:gd name="connsiteX3" fmla="*/ 0 w 2454927"/>
                <a:gd name="connsiteY3" fmla="*/ 1703995 h 1703995"/>
                <a:gd name="connsiteX4" fmla="*/ 20300 w 2454927"/>
                <a:gd name="connsiteY4" fmla="*/ 1702372 h 1703995"/>
                <a:gd name="connsiteX5" fmla="*/ 2973 w 2454927"/>
                <a:gd name="connsiteY5" fmla="*/ 1130967 h 1703995"/>
                <a:gd name="connsiteX0" fmla="*/ 31441 w 2483395"/>
                <a:gd name="connsiteY0" fmla="*/ 1130967 h 1703995"/>
                <a:gd name="connsiteX1" fmla="*/ 401539 w 2483395"/>
                <a:gd name="connsiteY1" fmla="*/ 0 h 1703995"/>
                <a:gd name="connsiteX2" fmla="*/ 2483395 w 2483395"/>
                <a:gd name="connsiteY2" fmla="*/ 0 h 1703995"/>
                <a:gd name="connsiteX3" fmla="*/ 28468 w 2483395"/>
                <a:gd name="connsiteY3" fmla="*/ 1703995 h 1703995"/>
                <a:gd name="connsiteX4" fmla="*/ 0 w 2483395"/>
                <a:gd name="connsiteY4" fmla="*/ 1568260 h 1703995"/>
                <a:gd name="connsiteX5" fmla="*/ 31441 w 2483395"/>
                <a:gd name="connsiteY5" fmla="*/ 1130967 h 1703995"/>
                <a:gd name="connsiteX0" fmla="*/ 31441 w 2491252"/>
                <a:gd name="connsiteY0" fmla="*/ 1130967 h 1568260"/>
                <a:gd name="connsiteX1" fmla="*/ 401539 w 2491252"/>
                <a:gd name="connsiteY1" fmla="*/ 0 h 1568260"/>
                <a:gd name="connsiteX2" fmla="*/ 2483395 w 2491252"/>
                <a:gd name="connsiteY2" fmla="*/ 0 h 1568260"/>
                <a:gd name="connsiteX3" fmla="*/ 2491252 w 2491252"/>
                <a:gd name="connsiteY3" fmla="*/ 582331 h 1568260"/>
                <a:gd name="connsiteX4" fmla="*/ 0 w 2491252"/>
                <a:gd name="connsiteY4" fmla="*/ 1568260 h 1568260"/>
                <a:gd name="connsiteX5" fmla="*/ 31441 w 2491252"/>
                <a:gd name="connsiteY5" fmla="*/ 1130967 h 1568260"/>
                <a:gd name="connsiteX0" fmla="*/ 7057 w 2466868"/>
                <a:gd name="connsiteY0" fmla="*/ 1130967 h 1690180"/>
                <a:gd name="connsiteX1" fmla="*/ 377155 w 2466868"/>
                <a:gd name="connsiteY1" fmla="*/ 0 h 1690180"/>
                <a:gd name="connsiteX2" fmla="*/ 2459011 w 2466868"/>
                <a:gd name="connsiteY2" fmla="*/ 0 h 1690180"/>
                <a:gd name="connsiteX3" fmla="*/ 2466868 w 2466868"/>
                <a:gd name="connsiteY3" fmla="*/ 582331 h 1690180"/>
                <a:gd name="connsiteX4" fmla="*/ 0 w 2466868"/>
                <a:gd name="connsiteY4" fmla="*/ 1690180 h 1690180"/>
                <a:gd name="connsiteX5" fmla="*/ 7057 w 2466868"/>
                <a:gd name="connsiteY5" fmla="*/ 1130967 h 1690180"/>
                <a:gd name="connsiteX0" fmla="*/ 19249 w 2466868"/>
                <a:gd name="connsiteY0" fmla="*/ 1130967 h 1690180"/>
                <a:gd name="connsiteX1" fmla="*/ 377155 w 2466868"/>
                <a:gd name="connsiteY1" fmla="*/ 0 h 1690180"/>
                <a:gd name="connsiteX2" fmla="*/ 2459011 w 2466868"/>
                <a:gd name="connsiteY2" fmla="*/ 0 h 1690180"/>
                <a:gd name="connsiteX3" fmla="*/ 2466868 w 2466868"/>
                <a:gd name="connsiteY3" fmla="*/ 582331 h 1690180"/>
                <a:gd name="connsiteX4" fmla="*/ 0 w 2466868"/>
                <a:gd name="connsiteY4" fmla="*/ 1690180 h 1690180"/>
                <a:gd name="connsiteX5" fmla="*/ 19249 w 2466868"/>
                <a:gd name="connsiteY5" fmla="*/ 1130967 h 16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868" h="1690180">
                  <a:moveTo>
                    <a:pt x="19249" y="1130967"/>
                  </a:moveTo>
                  <a:lnTo>
                    <a:pt x="377155" y="0"/>
                  </a:lnTo>
                  <a:lnTo>
                    <a:pt x="2459011" y="0"/>
                  </a:lnTo>
                  <a:lnTo>
                    <a:pt x="2466868" y="582331"/>
                  </a:lnTo>
                  <a:lnTo>
                    <a:pt x="0" y="1690180"/>
                  </a:lnTo>
                  <a:cubicBezTo>
                    <a:pt x="2352" y="1503776"/>
                    <a:pt x="16897" y="1317371"/>
                    <a:pt x="19249" y="1130967"/>
                  </a:cubicBezTo>
                  <a:close/>
                </a:path>
              </a:pathLst>
            </a:custGeom>
            <a:solidFill>
              <a:srgbClr val="A0D8FC"/>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sp>
          <p:nvSpPr>
            <p:cNvPr id="30" name="Parallelogram 29"/>
            <p:cNvSpPr/>
            <p:nvPr/>
          </p:nvSpPr>
          <p:spPr>
            <a:xfrm rot="5400000" flipV="1">
              <a:off x="6380835" y="3442398"/>
              <a:ext cx="2585905" cy="1192753"/>
            </a:xfrm>
            <a:prstGeom prst="parallelogram">
              <a:avLst>
                <a:gd name="adj" fmla="val 21711"/>
              </a:avLst>
            </a:prstGeom>
            <a:solidFill>
              <a:srgbClr val="A0D8FC"/>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cxnSp>
          <p:nvCxnSpPr>
            <p:cNvPr id="31" name="Straight Connector 30"/>
            <p:cNvCxnSpPr/>
            <p:nvPr/>
          </p:nvCxnSpPr>
          <p:spPr>
            <a:xfrm>
              <a:off x="6481033" y="3136139"/>
              <a:ext cx="596377" cy="84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6837124" y="3321684"/>
            <a:ext cx="1563279" cy="1692771"/>
          </a:xfrm>
          <a:prstGeom prst="rect">
            <a:avLst/>
          </a:prstGeom>
          <a:noFill/>
        </p:spPr>
        <p:txBody>
          <a:bodyPr wrap="square" rtlCol="0">
            <a:spAutoFit/>
          </a:bodyPr>
          <a:lstStyle/>
          <a:p>
            <a:pPr algn="ctr"/>
            <a:r>
              <a:rPr lang="en-US" sz="2600" dirty="0" smtClean="0">
                <a:latin typeface="Times New Roman" charset="0"/>
                <a:ea typeface="Times New Roman" charset="0"/>
                <a:cs typeface="Times New Roman" charset="0"/>
              </a:rPr>
              <a:t>32</a:t>
            </a:r>
            <a:br>
              <a:rPr lang="en-US" sz="2600" dirty="0" smtClean="0">
                <a:latin typeface="Times New Roman" charset="0"/>
                <a:ea typeface="Times New Roman" charset="0"/>
                <a:cs typeface="Times New Roman" charset="0"/>
              </a:rPr>
            </a:br>
            <a:r>
              <a:rPr lang="en-US" sz="2600" dirty="0" smtClean="0">
                <a:latin typeface="Times New Roman" charset="0"/>
                <a:ea typeface="Times New Roman" charset="0"/>
                <a:cs typeface="Times New Roman" charset="0"/>
              </a:rPr>
              <a:t>4x4</a:t>
            </a:r>
            <a:br>
              <a:rPr lang="en-US" sz="2600" dirty="0" smtClean="0">
                <a:latin typeface="Times New Roman" charset="0"/>
                <a:ea typeface="Times New Roman" charset="0"/>
                <a:cs typeface="Times New Roman" charset="0"/>
              </a:rPr>
            </a:br>
            <a:r>
              <a:rPr lang="en-US" sz="2600" dirty="0" smtClean="0">
                <a:latin typeface="Times New Roman" charset="0"/>
                <a:ea typeface="Times New Roman" charset="0"/>
                <a:cs typeface="Times New Roman" charset="0"/>
              </a:rPr>
              <a:t>filters</a:t>
            </a:r>
            <a:br>
              <a:rPr lang="en-US" sz="2600" dirty="0" smtClean="0">
                <a:latin typeface="Times New Roman" charset="0"/>
                <a:ea typeface="Times New Roman" charset="0"/>
                <a:cs typeface="Times New Roman" charset="0"/>
              </a:rPr>
            </a:br>
            <a:r>
              <a:rPr lang="en-US" sz="2600" dirty="0" smtClean="0">
                <a:latin typeface="Times New Roman" charset="0"/>
                <a:ea typeface="Times New Roman" charset="0"/>
                <a:cs typeface="Times New Roman" charset="0"/>
              </a:rPr>
              <a:t>(stride 2)</a:t>
            </a:r>
            <a:endParaRPr lang="en-US" sz="2600" dirty="0">
              <a:latin typeface="Times New Roman" charset="0"/>
              <a:ea typeface="Times New Roman" charset="0"/>
              <a:cs typeface="Times New Roman" charset="0"/>
            </a:endParaRPr>
          </a:p>
        </p:txBody>
      </p:sp>
      <p:sp>
        <p:nvSpPr>
          <p:cNvPr id="36" name="TextBox 35"/>
          <p:cNvSpPr txBox="1"/>
          <p:nvPr/>
        </p:nvSpPr>
        <p:spPr>
          <a:xfrm>
            <a:off x="2644725" y="2438400"/>
            <a:ext cx="2433711" cy="523220"/>
          </a:xfrm>
          <a:prstGeom prst="rect">
            <a:avLst/>
          </a:prstGeom>
          <a:noFill/>
        </p:spPr>
        <p:txBody>
          <a:bodyPr wrap="square" rtlCol="0">
            <a:spAutoFit/>
          </a:bodyPr>
          <a:lstStyle/>
          <a:p>
            <a:pPr algn="ctr"/>
            <a:r>
              <a:rPr lang="en-US" sz="2800" smtClean="0">
                <a:latin typeface="Times New Roman" charset="0"/>
                <a:ea typeface="Times New Roman" charset="0"/>
                <a:cs typeface="Times New Roman" charset="0"/>
              </a:rPr>
              <a:t>Convolutional</a:t>
            </a:r>
            <a:endParaRPr lang="en-US" sz="2800" dirty="0">
              <a:latin typeface="Times New Roman" charset="0"/>
              <a:ea typeface="Times New Roman" charset="0"/>
              <a:cs typeface="Times New Roman" charset="0"/>
            </a:endParaRPr>
          </a:p>
        </p:txBody>
      </p:sp>
      <p:sp>
        <p:nvSpPr>
          <p:cNvPr id="37" name="TextBox 36"/>
          <p:cNvSpPr txBox="1"/>
          <p:nvPr/>
        </p:nvSpPr>
        <p:spPr>
          <a:xfrm>
            <a:off x="5896470" y="2374638"/>
            <a:ext cx="2433711" cy="523220"/>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Convolutional</a:t>
            </a:r>
            <a:endParaRPr lang="en-US" sz="2800" dirty="0">
              <a:latin typeface="Times New Roman" charset="0"/>
              <a:ea typeface="Times New Roman" charset="0"/>
              <a:cs typeface="Times New Roman" charset="0"/>
            </a:endParaRPr>
          </a:p>
        </p:txBody>
      </p:sp>
      <p:sp>
        <p:nvSpPr>
          <p:cNvPr id="38" name="Rectangle 37"/>
          <p:cNvSpPr/>
          <p:nvPr/>
        </p:nvSpPr>
        <p:spPr>
          <a:xfrm>
            <a:off x="9218612" y="2057400"/>
            <a:ext cx="572502" cy="3851031"/>
          </a:xfrm>
          <a:prstGeom prst="rect">
            <a:avLst/>
          </a:prstGeom>
          <a:solidFill>
            <a:srgbClr val="A0D8FC"/>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sp>
        <p:nvSpPr>
          <p:cNvPr id="39" name="TextBox 38"/>
          <p:cNvSpPr txBox="1"/>
          <p:nvPr/>
        </p:nvSpPr>
        <p:spPr>
          <a:xfrm>
            <a:off x="8226839" y="1038542"/>
            <a:ext cx="2433711" cy="954107"/>
          </a:xfrm>
          <a:prstGeom prst="rect">
            <a:avLst/>
          </a:prstGeom>
          <a:noFill/>
        </p:spPr>
        <p:txBody>
          <a:bodyPr wrap="square" rtlCol="0">
            <a:spAutoFit/>
          </a:bodyPr>
          <a:lstStyle/>
          <a:p>
            <a:pPr algn="ctr"/>
            <a:r>
              <a:rPr lang="en-US" sz="2800" smtClean="0">
                <a:latin typeface="Times New Roman" charset="0"/>
                <a:ea typeface="Times New Roman" charset="0"/>
                <a:cs typeface="Times New Roman" charset="0"/>
              </a:rPr>
              <a:t>Fully Connected</a:t>
            </a:r>
            <a:endParaRPr lang="en-US" sz="2800" dirty="0">
              <a:latin typeface="Times New Roman" charset="0"/>
              <a:ea typeface="Times New Roman" charset="0"/>
              <a:cs typeface="Times New Roman" charset="0"/>
            </a:endParaRPr>
          </a:p>
        </p:txBody>
      </p:sp>
      <p:cxnSp>
        <p:nvCxnSpPr>
          <p:cNvPr id="41" name="Straight Connector 40"/>
          <p:cNvCxnSpPr/>
          <p:nvPr/>
        </p:nvCxnSpPr>
        <p:spPr>
          <a:xfrm flipV="1">
            <a:off x="8498877" y="2124222"/>
            <a:ext cx="645123" cy="83739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496533" y="5013158"/>
            <a:ext cx="647467" cy="85307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0589761" y="3319976"/>
            <a:ext cx="572502" cy="1012874"/>
          </a:xfrm>
          <a:prstGeom prst="rect">
            <a:avLst/>
          </a:prstGeom>
          <a:solidFill>
            <a:srgbClr val="A0D8FC"/>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sp>
        <p:nvSpPr>
          <p:cNvPr id="46" name="TextBox 45"/>
          <p:cNvSpPr txBox="1"/>
          <p:nvPr/>
        </p:nvSpPr>
        <p:spPr>
          <a:xfrm>
            <a:off x="8718150" y="3631809"/>
            <a:ext cx="1563279" cy="492443"/>
          </a:xfrm>
          <a:prstGeom prst="rect">
            <a:avLst/>
          </a:prstGeom>
          <a:noFill/>
        </p:spPr>
        <p:txBody>
          <a:bodyPr wrap="square" rtlCol="0">
            <a:spAutoFit/>
          </a:bodyPr>
          <a:lstStyle/>
          <a:p>
            <a:pPr algn="ctr"/>
            <a:r>
              <a:rPr lang="en-US" sz="2600" smtClean="0">
                <a:latin typeface="Times New Roman" charset="0"/>
                <a:ea typeface="Times New Roman" charset="0"/>
                <a:cs typeface="Times New Roman" charset="0"/>
              </a:rPr>
              <a:t>256</a:t>
            </a:r>
            <a:endParaRPr lang="en-US" sz="2600" dirty="0">
              <a:latin typeface="Times New Roman" charset="0"/>
              <a:ea typeface="Times New Roman" charset="0"/>
              <a:cs typeface="Times New Roman" charset="0"/>
            </a:endParaRPr>
          </a:p>
        </p:txBody>
      </p:sp>
      <p:sp>
        <p:nvSpPr>
          <p:cNvPr id="44" name="TextBox 43"/>
          <p:cNvSpPr txBox="1"/>
          <p:nvPr/>
        </p:nvSpPr>
        <p:spPr>
          <a:xfrm>
            <a:off x="10100604" y="3387100"/>
            <a:ext cx="1563279" cy="892552"/>
          </a:xfrm>
          <a:prstGeom prst="rect">
            <a:avLst/>
          </a:prstGeom>
          <a:noFill/>
        </p:spPr>
        <p:txBody>
          <a:bodyPr wrap="square" rtlCol="0">
            <a:spAutoFit/>
          </a:bodyPr>
          <a:lstStyle/>
          <a:p>
            <a:pPr algn="ctr"/>
            <a:r>
              <a:rPr lang="en-US" sz="2600" smtClean="0">
                <a:latin typeface="Times New Roman" charset="0"/>
                <a:ea typeface="Times New Roman" charset="0"/>
                <a:cs typeface="Times New Roman" charset="0"/>
              </a:rPr>
              <a:t>8 to</a:t>
            </a:r>
          </a:p>
          <a:p>
            <a:pPr algn="ctr"/>
            <a:r>
              <a:rPr lang="en-US" sz="2600" dirty="0" smtClean="0">
                <a:latin typeface="Times New Roman" charset="0"/>
                <a:ea typeface="Times New Roman" charset="0"/>
                <a:cs typeface="Times New Roman" charset="0"/>
              </a:rPr>
              <a:t>18</a:t>
            </a:r>
            <a:endParaRPr lang="en-US" sz="2600" dirty="0">
              <a:latin typeface="Times New Roman" charset="0"/>
              <a:ea typeface="Times New Roman" charset="0"/>
              <a:cs typeface="Times New Roman" charset="0"/>
            </a:endParaRPr>
          </a:p>
        </p:txBody>
      </p:sp>
      <p:sp>
        <p:nvSpPr>
          <p:cNvPr id="47" name="TextBox 46"/>
          <p:cNvSpPr txBox="1"/>
          <p:nvPr/>
        </p:nvSpPr>
        <p:spPr>
          <a:xfrm>
            <a:off x="9701810" y="1599150"/>
            <a:ext cx="2433711" cy="1384995"/>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Fully Connected,</a:t>
            </a:r>
          </a:p>
          <a:p>
            <a:pPr algn="ctr"/>
            <a:r>
              <a:rPr lang="en-US" sz="2800" dirty="0" smtClean="0">
                <a:latin typeface="Times New Roman" charset="0"/>
                <a:ea typeface="Times New Roman" charset="0"/>
                <a:cs typeface="Times New Roman" charset="0"/>
              </a:rPr>
              <a:t>Output</a:t>
            </a:r>
            <a:endParaRPr lang="en-US" sz="2800" dirty="0">
              <a:latin typeface="Times New Roman" charset="0"/>
              <a:ea typeface="Times New Roman" charset="0"/>
              <a:cs typeface="Times New Roman" charset="0"/>
            </a:endParaRPr>
          </a:p>
        </p:txBody>
      </p:sp>
      <p:cxnSp>
        <p:nvCxnSpPr>
          <p:cNvPr id="48" name="Straight Connector 47"/>
          <p:cNvCxnSpPr/>
          <p:nvPr/>
        </p:nvCxnSpPr>
        <p:spPr>
          <a:xfrm>
            <a:off x="9875520" y="2096086"/>
            <a:ext cx="666959" cy="118312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861452" y="4431323"/>
            <a:ext cx="661182" cy="140677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56572" y="4360985"/>
            <a:ext cx="78359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925563" y="4358640"/>
            <a:ext cx="982868" cy="164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856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Q-Networks (DQN)</a:t>
            </a:r>
            <a:endParaRPr lang="en-US" dirty="0"/>
          </a:p>
        </p:txBody>
      </p:sp>
      <p:sp>
        <p:nvSpPr>
          <p:cNvPr id="3" name="Content Placeholder 2"/>
          <p:cNvSpPr>
            <a:spLocks noGrp="1"/>
          </p:cNvSpPr>
          <p:nvPr>
            <p:ph idx="1"/>
          </p:nvPr>
        </p:nvSpPr>
        <p:spPr/>
        <p:txBody>
          <a:bodyPr/>
          <a:lstStyle/>
          <a:p>
            <a:r>
              <a:rPr lang="en-US" dirty="0" smtClean="0"/>
              <a:t>For more details, see the </a:t>
            </a:r>
            <a:r>
              <a:rPr lang="en-US" dirty="0" smtClean="0">
                <a:hlinkClick r:id="rId2"/>
              </a:rPr>
              <a:t>tutorial by David Silver</a:t>
            </a:r>
            <a:endParaRPr lang="en-US" dirty="0"/>
          </a:p>
        </p:txBody>
      </p:sp>
    </p:spTree>
    <p:extLst>
      <p:ext uri="{BB962C8B-B14F-4D97-AF65-F5344CB8AC3E}">
        <p14:creationId xmlns:p14="http://schemas.microsoft.com/office/powerpoint/2010/main" val="30049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Packages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err="1">
                <a:hlinkClick r:id="rId2"/>
              </a:rPr>
              <a:t>gym.openai.com</a:t>
            </a:r>
            <a:r>
              <a:rPr lang="en-US" dirty="0" smtClean="0">
                <a:hlinkClick r:id="rId2"/>
              </a:rPr>
              <a:t>/</a:t>
            </a:r>
            <a:endParaRPr lang="en-US" dirty="0" smtClean="0">
              <a:hlinkClick r:id="rId3"/>
            </a:endParaRPr>
          </a:p>
          <a:p>
            <a:r>
              <a:rPr lang="en-US" dirty="0" smtClean="0">
                <a:hlinkClick r:id="rId3"/>
              </a:rPr>
              <a:t>https</a:t>
            </a:r>
            <a:r>
              <a:rPr lang="en-US" dirty="0">
                <a:hlinkClick r:id="rId3"/>
              </a:rPr>
              <a:t>://</a:t>
            </a:r>
            <a:r>
              <a:rPr lang="en-US" dirty="0" smtClean="0">
                <a:hlinkClick r:id="rId3"/>
              </a:rPr>
              <a:t>github.com/VinF/deer</a:t>
            </a:r>
            <a:endParaRPr lang="en-US" dirty="0" smtClean="0"/>
          </a:p>
          <a:p>
            <a:r>
              <a:rPr lang="en-US" dirty="0">
                <a:hlinkClick r:id="rId4"/>
              </a:rPr>
              <a:t>https://</a:t>
            </a:r>
            <a:r>
              <a:rPr lang="en-US" dirty="0" smtClean="0">
                <a:hlinkClick r:id="rId4"/>
              </a:rPr>
              <a:t>github.com/rlpy/rlpy</a:t>
            </a:r>
            <a:endParaRPr lang="en-US" dirty="0" smtClean="0"/>
          </a:p>
          <a:p>
            <a:endParaRPr lang="en-US" dirty="0"/>
          </a:p>
        </p:txBody>
      </p:sp>
    </p:spTree>
    <p:extLst>
      <p:ext uri="{BB962C8B-B14F-4D97-AF65-F5344CB8AC3E}">
        <p14:creationId xmlns:p14="http://schemas.microsoft.com/office/powerpoint/2010/main" val="6751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Reinforcement Learning</a:t>
            </a:r>
            <a:endParaRPr lang="en-US" dirty="0"/>
          </a:p>
        </p:txBody>
      </p:sp>
      <p:sp>
        <p:nvSpPr>
          <p:cNvPr id="3" name="Content Placeholder 2"/>
          <p:cNvSpPr>
            <a:spLocks noGrp="1"/>
          </p:cNvSpPr>
          <p:nvPr>
            <p:ph idx="1"/>
          </p:nvPr>
        </p:nvSpPr>
        <p:spPr/>
        <p:txBody>
          <a:bodyPr/>
          <a:lstStyle/>
          <a:p>
            <a:r>
              <a:rPr lang="en-US" dirty="0" smtClean="0"/>
              <a:t>“How software agents ought to take </a:t>
            </a:r>
            <a:r>
              <a:rPr lang="en-US" b="1" dirty="0" smtClean="0"/>
              <a:t>actions</a:t>
            </a:r>
            <a:r>
              <a:rPr lang="en-US" dirty="0" smtClean="0"/>
              <a:t> in an </a:t>
            </a:r>
            <a:r>
              <a:rPr lang="en-US" b="1" dirty="0" smtClean="0"/>
              <a:t>environment</a:t>
            </a:r>
            <a:r>
              <a:rPr lang="en-US" dirty="0" smtClean="0"/>
              <a:t> so as to maximize some notion of cumulative </a:t>
            </a:r>
            <a:r>
              <a:rPr lang="en-US" b="1" dirty="0" smtClean="0"/>
              <a:t>reward</a:t>
            </a:r>
            <a:r>
              <a:rPr lang="en-US" dirty="0" smtClean="0"/>
              <a:t>.” – Wikipedia</a:t>
            </a:r>
          </a:p>
          <a:p>
            <a:r>
              <a:rPr lang="en-US" dirty="0" smtClean="0"/>
              <a:t>Studied in various disciplines:</a:t>
            </a:r>
          </a:p>
          <a:p>
            <a:pPr lvl="1"/>
            <a:r>
              <a:rPr lang="en-US" dirty="0" smtClean="0"/>
              <a:t>Game theory</a:t>
            </a:r>
          </a:p>
          <a:p>
            <a:pPr lvl="1"/>
            <a:r>
              <a:rPr lang="en-US" dirty="0" smtClean="0"/>
              <a:t>Control theory</a:t>
            </a:r>
          </a:p>
          <a:p>
            <a:pPr lvl="1"/>
            <a:r>
              <a:rPr lang="en-US" dirty="0" smtClean="0"/>
              <a:t>Operations research</a:t>
            </a:r>
          </a:p>
          <a:p>
            <a:pPr lvl="1"/>
            <a:r>
              <a:rPr lang="en-US" dirty="0" smtClean="0"/>
              <a:t>Swarm intelligence</a:t>
            </a:r>
          </a:p>
          <a:p>
            <a:pPr lvl="1"/>
            <a:r>
              <a:rPr lang="en-US" dirty="0" smtClean="0"/>
              <a:t>Statistics</a:t>
            </a:r>
          </a:p>
          <a:p>
            <a:pPr lvl="1"/>
            <a:r>
              <a:rPr lang="en-US" dirty="0" smtClean="0"/>
              <a:t>Economics</a:t>
            </a:r>
          </a:p>
          <a:p>
            <a:pPr lvl="1"/>
            <a:r>
              <a:rPr lang="en-US" dirty="0" smtClean="0"/>
              <a:t>…</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369"/>
          <a:stretch/>
        </p:blipFill>
        <p:spPr>
          <a:xfrm>
            <a:off x="8380412" y="2743204"/>
            <a:ext cx="3581399" cy="3505200"/>
          </a:xfrm>
          <a:prstGeom prst="rect">
            <a:avLst/>
          </a:prstGeom>
        </p:spPr>
      </p:pic>
      <p:sp>
        <p:nvSpPr>
          <p:cNvPr id="5" name="TextBox 4"/>
          <p:cNvSpPr txBox="1"/>
          <p:nvPr/>
        </p:nvSpPr>
        <p:spPr>
          <a:xfrm>
            <a:off x="8380412" y="6248404"/>
            <a:ext cx="3581399" cy="461665"/>
          </a:xfrm>
          <a:prstGeom prst="rect">
            <a:avLst/>
          </a:prstGeom>
          <a:noFill/>
        </p:spPr>
        <p:txBody>
          <a:bodyPr wrap="square" rtlCol="0">
            <a:spAutoFit/>
          </a:bodyPr>
          <a:lstStyle/>
          <a:p>
            <a:pPr algn="ctr"/>
            <a:r>
              <a:rPr lang="en-US" sz="2400" dirty="0" smtClean="0">
                <a:solidFill>
                  <a:schemeClr val="bg1"/>
                </a:solidFill>
                <a:latin typeface="Times New Roman" charset="0"/>
                <a:ea typeface="Times New Roman" charset="0"/>
                <a:cs typeface="Times New Roman" charset="0"/>
                <a:hlinkClick r:id="rId3"/>
              </a:rPr>
              <a:t>Photo from Flickr</a:t>
            </a:r>
            <a:endParaRPr lang="en-US" sz="2400"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8114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Reinforcement Learning</a:t>
            </a:r>
            <a:endParaRPr lang="en-US" dirty="0"/>
          </a:p>
        </p:txBody>
      </p:sp>
      <p:sp>
        <p:nvSpPr>
          <p:cNvPr id="3" name="Content Placeholder 2"/>
          <p:cNvSpPr>
            <a:spLocks noGrp="1"/>
          </p:cNvSpPr>
          <p:nvPr>
            <p:ph idx="1"/>
          </p:nvPr>
        </p:nvSpPr>
        <p:spPr/>
        <p:txBody>
          <a:bodyPr/>
          <a:lstStyle/>
          <a:p>
            <a:r>
              <a:rPr lang="en-US" dirty="0" smtClean="0"/>
              <a:t>Goal: determine the best action for every state.</a:t>
            </a:r>
          </a:p>
          <a:p>
            <a:r>
              <a:rPr lang="en-US" dirty="0" smtClean="0"/>
              <a:t>Optimize an objective function, such as average reward per time unit, or discounted reward.</a:t>
            </a:r>
          </a:p>
          <a:p>
            <a:r>
              <a:rPr lang="en-US" dirty="0" smtClean="0"/>
              <a:t>Few states: dynamic programming.</a:t>
            </a:r>
          </a:p>
          <a:p>
            <a:r>
              <a:rPr lang="en-US" dirty="0" smtClean="0"/>
              <a:t>Many states: reinforcement learning,</a:t>
            </a:r>
            <a:br>
              <a:rPr lang="en-US" dirty="0" smtClean="0"/>
            </a:br>
            <a:r>
              <a:rPr lang="en-US" dirty="0" smtClean="0"/>
              <a:t>deep reinforcement learning.</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369"/>
          <a:stretch/>
        </p:blipFill>
        <p:spPr>
          <a:xfrm>
            <a:off x="8380412" y="3094045"/>
            <a:ext cx="3581399" cy="3505200"/>
          </a:xfrm>
          <a:prstGeom prst="rect">
            <a:avLst/>
          </a:prstGeom>
        </p:spPr>
      </p:pic>
    </p:spTree>
    <p:extLst>
      <p:ext uri="{BB962C8B-B14F-4D97-AF65-F5344CB8AC3E}">
        <p14:creationId xmlns:p14="http://schemas.microsoft.com/office/powerpoint/2010/main" val="92978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Related to Computer Vision</a:t>
            </a:r>
            <a:endParaRPr lang="en-US" dirty="0"/>
          </a:p>
        </p:txBody>
      </p:sp>
      <p:sp>
        <p:nvSpPr>
          <p:cNvPr id="3" name="Content Placeholder 2"/>
          <p:cNvSpPr>
            <a:spLocks noGrp="1"/>
          </p:cNvSpPr>
          <p:nvPr>
            <p:ph idx="1"/>
          </p:nvPr>
        </p:nvSpPr>
        <p:spPr/>
        <p:txBody>
          <a:bodyPr/>
          <a:lstStyle/>
          <a:p>
            <a:r>
              <a:rPr lang="en-US" dirty="0" smtClean="0">
                <a:hlinkClick r:id="rId2"/>
              </a:rPr>
              <a:t>Deep Q Networks: Atari Breakout</a:t>
            </a:r>
            <a:endParaRPr lang="en-US" dirty="0">
              <a:hlinkClick r:id="rId3"/>
            </a:endParaRPr>
          </a:p>
          <a:p>
            <a:r>
              <a:rPr lang="en-US" dirty="0" smtClean="0">
                <a:hlinkClick r:id="rId4"/>
              </a:rPr>
              <a:t>Visual Doom Winner (IntelAct)</a:t>
            </a:r>
            <a:endParaRPr lang="en-US" dirty="0" smtClean="0">
              <a:hlinkClick r:id="rId3"/>
            </a:endParaRPr>
          </a:p>
          <a:p>
            <a:r>
              <a:rPr lang="en-US" dirty="0" smtClean="0">
                <a:hlinkClick r:id="rId3"/>
              </a:rPr>
              <a:t>MarI/O</a:t>
            </a:r>
            <a:endParaRPr lang="en-US" dirty="0"/>
          </a:p>
        </p:txBody>
      </p:sp>
    </p:spTree>
    <p:extLst>
      <p:ext uri="{BB962C8B-B14F-4D97-AF65-F5344CB8AC3E}">
        <p14:creationId xmlns:p14="http://schemas.microsoft.com/office/powerpoint/2010/main" val="47458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At each time step </a:t>
            </a:r>
            <a:r>
              <a:rPr lang="en-US" i="1" dirty="0" smtClean="0"/>
              <a:t>t</a:t>
            </a:r>
            <a:r>
              <a:rPr lang="en-US" dirty="0" smtClean="0"/>
              <a:t> the agent:</a:t>
            </a:r>
          </a:p>
          <a:p>
            <a:pPr lvl="1"/>
            <a:r>
              <a:rPr lang="en-US" dirty="0" smtClean="0"/>
              <a:t>Receives </a:t>
            </a:r>
            <a:r>
              <a:rPr lang="en-US" b="1" dirty="0" smtClean="0"/>
              <a:t>observation</a:t>
            </a:r>
            <a:r>
              <a:rPr lang="en-US" dirty="0" smtClean="0"/>
              <a:t> </a:t>
            </a:r>
            <a:r>
              <a:rPr lang="en-US" i="1" dirty="0" err="1" smtClean="0"/>
              <a:t>o</a:t>
            </a:r>
            <a:r>
              <a:rPr lang="en-US" i="1" baseline="-25000" dirty="0" err="1" smtClean="0"/>
              <a:t>t</a:t>
            </a:r>
            <a:endParaRPr lang="en-US" i="1" baseline="-25000" dirty="0" smtClean="0"/>
          </a:p>
          <a:p>
            <a:pPr lvl="1"/>
            <a:r>
              <a:rPr lang="en-US" dirty="0"/>
              <a:t>Receives </a:t>
            </a:r>
            <a:r>
              <a:rPr lang="en-US" b="1" dirty="0"/>
              <a:t>scalar reward</a:t>
            </a:r>
            <a:r>
              <a:rPr lang="en-US" dirty="0"/>
              <a:t> </a:t>
            </a:r>
            <a:r>
              <a:rPr lang="en-US" i="1" dirty="0" err="1"/>
              <a:t>r</a:t>
            </a:r>
            <a:r>
              <a:rPr lang="en-US" i="1" baseline="-25000" dirty="0" err="1"/>
              <a:t>t</a:t>
            </a:r>
            <a:endParaRPr lang="en-US" i="1" baseline="-25000" dirty="0"/>
          </a:p>
          <a:p>
            <a:pPr lvl="1"/>
            <a:r>
              <a:rPr lang="en-US" dirty="0" smtClean="0"/>
              <a:t>Executes </a:t>
            </a:r>
            <a:r>
              <a:rPr lang="en-US" b="1" dirty="0" smtClean="0"/>
              <a:t>action</a:t>
            </a:r>
            <a:r>
              <a:rPr lang="en-US" dirty="0" smtClean="0"/>
              <a:t> </a:t>
            </a:r>
            <a:r>
              <a:rPr lang="en-US" i="1" dirty="0" smtClean="0"/>
              <a:t>a</a:t>
            </a:r>
            <a:r>
              <a:rPr lang="en-US" i="1" baseline="-25000" dirty="0" smtClean="0"/>
              <a:t>t</a:t>
            </a:r>
          </a:p>
          <a:p>
            <a:r>
              <a:rPr lang="en-US" dirty="0" smtClean="0"/>
              <a:t>The environment:</a:t>
            </a:r>
          </a:p>
          <a:p>
            <a:pPr lvl="1"/>
            <a:r>
              <a:rPr lang="en-US" dirty="0" smtClean="0"/>
              <a:t>Receives action </a:t>
            </a:r>
            <a:r>
              <a:rPr lang="en-US" i="1" dirty="0" smtClean="0"/>
              <a:t>a</a:t>
            </a:r>
            <a:r>
              <a:rPr lang="en-US" i="1" baseline="-25000" dirty="0" smtClean="0"/>
              <a:t>t</a:t>
            </a:r>
          </a:p>
          <a:p>
            <a:pPr lvl="1"/>
            <a:r>
              <a:rPr lang="en-US" dirty="0" smtClean="0"/>
              <a:t>Determines observation </a:t>
            </a:r>
            <a:r>
              <a:rPr lang="en-US" i="1" dirty="0" smtClean="0"/>
              <a:t>o</a:t>
            </a:r>
            <a:r>
              <a:rPr lang="en-US" i="1" baseline="-25000" dirty="0" smtClean="0"/>
              <a:t>t</a:t>
            </a:r>
            <a:r>
              <a:rPr lang="en-US" baseline="-25000" dirty="0" smtClean="0"/>
              <a:t>+1</a:t>
            </a:r>
          </a:p>
          <a:p>
            <a:pPr lvl="1"/>
            <a:r>
              <a:rPr lang="en-US" dirty="0" smtClean="0"/>
              <a:t>Determines scalar reward </a:t>
            </a:r>
            <a:r>
              <a:rPr lang="en-US" i="1" dirty="0" smtClean="0"/>
              <a:t>r</a:t>
            </a:r>
            <a:r>
              <a:rPr lang="en-US" i="1" baseline="-25000" dirty="0" smtClean="0"/>
              <a:t>t</a:t>
            </a:r>
            <a:r>
              <a:rPr lang="en-US" baseline="-25000" dirty="0" smtClean="0"/>
              <a:t>+1</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737" y="1151881"/>
            <a:ext cx="2413000" cy="1770578"/>
          </a:xfrm>
          <a:prstGeom prst="rect">
            <a:avLst/>
          </a:prstGeom>
        </p:spPr>
      </p:pic>
      <p:pic>
        <p:nvPicPr>
          <p:cNvPr id="11" name="Picture 10"/>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118065" y="3553432"/>
            <a:ext cx="2514600" cy="2514600"/>
          </a:xfrm>
          <a:prstGeom prst="rect">
            <a:avLst/>
          </a:prstGeom>
        </p:spPr>
      </p:pic>
      <p:sp>
        <p:nvSpPr>
          <p:cNvPr id="12" name="TextBox 11"/>
          <p:cNvSpPr txBox="1"/>
          <p:nvPr/>
        </p:nvSpPr>
        <p:spPr>
          <a:xfrm>
            <a:off x="7539071" y="6429968"/>
            <a:ext cx="4626395"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 images </a:t>
            </a:r>
            <a:r>
              <a:rPr lang="en-US" sz="1600" dirty="0" smtClean="0">
                <a:latin typeface="Times New Roman" charset="0"/>
                <a:ea typeface="Times New Roman" charset="0"/>
                <a:cs typeface="Times New Roman" charset="0"/>
                <a:hlinkClick r:id="rId4"/>
              </a:rPr>
              <a:t>[1]</a:t>
            </a:r>
            <a:r>
              <a:rPr lang="en-US" sz="1600" dirty="0" smtClean="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hlinkClick r:id="rId5"/>
              </a:rPr>
              <a:t>[2]</a:t>
            </a:r>
            <a:endParaRPr lang="en-US" sz="1600" dirty="0">
              <a:latin typeface="Times New Roman" charset="0"/>
              <a:ea typeface="Times New Roman" charset="0"/>
              <a:cs typeface="Times New Roman" charset="0"/>
            </a:endParaRPr>
          </a:p>
        </p:txBody>
      </p:sp>
      <p:cxnSp>
        <p:nvCxnSpPr>
          <p:cNvPr id="14" name="Straight Connector 13"/>
          <p:cNvCxnSpPr/>
          <p:nvPr/>
        </p:nvCxnSpPr>
        <p:spPr>
          <a:xfrm flipV="1">
            <a:off x="9406208" y="2833724"/>
            <a:ext cx="0" cy="881743"/>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67231" y="3086996"/>
            <a:ext cx="1473480" cy="400110"/>
          </a:xfrm>
          <a:prstGeom prst="rect">
            <a:avLst/>
          </a:prstGeom>
          <a:noFill/>
        </p:spPr>
        <p:txBody>
          <a:bodyPr wrap="none" rtlCol="0">
            <a:spAutoFit/>
          </a:bodyPr>
          <a:lstStyle/>
          <a:p>
            <a:r>
              <a:rPr lang="en-US" sz="2000" dirty="0" smtClean="0">
                <a:latin typeface="Times New Roman" charset="0"/>
                <a:ea typeface="Times New Roman" charset="0"/>
                <a:cs typeface="Times New Roman" charset="0"/>
              </a:rPr>
              <a:t>Reward     </a:t>
            </a:r>
            <a:r>
              <a:rPr lang="en-US" sz="2000" i="1" dirty="0" err="1" smtClean="0">
                <a:latin typeface="Times New Roman" charset="0"/>
                <a:ea typeface="Times New Roman" charset="0"/>
                <a:cs typeface="Times New Roman" charset="0"/>
              </a:rPr>
              <a:t>r</a:t>
            </a:r>
            <a:r>
              <a:rPr lang="en-US" sz="2000" i="1" baseline="-25000" dirty="0" err="1" smtClean="0">
                <a:latin typeface="Times New Roman" charset="0"/>
                <a:ea typeface="Times New Roman" charset="0"/>
                <a:cs typeface="Times New Roman" charset="0"/>
              </a:rPr>
              <a:t>t</a:t>
            </a:r>
            <a:endParaRPr lang="en-US" sz="2000" i="1" baseline="-25000" dirty="0">
              <a:latin typeface="Times New Roman" charset="0"/>
              <a:ea typeface="Times New Roman" charset="0"/>
              <a:cs typeface="Times New Roman" charset="0"/>
            </a:endParaRPr>
          </a:p>
        </p:txBody>
      </p:sp>
      <p:cxnSp>
        <p:nvCxnSpPr>
          <p:cNvPr id="22" name="Straight Connector 21"/>
          <p:cNvCxnSpPr/>
          <p:nvPr/>
        </p:nvCxnSpPr>
        <p:spPr>
          <a:xfrm flipH="1" flipV="1">
            <a:off x="7432265" y="4810732"/>
            <a:ext cx="715056" cy="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32265" y="1951981"/>
            <a:ext cx="0" cy="285875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429318" y="1951980"/>
            <a:ext cx="652688" cy="2"/>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92706" y="3007581"/>
            <a:ext cx="1436612" cy="707886"/>
          </a:xfrm>
          <a:prstGeom prst="rect">
            <a:avLst/>
          </a:prstGeom>
          <a:noFill/>
        </p:spPr>
        <p:txBody>
          <a:bodyPr wrap="none" rtlCol="0">
            <a:spAutoFit/>
          </a:bodyPr>
          <a:lstStyle/>
          <a:p>
            <a:pPr algn="ctr"/>
            <a:r>
              <a:rPr lang="en-US" sz="2000" dirty="0" smtClean="0">
                <a:latin typeface="Times New Roman" charset="0"/>
                <a:ea typeface="Times New Roman" charset="0"/>
                <a:cs typeface="Times New Roman" charset="0"/>
              </a:rPr>
              <a:t>Observation</a:t>
            </a:r>
            <a:br>
              <a:rPr lang="en-US" sz="2000" dirty="0" smtClean="0">
                <a:latin typeface="Times New Roman" charset="0"/>
                <a:ea typeface="Times New Roman" charset="0"/>
                <a:cs typeface="Times New Roman" charset="0"/>
              </a:rPr>
            </a:br>
            <a:r>
              <a:rPr lang="en-US" sz="2000" i="1" dirty="0" err="1" smtClean="0">
                <a:latin typeface="Times New Roman" charset="0"/>
                <a:ea typeface="Times New Roman" charset="0"/>
                <a:cs typeface="Times New Roman" charset="0"/>
              </a:rPr>
              <a:t>o</a:t>
            </a:r>
            <a:r>
              <a:rPr lang="en-US" sz="2000" i="1" baseline="-25000" dirty="0" err="1" smtClean="0">
                <a:latin typeface="Times New Roman" charset="0"/>
                <a:ea typeface="Times New Roman" charset="0"/>
                <a:cs typeface="Times New Roman" charset="0"/>
              </a:rPr>
              <a:t>t</a:t>
            </a:r>
            <a:endParaRPr lang="en-US" sz="2000" i="1" baseline="-25000" dirty="0">
              <a:latin typeface="Times New Roman" charset="0"/>
              <a:ea typeface="Times New Roman" charset="0"/>
              <a:cs typeface="Times New Roman" charset="0"/>
            </a:endParaRPr>
          </a:p>
        </p:txBody>
      </p:sp>
      <p:sp>
        <p:nvSpPr>
          <p:cNvPr id="32" name="TextBox 31"/>
          <p:cNvSpPr txBox="1"/>
          <p:nvPr/>
        </p:nvSpPr>
        <p:spPr>
          <a:xfrm>
            <a:off x="8544353" y="520908"/>
            <a:ext cx="1527768" cy="523220"/>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Agent</a:t>
            </a:r>
            <a:endParaRPr lang="en-US" sz="2800" i="1" baseline="-25000" dirty="0">
              <a:latin typeface="Times New Roman" charset="0"/>
              <a:ea typeface="Times New Roman" charset="0"/>
              <a:cs typeface="Times New Roman" charset="0"/>
            </a:endParaRPr>
          </a:p>
        </p:txBody>
      </p:sp>
      <p:sp>
        <p:nvSpPr>
          <p:cNvPr id="33" name="TextBox 32"/>
          <p:cNvSpPr txBox="1"/>
          <p:nvPr/>
        </p:nvSpPr>
        <p:spPr>
          <a:xfrm>
            <a:off x="8147321" y="5894556"/>
            <a:ext cx="2367416" cy="523220"/>
          </a:xfrm>
          <a:prstGeom prst="rect">
            <a:avLst/>
          </a:prstGeom>
          <a:noFill/>
        </p:spPr>
        <p:txBody>
          <a:bodyPr wrap="square" rtlCol="0">
            <a:spAutoFit/>
          </a:bodyPr>
          <a:lstStyle/>
          <a:p>
            <a:pPr algn="ctr"/>
            <a:r>
              <a:rPr lang="en-US" sz="2800" smtClean="0">
                <a:latin typeface="Times New Roman" charset="0"/>
                <a:ea typeface="Times New Roman" charset="0"/>
                <a:cs typeface="Times New Roman" charset="0"/>
              </a:rPr>
              <a:t>Environment</a:t>
            </a:r>
            <a:endParaRPr lang="en-US" sz="2800" i="1" baseline="-25000" dirty="0">
              <a:latin typeface="Times New Roman" charset="0"/>
              <a:ea typeface="Times New Roman" charset="0"/>
              <a:cs typeface="Times New Roman" charset="0"/>
            </a:endParaRPr>
          </a:p>
        </p:txBody>
      </p:sp>
      <p:grpSp>
        <p:nvGrpSpPr>
          <p:cNvPr id="37" name="Group 36"/>
          <p:cNvGrpSpPr/>
          <p:nvPr/>
        </p:nvGrpSpPr>
        <p:grpSpPr>
          <a:xfrm flipH="1" flipV="1">
            <a:off x="10498153" y="1930920"/>
            <a:ext cx="736555" cy="2932618"/>
            <a:chOff x="7996465" y="2116572"/>
            <a:chExt cx="718003" cy="2858753"/>
          </a:xfrm>
        </p:grpSpPr>
        <p:cxnSp>
          <p:nvCxnSpPr>
            <p:cNvPr id="34" name="Straight Connector 33"/>
            <p:cNvCxnSpPr/>
            <p:nvPr/>
          </p:nvCxnSpPr>
          <p:spPr>
            <a:xfrm flipH="1" flipV="1">
              <a:off x="7999412" y="4975324"/>
              <a:ext cx="715056" cy="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99412" y="2116573"/>
              <a:ext cx="0" cy="285875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96465" y="2116572"/>
              <a:ext cx="652688" cy="2"/>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1305264" y="3007581"/>
            <a:ext cx="881973" cy="707886"/>
          </a:xfrm>
          <a:prstGeom prst="rect">
            <a:avLst/>
          </a:prstGeom>
          <a:noFill/>
        </p:spPr>
        <p:txBody>
          <a:bodyPr wrap="none" rtlCol="0">
            <a:spAutoFit/>
          </a:bodyPr>
          <a:lstStyle/>
          <a:p>
            <a:pPr algn="ctr"/>
            <a:r>
              <a:rPr lang="en-US" sz="2000" dirty="0" smtClean="0">
                <a:latin typeface="Times New Roman" charset="0"/>
                <a:ea typeface="Times New Roman" charset="0"/>
                <a:cs typeface="Times New Roman" charset="0"/>
              </a:rPr>
              <a:t>Action</a:t>
            </a:r>
            <a:br>
              <a:rPr lang="en-US" sz="2000" dirty="0" smtClean="0">
                <a:latin typeface="Times New Roman" charset="0"/>
                <a:ea typeface="Times New Roman" charset="0"/>
                <a:cs typeface="Times New Roman" charset="0"/>
              </a:rPr>
            </a:br>
            <a:r>
              <a:rPr lang="en-US" sz="2000" i="1" dirty="0" smtClean="0">
                <a:latin typeface="Times New Roman" charset="0"/>
                <a:ea typeface="Times New Roman" charset="0"/>
                <a:cs typeface="Times New Roman" charset="0"/>
              </a:rPr>
              <a:t>a</a:t>
            </a:r>
            <a:r>
              <a:rPr lang="en-US" sz="2000" i="1" baseline="-25000" dirty="0" smtClean="0">
                <a:latin typeface="Times New Roman" charset="0"/>
                <a:ea typeface="Times New Roman" charset="0"/>
                <a:cs typeface="Times New Roman" charset="0"/>
              </a:rPr>
              <a:t>t</a:t>
            </a:r>
            <a:endParaRPr lang="en-US" sz="2000" i="1" baseline="-25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55566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Agent Behavior</a:t>
            </a:r>
            <a:endParaRPr lang="en-US" dirty="0"/>
          </a:p>
        </p:txBody>
      </p:sp>
      <p:sp>
        <p:nvSpPr>
          <p:cNvPr id="3" name="Content Placeholder 2"/>
          <p:cNvSpPr>
            <a:spLocks noGrp="1"/>
          </p:cNvSpPr>
          <p:nvPr>
            <p:ph idx="1"/>
          </p:nvPr>
        </p:nvSpPr>
        <p:spPr/>
        <p:txBody>
          <a:bodyPr/>
          <a:lstStyle/>
          <a:p>
            <a:r>
              <a:rPr lang="en-US" dirty="0" smtClean="0"/>
              <a:t>Agent can include these components:</a:t>
            </a:r>
          </a:p>
          <a:p>
            <a:pPr lvl="1"/>
            <a:r>
              <a:rPr lang="en-US" b="1" dirty="0" smtClean="0"/>
              <a:t>Policy</a:t>
            </a:r>
            <a:r>
              <a:rPr lang="en-US" dirty="0" smtClean="0"/>
              <a:t>: agent’s behavior function</a:t>
            </a:r>
          </a:p>
          <a:p>
            <a:pPr lvl="1"/>
            <a:r>
              <a:rPr lang="en-US" b="1" dirty="0" smtClean="0"/>
              <a:t>Value function</a:t>
            </a:r>
            <a:r>
              <a:rPr lang="en-US" dirty="0" smtClean="0"/>
              <a:t>: how good</a:t>
            </a:r>
            <a:br>
              <a:rPr lang="en-US" dirty="0" smtClean="0"/>
            </a:br>
            <a:r>
              <a:rPr lang="en-US" dirty="0" smtClean="0"/>
              <a:t>is each state/action?</a:t>
            </a:r>
          </a:p>
          <a:p>
            <a:pPr lvl="1"/>
            <a:r>
              <a:rPr lang="en-US" b="1" dirty="0" smtClean="0"/>
              <a:t>Model</a:t>
            </a:r>
            <a:r>
              <a:rPr lang="en-US" dirty="0" smtClean="0"/>
              <a:t>: agent’s understanding</a:t>
            </a:r>
            <a:br>
              <a:rPr lang="en-US" dirty="0" smtClean="0"/>
            </a:br>
            <a:r>
              <a:rPr lang="en-US" dirty="0" smtClean="0"/>
              <a:t>of the environment</a:t>
            </a:r>
            <a:endParaRPr lang="en-US" dirty="0"/>
          </a:p>
          <a:p>
            <a:pPr lvl="1"/>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737" y="1151881"/>
            <a:ext cx="2413000" cy="1770578"/>
          </a:xfrm>
          <a:prstGeom prst="rect">
            <a:avLst/>
          </a:prstGeom>
        </p:spPr>
      </p:pic>
      <p:pic>
        <p:nvPicPr>
          <p:cNvPr id="11" name="Picture 10"/>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118065" y="3553432"/>
            <a:ext cx="2514600" cy="2514600"/>
          </a:xfrm>
          <a:prstGeom prst="rect">
            <a:avLst/>
          </a:prstGeom>
        </p:spPr>
      </p:pic>
      <p:sp>
        <p:nvSpPr>
          <p:cNvPr id="12" name="TextBox 11"/>
          <p:cNvSpPr txBox="1"/>
          <p:nvPr/>
        </p:nvSpPr>
        <p:spPr>
          <a:xfrm>
            <a:off x="7539071" y="6429968"/>
            <a:ext cx="4626395"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 images </a:t>
            </a:r>
            <a:r>
              <a:rPr lang="en-US" sz="1600" dirty="0" smtClean="0">
                <a:latin typeface="Times New Roman" charset="0"/>
                <a:ea typeface="Times New Roman" charset="0"/>
                <a:cs typeface="Times New Roman" charset="0"/>
                <a:hlinkClick r:id="rId4"/>
              </a:rPr>
              <a:t>[1]</a:t>
            </a:r>
            <a:r>
              <a:rPr lang="en-US" sz="1600" dirty="0" smtClean="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hlinkClick r:id="rId5"/>
              </a:rPr>
              <a:t>[2]</a:t>
            </a:r>
            <a:endParaRPr lang="en-US" sz="1600" dirty="0">
              <a:latin typeface="Times New Roman" charset="0"/>
              <a:ea typeface="Times New Roman" charset="0"/>
              <a:cs typeface="Times New Roman" charset="0"/>
            </a:endParaRPr>
          </a:p>
        </p:txBody>
      </p:sp>
      <p:cxnSp>
        <p:nvCxnSpPr>
          <p:cNvPr id="14" name="Straight Connector 13"/>
          <p:cNvCxnSpPr/>
          <p:nvPr/>
        </p:nvCxnSpPr>
        <p:spPr>
          <a:xfrm flipV="1">
            <a:off x="9406208" y="2833724"/>
            <a:ext cx="0" cy="881743"/>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67231" y="3086996"/>
            <a:ext cx="1473480" cy="400110"/>
          </a:xfrm>
          <a:prstGeom prst="rect">
            <a:avLst/>
          </a:prstGeom>
          <a:noFill/>
        </p:spPr>
        <p:txBody>
          <a:bodyPr wrap="none" rtlCol="0">
            <a:spAutoFit/>
          </a:bodyPr>
          <a:lstStyle/>
          <a:p>
            <a:r>
              <a:rPr lang="en-US" sz="2000" dirty="0" smtClean="0">
                <a:latin typeface="Times New Roman" charset="0"/>
                <a:ea typeface="Times New Roman" charset="0"/>
                <a:cs typeface="Times New Roman" charset="0"/>
              </a:rPr>
              <a:t>Reward     </a:t>
            </a:r>
            <a:r>
              <a:rPr lang="en-US" sz="2000" i="1" dirty="0" err="1" smtClean="0">
                <a:latin typeface="Times New Roman" charset="0"/>
                <a:ea typeface="Times New Roman" charset="0"/>
                <a:cs typeface="Times New Roman" charset="0"/>
              </a:rPr>
              <a:t>r</a:t>
            </a:r>
            <a:r>
              <a:rPr lang="en-US" sz="2000" i="1" baseline="-25000" dirty="0" err="1" smtClean="0">
                <a:latin typeface="Times New Roman" charset="0"/>
                <a:ea typeface="Times New Roman" charset="0"/>
                <a:cs typeface="Times New Roman" charset="0"/>
              </a:rPr>
              <a:t>t</a:t>
            </a:r>
            <a:endParaRPr lang="en-US" sz="2000" i="1" baseline="-25000" dirty="0">
              <a:latin typeface="Times New Roman" charset="0"/>
              <a:ea typeface="Times New Roman" charset="0"/>
              <a:cs typeface="Times New Roman" charset="0"/>
            </a:endParaRPr>
          </a:p>
        </p:txBody>
      </p:sp>
      <p:cxnSp>
        <p:nvCxnSpPr>
          <p:cNvPr id="22" name="Straight Connector 21"/>
          <p:cNvCxnSpPr/>
          <p:nvPr/>
        </p:nvCxnSpPr>
        <p:spPr>
          <a:xfrm flipH="1" flipV="1">
            <a:off x="7432265" y="4810732"/>
            <a:ext cx="715056" cy="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32265" y="1951981"/>
            <a:ext cx="0" cy="285875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429318" y="1951980"/>
            <a:ext cx="652688" cy="2"/>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92706" y="3007581"/>
            <a:ext cx="1436612" cy="707886"/>
          </a:xfrm>
          <a:prstGeom prst="rect">
            <a:avLst/>
          </a:prstGeom>
          <a:noFill/>
        </p:spPr>
        <p:txBody>
          <a:bodyPr wrap="none" rtlCol="0">
            <a:spAutoFit/>
          </a:bodyPr>
          <a:lstStyle/>
          <a:p>
            <a:pPr algn="ctr"/>
            <a:r>
              <a:rPr lang="en-US" sz="2000" dirty="0" smtClean="0">
                <a:latin typeface="Times New Roman" charset="0"/>
                <a:ea typeface="Times New Roman" charset="0"/>
                <a:cs typeface="Times New Roman" charset="0"/>
              </a:rPr>
              <a:t>Observation</a:t>
            </a:r>
            <a:br>
              <a:rPr lang="en-US" sz="2000" dirty="0" smtClean="0">
                <a:latin typeface="Times New Roman" charset="0"/>
                <a:ea typeface="Times New Roman" charset="0"/>
                <a:cs typeface="Times New Roman" charset="0"/>
              </a:rPr>
            </a:br>
            <a:r>
              <a:rPr lang="en-US" sz="2000" i="1" dirty="0" err="1" smtClean="0">
                <a:latin typeface="Times New Roman" charset="0"/>
                <a:ea typeface="Times New Roman" charset="0"/>
                <a:cs typeface="Times New Roman" charset="0"/>
              </a:rPr>
              <a:t>o</a:t>
            </a:r>
            <a:r>
              <a:rPr lang="en-US" sz="2000" i="1" baseline="-25000" dirty="0" err="1" smtClean="0">
                <a:latin typeface="Times New Roman" charset="0"/>
                <a:ea typeface="Times New Roman" charset="0"/>
                <a:cs typeface="Times New Roman" charset="0"/>
              </a:rPr>
              <a:t>t</a:t>
            </a:r>
            <a:endParaRPr lang="en-US" sz="2000" i="1" baseline="-25000" dirty="0">
              <a:latin typeface="Times New Roman" charset="0"/>
              <a:ea typeface="Times New Roman" charset="0"/>
              <a:cs typeface="Times New Roman" charset="0"/>
            </a:endParaRPr>
          </a:p>
        </p:txBody>
      </p:sp>
      <p:sp>
        <p:nvSpPr>
          <p:cNvPr id="32" name="TextBox 31"/>
          <p:cNvSpPr txBox="1"/>
          <p:nvPr/>
        </p:nvSpPr>
        <p:spPr>
          <a:xfrm>
            <a:off x="8544353" y="520908"/>
            <a:ext cx="1527768" cy="523220"/>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Agent</a:t>
            </a:r>
            <a:endParaRPr lang="en-US" sz="2800" i="1" baseline="-25000" dirty="0">
              <a:latin typeface="Times New Roman" charset="0"/>
              <a:ea typeface="Times New Roman" charset="0"/>
              <a:cs typeface="Times New Roman" charset="0"/>
            </a:endParaRPr>
          </a:p>
        </p:txBody>
      </p:sp>
      <p:sp>
        <p:nvSpPr>
          <p:cNvPr id="33" name="TextBox 32"/>
          <p:cNvSpPr txBox="1"/>
          <p:nvPr/>
        </p:nvSpPr>
        <p:spPr>
          <a:xfrm>
            <a:off x="8147321" y="5894556"/>
            <a:ext cx="2367416" cy="523220"/>
          </a:xfrm>
          <a:prstGeom prst="rect">
            <a:avLst/>
          </a:prstGeom>
          <a:noFill/>
        </p:spPr>
        <p:txBody>
          <a:bodyPr wrap="square" rtlCol="0">
            <a:spAutoFit/>
          </a:bodyPr>
          <a:lstStyle/>
          <a:p>
            <a:pPr algn="ctr"/>
            <a:r>
              <a:rPr lang="en-US" sz="2800" smtClean="0">
                <a:latin typeface="Times New Roman" charset="0"/>
                <a:ea typeface="Times New Roman" charset="0"/>
                <a:cs typeface="Times New Roman" charset="0"/>
              </a:rPr>
              <a:t>Environment</a:t>
            </a:r>
            <a:endParaRPr lang="en-US" sz="2800" i="1" baseline="-25000" dirty="0">
              <a:latin typeface="Times New Roman" charset="0"/>
              <a:ea typeface="Times New Roman" charset="0"/>
              <a:cs typeface="Times New Roman" charset="0"/>
            </a:endParaRPr>
          </a:p>
        </p:txBody>
      </p:sp>
      <p:grpSp>
        <p:nvGrpSpPr>
          <p:cNvPr id="37" name="Group 36"/>
          <p:cNvGrpSpPr/>
          <p:nvPr/>
        </p:nvGrpSpPr>
        <p:grpSpPr>
          <a:xfrm flipH="1" flipV="1">
            <a:off x="10498153" y="1930920"/>
            <a:ext cx="736555" cy="2932618"/>
            <a:chOff x="7996465" y="2116572"/>
            <a:chExt cx="718003" cy="2858753"/>
          </a:xfrm>
        </p:grpSpPr>
        <p:cxnSp>
          <p:nvCxnSpPr>
            <p:cNvPr id="34" name="Straight Connector 33"/>
            <p:cNvCxnSpPr/>
            <p:nvPr/>
          </p:nvCxnSpPr>
          <p:spPr>
            <a:xfrm flipH="1" flipV="1">
              <a:off x="7999412" y="4975324"/>
              <a:ext cx="715056" cy="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99412" y="2116573"/>
              <a:ext cx="0" cy="285875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96465" y="2116572"/>
              <a:ext cx="652688" cy="2"/>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1305264" y="3007581"/>
            <a:ext cx="881973" cy="707886"/>
          </a:xfrm>
          <a:prstGeom prst="rect">
            <a:avLst/>
          </a:prstGeom>
          <a:noFill/>
        </p:spPr>
        <p:txBody>
          <a:bodyPr wrap="none" rtlCol="0">
            <a:spAutoFit/>
          </a:bodyPr>
          <a:lstStyle/>
          <a:p>
            <a:pPr algn="ctr"/>
            <a:r>
              <a:rPr lang="en-US" sz="2000" dirty="0" smtClean="0">
                <a:latin typeface="Times New Roman" charset="0"/>
                <a:ea typeface="Times New Roman" charset="0"/>
                <a:cs typeface="Times New Roman" charset="0"/>
              </a:rPr>
              <a:t>Action</a:t>
            </a:r>
            <a:br>
              <a:rPr lang="en-US" sz="2000" dirty="0" smtClean="0">
                <a:latin typeface="Times New Roman" charset="0"/>
                <a:ea typeface="Times New Roman" charset="0"/>
                <a:cs typeface="Times New Roman" charset="0"/>
              </a:rPr>
            </a:br>
            <a:r>
              <a:rPr lang="en-US" sz="2000" i="1" dirty="0" smtClean="0">
                <a:latin typeface="Times New Roman" charset="0"/>
                <a:ea typeface="Times New Roman" charset="0"/>
                <a:cs typeface="Times New Roman" charset="0"/>
              </a:rPr>
              <a:t>a</a:t>
            </a:r>
            <a:r>
              <a:rPr lang="en-US" sz="2000" i="1" baseline="-25000" dirty="0" smtClean="0">
                <a:latin typeface="Times New Roman" charset="0"/>
                <a:ea typeface="Times New Roman" charset="0"/>
                <a:cs typeface="Times New Roman" charset="0"/>
              </a:rPr>
              <a:t>t</a:t>
            </a:r>
            <a:endParaRPr lang="en-US" sz="2000" i="1" baseline="-25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7938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Determines agent’s behavior directly</a:t>
                </a:r>
              </a:p>
              <a:p>
                <a:r>
                  <a:rPr lang="en-US" dirty="0" smtClean="0"/>
                  <a:t>Maps from state to action</a:t>
                </a:r>
              </a:p>
              <a:p>
                <a:pPr lvl="1"/>
                <a:r>
                  <a:rPr lang="en-US" dirty="0" smtClean="0"/>
                  <a:t>Deterministic policy: </a:t>
                </a:r>
                <a14:m>
                  <m:oMath xmlns:m="http://schemas.openxmlformats.org/officeDocument/2006/math">
                    <m:r>
                      <a:rPr lang="en-US" b="0" i="1" smtClean="0">
                        <a:latin typeface="Cambria Math" charset="0"/>
                      </a:rPr>
                      <m:t>𝑎</m:t>
                    </m:r>
                    <m:r>
                      <a:rPr lang="en-US" b="0" i="1" smtClean="0">
                        <a:latin typeface="Cambria Math" charset="0"/>
                      </a:rPr>
                      <m:t>=</m:t>
                    </m:r>
                    <m:r>
                      <a:rPr lang="en-US" b="0" i="1" smtClean="0">
                        <a:latin typeface="Cambria Math" charset="0"/>
                        <a:ea typeface="Cambria Math" charset="0"/>
                        <a:cs typeface="Cambria Math" charset="0"/>
                      </a:rPr>
                      <m:t>𝜋</m:t>
                    </m:r>
                    <m:d>
                      <m:dPr>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𝑠</m:t>
                        </m:r>
                      </m:e>
                    </m:d>
                  </m:oMath>
                </a14:m>
                <a:endParaRPr lang="en-US" b="0" dirty="0" smtClean="0">
                  <a:ea typeface="Cambria Math" charset="0"/>
                  <a:cs typeface="Cambria Math" charset="0"/>
                </a:endParaRPr>
              </a:p>
              <a:p>
                <a:pPr lvl="1"/>
                <a:r>
                  <a:rPr lang="en-US" dirty="0" smtClean="0"/>
                  <a:t>Stochastic policy</a:t>
                </a:r>
                <a:r>
                  <a:rPr lang="en-US" dirty="0"/>
                  <a:t>: </a:t>
                </a:r>
                <a14:m>
                  <m:oMath xmlns:m="http://schemas.openxmlformats.org/officeDocument/2006/math">
                    <m:r>
                      <a:rPr lang="en-US" i="1">
                        <a:latin typeface="Cambria Math" charset="0"/>
                        <a:ea typeface="Cambria Math" charset="0"/>
                        <a:cs typeface="Cambria Math" charset="0"/>
                      </a:rPr>
                      <m:t>𝜋</m:t>
                    </m:r>
                    <m:d>
                      <m:dPr>
                        <m:ctrlPr>
                          <a:rPr lang="en-US" i="1">
                            <a:latin typeface="Cambria Math" charset="0"/>
                            <a:ea typeface="Cambria Math" charset="0"/>
                            <a:cs typeface="Cambria Math" charset="0"/>
                          </a:rPr>
                        </m:ctrlPr>
                      </m:dPr>
                      <m:e>
                        <m:r>
                          <a:rPr lang="en-US" b="0" i="1" smtClean="0">
                            <a:latin typeface="Cambria Math" charset="0"/>
                            <a:ea typeface="Cambria Math" charset="0"/>
                            <a:cs typeface="Cambria Math" charset="0"/>
                          </a:rPr>
                          <m:t>𝑎</m:t>
                        </m:r>
                      </m:e>
                      <m:e>
                        <m:r>
                          <a:rPr lang="en-US" b="0" i="1" smtClean="0">
                            <a:latin typeface="Cambria Math" charset="0"/>
                            <a:ea typeface="Cambria Math" charset="0"/>
                            <a:cs typeface="Cambria Math" charset="0"/>
                          </a:rPr>
                          <m:t>𝑠</m:t>
                        </m:r>
                      </m:e>
                    </m:d>
                    <m:r>
                      <a:rPr lang="en-US" b="0" i="1" smtClean="0">
                        <a:latin typeface="Cambria Math" charset="0"/>
                        <a:ea typeface="Cambria Math" charset="0"/>
                        <a:cs typeface="Cambria Math" charset="0"/>
                      </a:rPr>
                      <m:t>=</m:t>
                    </m:r>
                    <m:r>
                      <m:rPr>
                        <m:sty m:val="p"/>
                      </m:rPr>
                      <a:rPr lang="en-US" b="0" i="0" smtClean="0">
                        <a:latin typeface="Cambria Math" charset="0"/>
                        <a:ea typeface="Cambria Math" charset="0"/>
                        <a:cs typeface="Cambria Math" charset="0"/>
                      </a:rPr>
                      <m:t>P</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𝑎</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𝑠</m:t>
                    </m:r>
                    <m:r>
                      <a:rPr lang="en-US" b="0" i="1" smtClean="0">
                        <a:latin typeface="Cambria Math" charset="0"/>
                        <a:ea typeface="Cambria Math" charset="0"/>
                        <a:cs typeface="Cambria Math" charset="0"/>
                      </a:rPr>
                      <m:t>]</m:t>
                    </m:r>
                  </m:oMath>
                </a14:m>
                <a:endParaRPr lang="en-US" dirty="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a:stretch>
              </a:blipFill>
            </p:spPr>
            <p:txBody>
              <a:bodyPr/>
              <a:lstStyle/>
              <a:p>
                <a:r>
                  <a:rPr lang="en-US">
                    <a:noFill/>
                  </a:rPr>
                  <a:t> </a:t>
                </a:r>
              </a:p>
            </p:txBody>
          </p:sp>
        </mc:Fallback>
      </mc:AlternateContent>
      <p:sp>
        <p:nvSpPr>
          <p:cNvPr id="4" name="TextBox 3"/>
          <p:cNvSpPr txBox="1"/>
          <p:nvPr/>
        </p:nvSpPr>
        <p:spPr>
          <a:xfrm>
            <a:off x="7060332" y="6248404"/>
            <a:ext cx="5099473" cy="584775"/>
          </a:xfrm>
          <a:prstGeom prst="rect">
            <a:avLst/>
          </a:prstGeom>
          <a:noFill/>
        </p:spPr>
        <p:txBody>
          <a:bodyPr wrap="none" rtlCol="0">
            <a:spAutoFit/>
          </a:bodyPr>
          <a:lstStyle/>
          <a:p>
            <a:pPr algn="r"/>
            <a:r>
              <a:rPr lang="en-US" sz="1600" dirty="0" smtClean="0">
                <a:latin typeface="Times New Roman" charset="0"/>
                <a:ea typeface="Times New Roman" charset="0"/>
                <a:cs typeface="Times New Roman" charset="0"/>
              </a:rPr>
              <a:t>Slides based on those by David Silver</a:t>
            </a:r>
          </a:p>
          <a:p>
            <a:pPr algn="r"/>
            <a:r>
              <a:rPr lang="en-US" sz="1600" dirty="0" smtClean="0">
                <a:latin typeface="Times New Roman" charset="0"/>
                <a:ea typeface="Times New Roman" charset="0"/>
                <a:cs typeface="Times New Roman" charset="0"/>
              </a:rPr>
              <a:t>Image is Creative Commons, by Flickr user </a:t>
            </a:r>
            <a:r>
              <a:rPr lang="en-US" sz="1600" dirty="0" err="1" smtClean="0">
                <a:latin typeface="Times New Roman" charset="0"/>
                <a:ea typeface="Times New Roman" charset="0"/>
                <a:cs typeface="Times New Roman" charset="0"/>
              </a:rPr>
              <a:t>cometstarmoon</a:t>
            </a:r>
            <a:endParaRPr lang="en-US" sz="1600" dirty="0">
              <a:latin typeface="Times New Roman" charset="0"/>
              <a:ea typeface="Times New Roman" charset="0"/>
              <a:cs typeface="Times New Roman"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4126" y="1734312"/>
            <a:ext cx="2914650" cy="3886200"/>
          </a:xfrm>
          <a:prstGeom prst="rect">
            <a:avLst/>
          </a:prstGeom>
        </p:spPr>
      </p:pic>
      <p:sp>
        <p:nvSpPr>
          <p:cNvPr id="6" name="TextBox 5"/>
          <p:cNvSpPr txBox="1"/>
          <p:nvPr/>
        </p:nvSpPr>
        <p:spPr>
          <a:xfrm>
            <a:off x="8596820" y="1065389"/>
            <a:ext cx="3461068" cy="523220"/>
          </a:xfrm>
          <a:prstGeom prst="rect">
            <a:avLst/>
          </a:prstGeom>
          <a:noFill/>
        </p:spPr>
        <p:txBody>
          <a:bodyPr wrap="square" rtlCol="0">
            <a:spAutoFit/>
          </a:bodyPr>
          <a:lstStyle/>
          <a:p>
            <a:pPr algn="ctr"/>
            <a:r>
              <a:rPr lang="en-US" sz="2800" smtClean="0">
                <a:latin typeface="Times New Roman" charset="0"/>
                <a:ea typeface="Times New Roman" charset="0"/>
                <a:cs typeface="Times New Roman" charset="0"/>
              </a:rPr>
              <a:t>Mugger: run </a:t>
            </a:r>
            <a:r>
              <a:rPr lang="en-US" sz="2800" dirty="0" smtClean="0">
                <a:latin typeface="Times New Roman" charset="0"/>
                <a:ea typeface="Times New Roman" charset="0"/>
                <a:cs typeface="Times New Roman" charset="0"/>
              </a:rPr>
              <a:t>or fight?</a:t>
            </a:r>
            <a:endParaRPr lang="en-US" sz="2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3391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Value function</a:t>
                </a:r>
                <a:r>
                  <a:rPr lang="en-US" dirty="0" smtClean="0"/>
                  <a:t> is discounted prediction of future reward</a:t>
                </a:r>
              </a:p>
              <a:p>
                <a:r>
                  <a:rPr lang="en-US" dirty="0" smtClean="0"/>
                  <a:t>Q-value function gives expected total reward</a:t>
                </a:r>
              </a:p>
              <a:p>
                <a:pPr lvl="1"/>
                <a:r>
                  <a:rPr lang="en-US" dirty="0" smtClean="0"/>
                  <a:t>From state </a:t>
                </a:r>
                <a:r>
                  <a:rPr lang="en-US" i="1" dirty="0" smtClean="0"/>
                  <a:t>s</a:t>
                </a:r>
                <a:r>
                  <a:rPr lang="en-US" dirty="0" smtClean="0"/>
                  <a:t> and action </a:t>
                </a:r>
                <a:r>
                  <a:rPr lang="en-US" i="1" dirty="0" smtClean="0"/>
                  <a:t>a</a:t>
                </a:r>
              </a:p>
              <a:p>
                <a:pPr lvl="1"/>
                <a:r>
                  <a:rPr lang="en-US" dirty="0" smtClean="0"/>
                  <a:t>Under policy </a:t>
                </a:r>
                <a14:m>
                  <m:oMath xmlns:m="http://schemas.openxmlformats.org/officeDocument/2006/math">
                    <m:r>
                      <a:rPr lang="en-US" i="1">
                        <a:latin typeface="Cambria Math" charset="0"/>
                        <a:ea typeface="Cambria Math" charset="0"/>
                        <a:cs typeface="Cambria Math" charset="0"/>
                      </a:rPr>
                      <m:t>𝜋</m:t>
                    </m:r>
                  </m:oMath>
                </a14:m>
                <a:endParaRPr lang="en-US" dirty="0" smtClean="0">
                  <a:ea typeface="Cambria Math" charset="0"/>
                  <a:cs typeface="Cambria Math" charset="0"/>
                </a:endParaRPr>
              </a:p>
              <a:p>
                <a:pPr lvl="1"/>
                <a:r>
                  <a:rPr lang="en-US" dirty="0" smtClean="0"/>
                  <a:t>With discount factor </a:t>
                </a:r>
                <a14:m>
                  <m:oMath xmlns:m="http://schemas.openxmlformats.org/officeDocument/2006/math">
                    <m:r>
                      <a:rPr lang="en-US" i="1" smtClean="0">
                        <a:latin typeface="Cambria Math" charset="0"/>
                        <a:ea typeface="Cambria Math" charset="0"/>
                        <a:cs typeface="Cambria Math" charset="0"/>
                      </a:rPr>
                      <m:t>𝛾</m:t>
                    </m:r>
                  </m:oMath>
                </a14:m>
                <a:endParaRPr lang="en-US" dirty="0" smtClean="0">
                  <a:ea typeface="Cambria Math" charset="0"/>
                  <a:cs typeface="Cambria Math" charset="0"/>
                </a:endParaRPr>
              </a:p>
              <a:p>
                <a:pPr lvl="1"/>
                <a14:m>
                  <m:oMath xmlns:m="http://schemas.openxmlformats.org/officeDocument/2006/math">
                    <m:sSup>
                      <m:sSupPr>
                        <m:ctrlPr>
                          <a:rPr lang="en-US" b="0" i="1" smtClean="0">
                            <a:latin typeface="Cambria Math" charset="0"/>
                          </a:rPr>
                        </m:ctrlPr>
                      </m:sSupPr>
                      <m:e>
                        <m:r>
                          <a:rPr lang="en-US" b="0" i="1" smtClean="0">
                            <a:latin typeface="Cambria Math" charset="0"/>
                          </a:rPr>
                          <m:t>𝑄</m:t>
                        </m:r>
                      </m:e>
                      <m:sup>
                        <m:r>
                          <a:rPr lang="en-US" i="1">
                            <a:latin typeface="Cambria Math" charset="0"/>
                            <a:ea typeface="Cambria Math" charset="0"/>
                            <a:cs typeface="Cambria Math" charset="0"/>
                          </a:rPr>
                          <m:t>𝜋</m:t>
                        </m:r>
                      </m:sup>
                    </m:sSup>
                    <m:d>
                      <m:dPr>
                        <m:ctrlPr>
                          <a:rPr lang="en-US" b="0" i="1" smtClean="0">
                            <a:latin typeface="Cambria Math" charset="0"/>
                          </a:rPr>
                        </m:ctrlPr>
                      </m:dPr>
                      <m:e>
                        <m:r>
                          <a:rPr lang="en-US" b="0" i="1" smtClean="0">
                            <a:latin typeface="Cambria Math" charset="0"/>
                          </a:rPr>
                          <m:t>𝑠</m:t>
                        </m:r>
                        <m:r>
                          <a:rPr lang="en-US" b="0" i="1" smtClean="0">
                            <a:latin typeface="Cambria Math" charset="0"/>
                          </a:rPr>
                          <m:t>,</m:t>
                        </m:r>
                        <m:r>
                          <a:rPr lang="en-US" b="0" i="1" smtClean="0">
                            <a:latin typeface="Cambria Math" charset="0"/>
                          </a:rPr>
                          <m:t>𝑎</m:t>
                        </m:r>
                      </m:e>
                    </m:d>
                    <m:r>
                      <a:rPr lang="en-US" b="0" i="1" smtClean="0">
                        <a:latin typeface="Cambria Math" charset="0"/>
                      </a:rPr>
                      <m:t>=</m:t>
                    </m:r>
                    <m:r>
                      <a:rPr lang="en-US" b="0" i="1" smtClean="0">
                        <a:latin typeface="Cambria Math" charset="0"/>
                      </a:rPr>
                      <m:t>𝐸</m:t>
                    </m:r>
                    <m:r>
                      <a:rPr lang="en-US" b="0" i="1" smtClean="0">
                        <a:latin typeface="Cambria Math" charset="0"/>
                      </a:rPr>
                      <m:t>[</m:t>
                    </m:r>
                    <m:sSub>
                      <m:sSubPr>
                        <m:ctrlPr>
                          <a:rPr lang="en-US" b="0" i="1" smtClean="0">
                            <a:latin typeface="Cambria Math" charset="0"/>
                          </a:rPr>
                        </m:ctrlPr>
                      </m:sSubPr>
                      <m:e>
                        <m:r>
                          <a:rPr lang="en-US" b="0" i="1" smtClean="0">
                            <a:latin typeface="Cambria Math" charset="0"/>
                          </a:rPr>
                          <m:t>𝑟</m:t>
                        </m:r>
                      </m:e>
                      <m:sub>
                        <m:r>
                          <a:rPr lang="en-US" b="0" i="1" smtClean="0">
                            <a:latin typeface="Cambria Math" charset="0"/>
                          </a:rPr>
                          <m:t>𝑡</m:t>
                        </m:r>
                        <m:r>
                          <a:rPr lang="en-US" b="0" i="1" smtClean="0">
                            <a:latin typeface="Cambria Math" charset="0"/>
                          </a:rPr>
                          <m:t>+1</m:t>
                        </m:r>
                      </m:sub>
                    </m:sSub>
                    <m:r>
                      <a:rPr lang="en-US" b="0" i="1" smtClean="0">
                        <a:latin typeface="Cambria Math" charset="0"/>
                      </a:rPr>
                      <m:t>+</m:t>
                    </m:r>
                    <m:r>
                      <a:rPr lang="en-US" i="1">
                        <a:latin typeface="Cambria Math" charset="0"/>
                        <a:ea typeface="Cambria Math" charset="0"/>
                        <a:cs typeface="Cambria Math" charset="0"/>
                      </a:rPr>
                      <m:t>𝛾</m:t>
                    </m:r>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+2</m:t>
                        </m:r>
                      </m:sub>
                    </m:sSub>
                    <m:r>
                      <a:rPr lang="en-US" b="0" i="1" smtClean="0">
                        <a:latin typeface="Cambria Math" charset="0"/>
                      </a:rPr>
                      <m:t>+</m:t>
                    </m:r>
                    <m:sSup>
                      <m:sSupPr>
                        <m:ctrlPr>
                          <a:rPr lang="en-US" b="0" i="1" smtClean="0">
                            <a:latin typeface="Cambria Math" charset="0"/>
                          </a:rPr>
                        </m:ctrlPr>
                      </m:sSupPr>
                      <m:e>
                        <m:r>
                          <a:rPr lang="en-US" i="1">
                            <a:latin typeface="Cambria Math" charset="0"/>
                            <a:ea typeface="Cambria Math" charset="0"/>
                            <a:cs typeface="Cambria Math" charset="0"/>
                          </a:rPr>
                          <m:t>𝛾</m:t>
                        </m:r>
                      </m:e>
                      <m:sup>
                        <m:r>
                          <a:rPr lang="en-US" b="0" i="1" smtClean="0">
                            <a:latin typeface="Cambria Math" charset="0"/>
                          </a:rPr>
                          <m:t>2</m:t>
                        </m:r>
                      </m:sup>
                    </m:sSup>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+3</m:t>
                        </m:r>
                      </m:sub>
                    </m:sSub>
                    <m:r>
                      <a:rPr lang="en-US" b="0" i="1" smtClean="0">
                        <a:latin typeface="Cambria Math" charset="0"/>
                      </a:rPr>
                      <m:t>+…|</m:t>
                    </m:r>
                    <m:r>
                      <a:rPr lang="en-US" b="0" i="1" smtClean="0">
                        <a:latin typeface="Cambria Math" charset="0"/>
                      </a:rPr>
                      <m:t>𝑠</m:t>
                    </m:r>
                    <m:r>
                      <a:rPr lang="en-US" b="0" i="1" smtClean="0">
                        <a:latin typeface="Cambria Math" charset="0"/>
                      </a:rPr>
                      <m:t>,</m:t>
                    </m:r>
                    <m:r>
                      <a:rPr lang="en-US" b="0" i="1" smtClean="0">
                        <a:latin typeface="Cambria Math" charset="0"/>
                      </a:rPr>
                      <m:t>𝑎</m:t>
                    </m:r>
                    <m:r>
                      <a:rPr lang="en-US" b="0" i="1" smtClean="0">
                        <a:latin typeface="Cambria Math"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a:stretch>
              </a:blipFill>
            </p:spPr>
            <p:txBody>
              <a:bodyPr/>
              <a:lstStyle/>
              <a:p>
                <a:r>
                  <a:rPr lang="en-US">
                    <a:noFill/>
                  </a:rPr>
                  <a:t> </a:t>
                </a:r>
              </a:p>
            </p:txBody>
          </p:sp>
        </mc:Fallback>
      </mc:AlternateContent>
      <p:sp>
        <p:nvSpPr>
          <p:cNvPr id="4" name="TextBox 3"/>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778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66&quot;&gt;&lt;property id=&quot;20148&quot; value=&quot;5&quot;/&gt;&lt;property id=&quot;20300&quot; value=&quot;Slide 3 - &amp;quot;Motivation&amp;quot;&quot;/&gt;&lt;property id=&quot;20307&quot; value=&quot;258&quot;/&gt;&lt;/object&gt;&lt;object type=&quot;3&quot; unique_id=&quot;10067&quot;&gt;&lt;property id=&quot;20148&quot; value=&quot;5&quot;/&gt;&lt;property id=&quot;20300&quot; value=&quot;Slide 6 - &amp;quot;Inspiration&amp;quot;&quot;/&gt;&lt;property id=&quot;20307&quot; value=&quot;259&quot;/&gt;&lt;/object&gt;&lt;object type=&quot;3&quot; unique_id=&quot;10174&quot;&gt;&lt;property id=&quot;20148&quot; value=&quot;5&quot;/&gt;&lt;property id=&quot;20300&quot; value=&quot;Slide 4 - &amp;quot;Motivation&amp;quot;&quot;/&gt;&lt;property id=&quot;20307&quot; value=&quot;264&quot;/&gt;&lt;/object&gt;&lt;object type=&quot;3&quot; unique_id=&quot;10177&quot;&gt;&lt;property id=&quot;20148&quot; value=&quot;5&quot;/&gt;&lt;property id=&quot;20300&quot; value=&quot;Slide 9 - &amp;quot;Techniques&amp;quot;&quot;/&gt;&lt;property id=&quot;20307&quot; value=&quot;262&quot;/&gt;&lt;/object&gt;&lt;object type=&quot;3&quot; unique_id=&quot;10251&quot;&gt;&lt;property id=&quot;20148&quot; value=&quot;5&quot;/&gt;&lt;property id=&quot;20300&quot; value=&quot;Slide 13 - &amp;quot;Video Skims&amp;quot;&quot;/&gt;&lt;property id=&quot;20307&quot; value=&quot;268&quot;/&gt;&lt;/object&gt;&lt;object type=&quot;3&quot; unique_id=&quot;10322&quot;&gt;&lt;property id=&quot;20148&quot; value=&quot;5&quot;/&gt;&lt;property id=&quot;20300&quot; value=&quot;Slide 5 - &amp;quot;Previous Work&amp;quot;&quot;/&gt;&lt;property id=&quot;20307&quot; value=&quot;269&quot;/&gt;&lt;/object&gt;&lt;object type=&quot;3&quot; unique_id=&quot;10548&quot;&gt;&lt;property id=&quot;20148&quot; value=&quot;5&quot;/&gt;&lt;property id=&quot;20300&quot; value=&quot;Slide 1 - &amp;quot;&amp;#x0D;&amp;#x0A;Video Tapestries&amp;#x0D;&amp;#x0A;&amp;quot;&quot;/&gt;&lt;property id=&quot;20307&quot; value=&quot;270&quot;/&gt;&lt;/object&gt;&lt;object type=&quot;3&quot; unique_id=&quot;10724&quot;&gt;&lt;property id=&quot;20148&quot; value=&quot;5&quot;/&gt;&lt;property id=&quot;20300&quot; value=&quot;Slide 7 - &amp;quot;Goals&amp;quot;&quot;/&gt;&lt;property id=&quot;20307&quot; value=&quot;273&quot;/&gt;&lt;/object&gt;&lt;object type=&quot;3&quot; unique_id=&quot;11041&quot;&gt;&lt;property id=&quot;20148&quot; value=&quot;5&quot;/&gt;&lt;property id=&quot;20300&quot; value=&quot;Slide 11 - &amp;quot;Questions&amp;quot;&quot;/&gt;&lt;property id=&quot;20307&quot; value=&quot;275&quot;/&gt;&lt;/object&gt;&lt;object type=&quot;3&quot; unique_id=&quot;11516&quot;&gt;&lt;property id=&quot;20148&quot; value=&quot;5&quot;/&gt;&lt;property id=&quot;20300&quot; value=&quot;Slide 2 - &amp;quot;Who Am I?&amp;quot;&quot;/&gt;&lt;property id=&quot;20307&quot; value=&quot;279&quot;/&gt;&lt;/object&gt;&lt;object type=&quot;3&quot; unique_id=&quot;11709&quot;&gt;&lt;property id=&quot;20148&quot; value=&quot;5&quot;/&gt;&lt;property id=&quot;20300&quot; value=&quot;Slide 8 - &amp;quot;Applications&amp;quot;&quot;/&gt;&lt;property id=&quot;20307&quot; value=&quot;280&quot;/&gt;&lt;/object&gt;&lt;object type=&quot;3&quot; unique_id=&quot;11749&quot;&gt;&lt;property id=&quot;20148&quot; value=&quot;5&quot;/&gt;&lt;property id=&quot;20300&quot; value=&quot;Slide 12 - &amp;quot;References&amp;quot;&quot;/&gt;&lt;property id=&quot;20307&quot; value=&quot;281&quot;/&gt;&lt;/object&gt;&lt;object type=&quot;3&quot; unique_id=&quot;11764&quot;&gt;&lt;property id=&quot;20148&quot; value=&quot;5&quot;/&gt;&lt;property id=&quot;20300&quot; value=&quot;Slide 10 - &amp;quot;Preliminary Results&amp;quot;&quot;/&gt;&lt;property id=&quot;20307&quot; value=&quot;282&quot;/&gt;&lt;/object&gt;&lt;/object&gt;&lt;/object&gt;&lt;/database&gt;"/>
</p:tagLst>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B7FE2"/>
      </a:hlink>
      <a:folHlink>
        <a:srgbClr val="5B7FE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800" dirty="0" smtClean="0">
            <a:solidFill>
              <a:schemeClr val="accent2"/>
            </a:solidFill>
          </a:defRPr>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rtlCol="0">
        <a:spAutoFit/>
      </a:bodyPr>
      <a:lstStyle>
        <a:defPPr>
          <a:defRPr sz="2800" dirty="0">
            <a:solidFill>
              <a:schemeClr val="bg1"/>
            </a:solidFill>
            <a:latin typeface="Times New Roman" charset="0"/>
            <a:ea typeface="Times New Roman" charset="0"/>
            <a:cs typeface="Times New Roman"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103255</TotalTime>
  <Words>946</Words>
  <Application>Microsoft Macintosh PowerPoint</Application>
  <PresentationFormat>Custom</PresentationFormat>
  <Paragraphs>160</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 Math</vt:lpstr>
      <vt:lpstr>Myriad Pro</vt:lpstr>
      <vt:lpstr>Palatino Linotype</vt:lpstr>
      <vt:lpstr>Times New Roman</vt:lpstr>
      <vt:lpstr>Default Design</vt:lpstr>
      <vt:lpstr>CS 4501: Introduction to Computer Vision  (Deep) Reinforcement Learning </vt:lpstr>
      <vt:lpstr>Outline</vt:lpstr>
      <vt:lpstr>Introduction to Reinforcement Learning</vt:lpstr>
      <vt:lpstr>Introduction to Reinforcement Learning</vt:lpstr>
      <vt:lpstr>Examples Related to Computer Vision</vt:lpstr>
      <vt:lpstr>Terminology</vt:lpstr>
      <vt:lpstr>Modeling Agent Behavior</vt:lpstr>
      <vt:lpstr>Policy</vt:lpstr>
      <vt:lpstr>Value Function</vt:lpstr>
      <vt:lpstr>Bellman’s Principle of Optimality</vt:lpstr>
      <vt:lpstr>Optimal Value Function</vt:lpstr>
      <vt:lpstr>Reinforcement Learning Approaches</vt:lpstr>
      <vt:lpstr>Outline</vt:lpstr>
      <vt:lpstr>Q-Learning</vt:lpstr>
      <vt:lpstr>Q-learning Details</vt:lpstr>
      <vt:lpstr>Example: Q-Learning for Tic Tac Toe</vt:lpstr>
      <vt:lpstr>Q-Learning and Neural Networks</vt:lpstr>
      <vt:lpstr>Q-Learning and Neural Networks</vt:lpstr>
      <vt:lpstr>Deep Q-Networks (DQN): Experience Replay</vt:lpstr>
      <vt:lpstr>ε-greedy Strategy</vt:lpstr>
      <vt:lpstr>Deep Q Networks with CNNs</vt:lpstr>
      <vt:lpstr>Deep Q-Networks (DQN)</vt:lpstr>
      <vt:lpstr>Software Packages</vt:lpstr>
    </vt:vector>
  </TitlesOfParts>
  <Company>Adobe Systems inc.</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Tapestries</dc:title>
  <dc:creator>Connelly Barnes</dc:creator>
  <cp:lastModifiedBy>Microsoft Office User</cp:lastModifiedBy>
  <cp:revision>3568</cp:revision>
  <cp:lastPrinted>2016-09-27T19:12:29Z</cp:lastPrinted>
  <dcterms:created xsi:type="dcterms:W3CDTF">2008-06-05T17:05:06Z</dcterms:created>
  <dcterms:modified xsi:type="dcterms:W3CDTF">2017-04-11T20:28:49Z</dcterms:modified>
</cp:coreProperties>
</file>