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1404" r:id="rId2"/>
    <p:sldId id="1417" r:id="rId3"/>
    <p:sldId id="1428" r:id="rId4"/>
    <p:sldId id="1431" r:id="rId5"/>
    <p:sldId id="1432" r:id="rId6"/>
    <p:sldId id="1452" r:id="rId7"/>
    <p:sldId id="1450" r:id="rId8"/>
    <p:sldId id="1421" r:id="rId9"/>
    <p:sldId id="1422" r:id="rId10"/>
    <p:sldId id="1423" r:id="rId11"/>
    <p:sldId id="1424" r:id="rId12"/>
    <p:sldId id="1453" r:id="rId13"/>
    <p:sldId id="1427" r:id="rId14"/>
    <p:sldId id="1429" r:id="rId15"/>
    <p:sldId id="1425" r:id="rId16"/>
    <p:sldId id="1430" r:id="rId17"/>
    <p:sldId id="1454" r:id="rId18"/>
    <p:sldId id="1455" r:id="rId19"/>
    <p:sldId id="1426" r:id="rId20"/>
    <p:sldId id="1451" r:id="rId21"/>
    <p:sldId id="1435" r:id="rId22"/>
    <p:sldId id="1436" r:id="rId23"/>
    <p:sldId id="1437" r:id="rId24"/>
    <p:sldId id="1438" r:id="rId25"/>
    <p:sldId id="1439" r:id="rId26"/>
    <p:sldId id="1440" r:id="rId27"/>
    <p:sldId id="1441" r:id="rId28"/>
    <p:sldId id="1443" r:id="rId29"/>
    <p:sldId id="1444" r:id="rId30"/>
    <p:sldId id="1445" r:id="rId31"/>
    <p:sldId id="1446" r:id="rId32"/>
    <p:sldId id="1447" r:id="rId33"/>
    <p:sldId id="1448" r:id="rId34"/>
  </p:sldIdLst>
  <p:sldSz cx="12188825" cy="6858000"/>
  <p:notesSz cx="6934200" cy="92329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6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6" orient="horz" pos="192" userDrawn="1">
          <p15:clr>
            <a:srgbClr val="A4A3A4"/>
          </p15:clr>
        </p15:guide>
        <p15:guide id="7" pos="4139" userDrawn="1">
          <p15:clr>
            <a:srgbClr val="A4A3A4"/>
          </p15:clr>
        </p15:guide>
        <p15:guide id="9" pos="4339" userDrawn="1">
          <p15:clr>
            <a:srgbClr val="A4A3A4"/>
          </p15:clr>
        </p15:guide>
        <p15:guide id="11" pos="4539" userDrawn="1">
          <p15:clr>
            <a:srgbClr val="A4A3A4"/>
          </p15:clr>
        </p15:guide>
        <p15:guide id="13" pos="4739" userDrawn="1">
          <p15:clr>
            <a:srgbClr val="A4A3A4"/>
          </p15:clr>
        </p15:guide>
        <p15:guide id="15" orient="horz" pos="2460" userDrawn="1">
          <p15:clr>
            <a:srgbClr val="A4A3A4"/>
          </p15:clr>
        </p15:guide>
        <p15:guide id="17" orient="horz" pos="2660" userDrawn="1">
          <p15:clr>
            <a:srgbClr val="A4A3A4"/>
          </p15:clr>
        </p15:guide>
        <p15:guide id="18" orient="horz" pos="4320" userDrawn="1">
          <p15:clr>
            <a:srgbClr val="A4A3A4"/>
          </p15:clr>
        </p15:guide>
        <p15:guide id="19" orient="horz" pos="2860" userDrawn="1">
          <p15:clr>
            <a:srgbClr val="A4A3A4"/>
          </p15:clr>
        </p15:guide>
        <p15:guide id="20" orient="horz" pos="4176" userDrawn="1">
          <p15:clr>
            <a:srgbClr val="A4A3A4"/>
          </p15:clr>
        </p15:guide>
        <p15:guide id="21" orient="horz" pos="3060" userDrawn="1">
          <p15:clr>
            <a:srgbClr val="A4A3A4"/>
          </p15:clr>
        </p15:guide>
        <p15:guide id="22" pos="4943" userDrawn="1">
          <p15:clr>
            <a:srgbClr val="A4A3A4"/>
          </p15:clr>
        </p15:guide>
        <p15:guide id="24" pos="5135" userDrawn="1">
          <p15:clr>
            <a:srgbClr val="A4A3A4"/>
          </p15:clr>
        </p15:guide>
        <p15:guide id="27" orient="horz" pos="3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D8FC"/>
    <a:srgbClr val="0000FF"/>
    <a:srgbClr val="008500"/>
    <a:srgbClr val="3C4B17"/>
    <a:srgbClr val="003D00"/>
    <a:srgbClr val="3C9617"/>
    <a:srgbClr val="000000"/>
    <a:srgbClr val="C00000"/>
    <a:srgbClr val="9999FF"/>
    <a:srgbClr val="FFF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76" autoAdjust="0"/>
    <p:restoredTop sz="92537" autoAdjust="0"/>
  </p:normalViewPr>
  <p:slideViewPr>
    <p:cSldViewPr>
      <p:cViewPr>
        <p:scale>
          <a:sx n="71" d="100"/>
          <a:sy n="71" d="100"/>
        </p:scale>
        <p:origin x="1256" y="952"/>
      </p:cViewPr>
      <p:guideLst>
        <p:guide orient="horz" pos="2736"/>
        <p:guide orient="horz" pos="2260"/>
        <p:guide orient="horz" pos="192"/>
        <p:guide pos="4139"/>
        <p:guide pos="4339"/>
        <p:guide pos="4539"/>
        <p:guide pos="4739"/>
        <p:guide orient="horz" pos="2460"/>
        <p:guide orient="horz" pos="2660"/>
        <p:guide orient="horz" pos="4320"/>
        <p:guide orient="horz" pos="2860"/>
        <p:guide orient="horz" pos="4176"/>
        <p:guide orient="horz" pos="3060"/>
        <p:guide pos="4943"/>
        <p:guide pos="5135"/>
        <p:guide orient="horz" pos="32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80" d="100"/>
        <a:sy n="180" d="100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44" y="184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gs" Target="tags/tag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7FD52F11-82F9-487F-A4B4-5FF5AFBE2455}" type="datetimeFigureOut">
              <a:rPr lang="en-US" smtClean="0"/>
              <a:pPr/>
              <a:t>4/13/17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23DC89A8-7065-4E1E-A684-A24A390C97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97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9A601B93-F761-48BF-8BD7-15ACBDE718AB}" type="datetimeFigureOut">
              <a:rPr lang="en-US" smtClean="0"/>
              <a:pPr/>
              <a:t>4/13/17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693738"/>
            <a:ext cx="61531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1C52F251-12B7-4DA9-BBB1-AB213C944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057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2F251-12B7-4DA9-BBB1-AB213C94493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78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4"/>
            <a:ext cx="10360501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43BB4-0063-6643-8BFA-202AE7E57B7B}" type="datetime1">
              <a:rPr lang="en-US" smtClean="0"/>
              <a:t>4/13/17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A4454-85EF-4EF2-9423-996440C71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8"/>
            <a:ext cx="7313295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7"/>
            <a:ext cx="7313295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90385-8BDE-F54B-9730-D68B865BF9E1}" type="datetime1">
              <a:rPr lang="en-US" smtClean="0"/>
              <a:t>4/13/17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DB1B0-ADFA-46F4-8B73-438389ED9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D9B27-6A5B-C843-9442-BBD928463B64}" type="datetime1">
              <a:rPr lang="en-US" smtClean="0"/>
              <a:t>4/13/17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AA74B-C2BD-42B0-AA76-1E4B8510C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1"/>
            <a:ext cx="2742486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1"/>
            <a:ext cx="802431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4FA16-E477-F448-9FA9-E346F262FBD1}" type="datetime1">
              <a:rPr lang="en-US" smtClean="0"/>
              <a:t>4/13/17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B01BB-B377-4770-8642-AFF57E968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22441"/>
            <a:ext cx="538339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986" y="1722445"/>
            <a:ext cx="5383398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986" y="4060835"/>
            <a:ext cx="5383398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441" y="6245233"/>
            <a:ext cx="2844059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A858B-75E7-6548-829B-7F3B51F40179}" type="datetime1">
              <a:rPr lang="en-US" smtClean="0"/>
              <a:t>4/13/17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4515" y="6245233"/>
            <a:ext cx="3859795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5326" y="6245233"/>
            <a:ext cx="2844059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3B948-4B93-4792-893C-5BB4DD291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28600"/>
            <a:ext cx="11352370" cy="1143000"/>
          </a:xfrm>
        </p:spPr>
        <p:txBody>
          <a:bodyPr/>
          <a:lstStyle>
            <a:lvl1pPr algn="l">
              <a:defRPr sz="4300" b="0"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11460639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  <a:lvl2pPr marL="742950" indent="-285750">
              <a:buFont typeface="Arial" charset="0"/>
              <a:buChar char="•"/>
              <a:defRPr sz="2800">
                <a:solidFill>
                  <a:schemeClr val="tx1"/>
                </a:solidFill>
                <a:latin typeface="+mj-lt"/>
              </a:defRPr>
            </a:lvl2pPr>
            <a:lvl3pPr>
              <a:defRPr sz="2000">
                <a:solidFill>
                  <a:schemeClr val="tx1"/>
                </a:solidFill>
                <a:latin typeface="+mj-lt"/>
              </a:defRPr>
            </a:lvl3pPr>
            <a:lvl4pPr>
              <a:defRPr sz="1600">
                <a:solidFill>
                  <a:schemeClr val="tx1"/>
                </a:solidFill>
                <a:latin typeface="+mj-lt"/>
              </a:defRPr>
            </a:lvl4pPr>
            <a:lvl5pP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346FC-164B-1E48-8AC9-B1C3A9A0BBEB}" type="datetime1">
              <a:rPr lang="en-US" smtClean="0"/>
              <a:t>4/13/17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4E91225-603B-45C4-9B95-9148E19454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10969943" cy="48768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09494-0464-0A4D-9882-F7BCD878CCE9}" type="datetime1">
              <a:rPr lang="en-US" altLang="en-US" smtClean="0"/>
              <a:t>4/13/17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9B43A-D85E-5349-A326-949F8A1B94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11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9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AECCC-D588-4F48-A5A9-CB569549639D}" type="datetime1">
              <a:rPr lang="en-US" smtClean="0"/>
              <a:t>4/13/17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97A0A-6EFB-4AE8-8DF1-FDCC487ED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2244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72244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18A88-B28E-6C48-8EE4-D710480A13DF}" type="datetime1">
              <a:rPr lang="en-US" smtClean="0"/>
              <a:t>4/13/17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136C2-5ADC-489C-980E-7B21FA7E2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7"/>
            <a:ext cx="538551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61" y="1535117"/>
            <a:ext cx="538763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61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CB907-6EEB-BE42-9571-BA5902357F40}" type="datetime1">
              <a:rPr lang="en-US" smtClean="0"/>
              <a:t>4/13/17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0E099-C28E-4360-8B9F-90F01C11E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E518C-706E-A44F-8185-CAD2C0A17AB4}" type="datetime1">
              <a:rPr lang="en-US" smtClean="0"/>
              <a:t>4/13/17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7BA5B-4022-4ACE-A22E-32320DE3B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7EB4F-8E31-864F-A1A2-E501EC8ADECD}" type="datetime1">
              <a:rPr lang="en-US" smtClean="0"/>
              <a:t>4/13/17</a:t>
            </a:fld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DB2BA-A88A-4079-B533-94F861A7E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1" y="273054"/>
            <a:ext cx="4010039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7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51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EA529-41DC-D04D-8D8B-4459AE6BCBC6}" type="datetime1">
              <a:rPr lang="en-US" smtClean="0"/>
              <a:t>4/13/17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35CE1-4AAF-4E37-8CF5-8E2743339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28600"/>
            <a:ext cx="1096994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722441"/>
            <a:ext cx="109699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33"/>
            <a:ext cx="284405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E7392495-4985-3F44-89F7-F00D9B72EF84}" type="datetime1">
              <a:rPr lang="en-US" smtClean="0"/>
              <a:t>4/13/17</a:t>
            </a:fld>
            <a:endParaRPr lang="en-US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5233"/>
            <a:ext cx="3859795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6" y="6245233"/>
            <a:ext cx="284405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1743AD-4FDF-4A10-9151-5C96EDC587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2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Myriad Pro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•"/>
        <a:defRPr sz="3000">
          <a:solidFill>
            <a:schemeClr val="bg1"/>
          </a:solidFill>
          <a:latin typeface="Myriad Pro" pitchFamily="34" charset="0"/>
          <a:ea typeface="+mn-ea"/>
          <a:cs typeface="+mn-cs"/>
        </a:defRPr>
      </a:lvl1pPr>
      <a:lvl2pPr marL="742950" indent="-28575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–"/>
        <a:defRPr sz="2600">
          <a:solidFill>
            <a:schemeClr val="bg1"/>
          </a:solidFill>
          <a:latin typeface="Myriad Pro" pitchFamily="34" charset="0"/>
        </a:defRPr>
      </a:lvl2pPr>
      <a:lvl3pPr marL="11430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•"/>
        <a:defRPr sz="2200">
          <a:solidFill>
            <a:schemeClr val="bg1"/>
          </a:solidFill>
          <a:latin typeface="Myriad Pro" pitchFamily="34" charset="0"/>
        </a:defRPr>
      </a:lvl3pPr>
      <a:lvl4pPr marL="16002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–"/>
        <a:defRPr>
          <a:solidFill>
            <a:schemeClr val="bg1"/>
          </a:solidFill>
          <a:latin typeface="Myriad Pro" pitchFamily="34" charset="0"/>
        </a:defRPr>
      </a:lvl4pPr>
      <a:lvl5pPr marL="20574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bg1"/>
          </a:solidFill>
          <a:latin typeface="Myriad Pro" pitchFamily="34" charset="0"/>
        </a:defRPr>
      </a:lvl5pPr>
      <a:lvl6pPr marL="25146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jreddie.com/darknet/yolo/" TargetMode="Externa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v-foundation.org/openaccess/content_cvpr_2015/papers/Szegedy_Going_Deeper_With_2015_CVPR_paper.pdf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jreddie.com/darknet/yolo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jreddie.com/darknet/yolo/" TargetMode="Externa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jreddie.com/darknet/yolo/" TargetMode="External"/><Relationship Id="rId3" Type="http://schemas.openxmlformats.org/officeDocument/2006/relationships/hyperlink" Target="http://mscoco.org/explore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tackoverflow.com/questions/36274638/map-metric-in-object-detection-and-computer-vision" TargetMode="Externa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abs/1504.08083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r6ZzopHEO1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eople.eecs.berkeley.edu/~jonlong/long_shelhamer_fcn.pdf" TargetMode="External"/><Relationship Id="rId3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eople.eecs.berkeley.edu/~jonlong/long_shelhamer_fcn.pdf" TargetMode="External"/><Relationship Id="rId3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eople.eecs.berkeley.edu/~jonlong/long_shelhamer_fcn.pdf" TargetMode="External"/><Relationship Id="rId3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eople.eecs.berkeley.edu/~jonlong/long_shelhamer_fcn.pdf" TargetMode="External"/><Relationship Id="rId3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eople.eecs.berkeley.edu/~jonlong/long_shelhamer_fcn.pdf" TargetMode="External"/><Relationship Id="rId3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pdf/1511.00561.pdf" TargetMode="External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pdf/1511.00561.pdf" TargetMode="External"/><Relationship Id="rId3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e9bHTlYFwhg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lCn7o0NvJXo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jreddie.com/darknet/yolo/" TargetMode="Externa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162" y="2895600"/>
            <a:ext cx="10360501" cy="1470025"/>
          </a:xfrm>
        </p:spPr>
        <p:txBody>
          <a:bodyPr/>
          <a:lstStyle/>
          <a:p>
            <a:r>
              <a:rPr lang="en-US" dirty="0"/>
              <a:t>CS </a:t>
            </a:r>
            <a:r>
              <a:rPr lang="en-US" dirty="0" smtClean="0"/>
              <a:t>4501:</a:t>
            </a:r>
            <a:br>
              <a:rPr lang="en-US" dirty="0" smtClean="0"/>
            </a:br>
            <a:r>
              <a:rPr lang="en-US" dirty="0" smtClean="0"/>
              <a:t>Introduction to Computer Vision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Object Localization, Detection,</a:t>
            </a:r>
            <a:br>
              <a:rPr lang="en-US" dirty="0" smtClean="0"/>
            </a:br>
            <a:r>
              <a:rPr lang="en-US" dirty="0" smtClean="0"/>
              <a:t>Semantic Segmentation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28323" y="5715000"/>
            <a:ext cx="8532178" cy="609600"/>
          </a:xfrm>
        </p:spPr>
        <p:txBody>
          <a:bodyPr/>
          <a:lstStyle/>
          <a:p>
            <a:r>
              <a:rPr lang="en-US" dirty="0" smtClean="0"/>
              <a:t>Connelly Barnes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505264" y="6457890"/>
            <a:ext cx="6683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Some slides from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Fei-Fei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Li / Andrej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Karpathy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/ Justin Johnson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75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YOLO: You Only Look Once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5" y="1893074"/>
            <a:ext cx="6946374" cy="4173632"/>
          </a:xfrm>
        </p:spPr>
      </p:pic>
      <p:sp>
        <p:nvSpPr>
          <p:cNvPr id="5" name="TextBox 4"/>
          <p:cNvSpPr txBox="1"/>
          <p:nvPr/>
        </p:nvSpPr>
        <p:spPr>
          <a:xfrm>
            <a:off x="47000" y="2102223"/>
            <a:ext cx="27398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Divide Image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into Grid (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x 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4900" y="5974976"/>
            <a:ext cx="20056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Object Class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Probabilities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9567" y="1018994"/>
            <a:ext cx="26821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Candidate Object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Bounding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Boxes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8446" y="2112688"/>
            <a:ext cx="22846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Final Detected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Objects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136776" y="1026035"/>
            <a:ext cx="6196428" cy="1384995"/>
            <a:chOff x="6710082" y="1052929"/>
            <a:chExt cx="6196428" cy="1384995"/>
          </a:xfrm>
        </p:grpSpPr>
        <p:sp>
          <p:nvSpPr>
            <p:cNvPr id="9" name="TextBox 8"/>
            <p:cNvSpPr txBox="1"/>
            <p:nvPr/>
          </p:nvSpPr>
          <p:spPr>
            <a:xfrm>
              <a:off x="7364768" y="1052929"/>
              <a:ext cx="554174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charset="0"/>
                  <a:ea typeface="Times New Roman" charset="0"/>
                  <a:cs typeface="Times New Roman" charset="0"/>
                </a:rPr>
                <a:t>For each grid cell, predict </a:t>
              </a:r>
              <a:r>
                <a:rPr lang="en-US" sz="2800" i="1" dirty="0" smtClean="0">
                  <a:latin typeface="Times New Roman" charset="0"/>
                  <a:ea typeface="Times New Roman" charset="0"/>
                  <a:cs typeface="Times New Roman" charset="0"/>
                </a:rPr>
                <a:t>B</a:t>
              </a:r>
              <a:r>
                <a:rPr lang="en-US" sz="2800" dirty="0" smtClean="0">
                  <a:latin typeface="Times New Roman" charset="0"/>
                  <a:ea typeface="Times New Roman" charset="0"/>
                  <a:cs typeface="Times New Roman" charset="0"/>
                </a:rPr>
                <a:t> boxes:</a:t>
              </a:r>
              <a:br>
                <a:rPr lang="en-US" sz="2800" dirty="0" smtClean="0">
                  <a:latin typeface="Times New Roman" charset="0"/>
                  <a:ea typeface="Times New Roman" charset="0"/>
                  <a:cs typeface="Times New Roman" charset="0"/>
                </a:rPr>
              </a:br>
              <a:r>
                <a:rPr lang="en-US" sz="2800" dirty="0" smtClean="0">
                  <a:latin typeface="Times New Roman" charset="0"/>
                  <a:ea typeface="Times New Roman" charset="0"/>
                  <a:cs typeface="Times New Roman" charset="0"/>
                </a:rPr>
                <a:t>4 coordinates + confidence (</a:t>
              </a:r>
              <a:r>
                <a:rPr lang="en-US" sz="2800" i="1" dirty="0" smtClean="0">
                  <a:latin typeface="Times New Roman" charset="0"/>
                  <a:ea typeface="Times New Roman" charset="0"/>
                  <a:cs typeface="Times New Roman" charset="0"/>
                </a:rPr>
                <a:t>B </a:t>
              </a:r>
              <a:r>
                <a:rPr lang="en-US" sz="2800" dirty="0" smtClean="0">
                  <a:latin typeface="Times New Roman" charset="0"/>
                  <a:ea typeface="Times New Roman" charset="0"/>
                  <a:cs typeface="Times New Roman" charset="0"/>
                </a:rPr>
                <a:t>= 2)</a:t>
              </a:r>
              <a:br>
                <a:rPr lang="en-US" sz="2800" dirty="0" smtClean="0">
                  <a:latin typeface="Times New Roman" charset="0"/>
                  <a:ea typeface="Times New Roman" charset="0"/>
                  <a:cs typeface="Times New Roman" charset="0"/>
                </a:rPr>
              </a:br>
              <a:endParaRPr lang="en-US" sz="28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6710082" y="1358153"/>
              <a:ext cx="618564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336276" y="5959129"/>
            <a:ext cx="4944652" cy="954107"/>
            <a:chOff x="6909582" y="5986023"/>
            <a:chExt cx="4944652" cy="954107"/>
          </a:xfrm>
        </p:grpSpPr>
        <p:sp>
          <p:nvSpPr>
            <p:cNvPr id="13" name="TextBox 12"/>
            <p:cNvSpPr txBox="1"/>
            <p:nvPr/>
          </p:nvSpPr>
          <p:spPr>
            <a:xfrm>
              <a:off x="7434635" y="5986023"/>
              <a:ext cx="44195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charset="0"/>
                  <a:ea typeface="Times New Roman" charset="0"/>
                  <a:cs typeface="Times New Roman" charset="0"/>
                </a:rPr>
                <a:t>Predict </a:t>
              </a:r>
              <a:r>
                <a:rPr lang="en-US" sz="2800" i="1" dirty="0" smtClean="0">
                  <a:latin typeface="Times New Roman" charset="0"/>
                  <a:ea typeface="Times New Roman" charset="0"/>
                  <a:cs typeface="Times New Roman" charset="0"/>
                </a:rPr>
                <a:t>C</a:t>
              </a:r>
              <a:r>
                <a:rPr lang="en-US" sz="2800" dirty="0" smtClean="0">
                  <a:latin typeface="Times New Roman" charset="0"/>
                  <a:ea typeface="Times New Roman" charset="0"/>
                  <a:cs typeface="Times New Roman" charset="0"/>
                </a:rPr>
                <a:t> class probabilities</a:t>
              </a:r>
              <a:br>
                <a:rPr lang="en-US" sz="2800" dirty="0" smtClean="0">
                  <a:latin typeface="Times New Roman" charset="0"/>
                  <a:ea typeface="Times New Roman" charset="0"/>
                  <a:cs typeface="Times New Roman" charset="0"/>
                </a:rPr>
              </a:br>
              <a:r>
                <a:rPr lang="en-US" sz="2800" dirty="0" smtClean="0">
                  <a:latin typeface="Times New Roman" charset="0"/>
                  <a:ea typeface="Times New Roman" charset="0"/>
                  <a:cs typeface="Times New Roman" charset="0"/>
                </a:rPr>
                <a:t>(</a:t>
              </a:r>
              <a:r>
                <a:rPr lang="en-US" sz="2800" i="1" dirty="0" smtClean="0">
                  <a:latin typeface="Times New Roman" charset="0"/>
                  <a:ea typeface="Times New Roman" charset="0"/>
                  <a:cs typeface="Times New Roman" charset="0"/>
                </a:rPr>
                <a:t>C</a:t>
              </a:r>
              <a:r>
                <a:rPr lang="en-US" sz="2800" dirty="0" smtClean="0">
                  <a:latin typeface="Times New Roman" charset="0"/>
                  <a:ea typeface="Times New Roman" charset="0"/>
                  <a:cs typeface="Times New Roman" charset="0"/>
                </a:rPr>
                <a:t> = 20 for PASCAL VOC)</a:t>
              </a:r>
              <a:endParaRPr lang="en-US" sz="28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6909582" y="6286668"/>
              <a:ext cx="459407" cy="65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8183189" y="3154288"/>
            <a:ext cx="3886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Solve using regression: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input is image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, output is</a:t>
            </a:r>
          </a:p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tensor: 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H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 W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(5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+ 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4415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YOLO: You Only Look Once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CNN architecture (inspired by </a:t>
            </a:r>
            <a:r>
              <a:rPr lang="en-US" dirty="0" err="1" smtClean="0">
                <a:hlinkClick r:id="rId3"/>
              </a:rPr>
              <a:t>GoogLeNet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" y="2194109"/>
            <a:ext cx="11113060" cy="459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31299" y="3723812"/>
            <a:ext cx="6682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a typeface="Arial" charset="0"/>
                <a:cs typeface="Arial" charset="0"/>
              </a:rPr>
              <a:t>IoU</a:t>
            </a:r>
            <a:r>
              <a:rPr lang="en-US" sz="2800" dirty="0" smtClean="0">
                <a:ea typeface="Arial" charset="0"/>
                <a:cs typeface="Arial" charset="0"/>
              </a:rPr>
              <a:t>   =                                          =  </a:t>
            </a:r>
            <a:endParaRPr lang="en-US" sz="2800" dirty="0"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Metrics</a:t>
            </a:r>
            <a:r>
              <a:rPr lang="en-US" dirty="0" smtClean="0"/>
              <a:t>: Intersection over Union (</a:t>
            </a:r>
            <a:r>
              <a:rPr lang="en-US" dirty="0" err="1" smtClean="0"/>
              <a:t>IoU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96489" y="3316459"/>
            <a:ext cx="3288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  <a:ea typeface="Arial" charset="0"/>
                <a:cs typeface="Arial" charset="0"/>
              </a:rPr>
              <a:t>Area of Intersection</a:t>
            </a:r>
            <a:endParaRPr lang="en-US" sz="2800" dirty="0">
              <a:solidFill>
                <a:srgbClr val="00B050"/>
              </a:solidFill>
              <a:ea typeface="Arial" charset="0"/>
              <a:cs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132012" y="3985422"/>
            <a:ext cx="33684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94144" y="4087838"/>
            <a:ext cx="3290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Area of Union</a:t>
            </a:r>
            <a:endParaRPr lang="en-US" sz="2800" dirty="0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475412" y="3985422"/>
            <a:ext cx="33684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073961" y="1963992"/>
            <a:ext cx="1600200" cy="14876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27812" y="2382365"/>
            <a:ext cx="1600200" cy="14876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76049" y="2377440"/>
            <a:ext cx="1153551" cy="106914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90117" y="4277377"/>
            <a:ext cx="1600200" cy="148765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43968" y="4695750"/>
            <a:ext cx="1600200" cy="148765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06728" y="4684045"/>
            <a:ext cx="1153551" cy="106914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61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YOLO Details: Boxes and Probabilities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Boxes:</a:t>
            </a:r>
          </a:p>
          <a:p>
            <a:pPr lvl="1"/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):</a:t>
            </a:r>
            <a:r>
              <a:rPr lang="en-US" i="1" dirty="0" smtClean="0"/>
              <a:t> </a:t>
            </a:r>
            <a:r>
              <a:rPr lang="en-US" dirty="0" smtClean="0"/>
              <a:t>center of box relative to grid cell</a:t>
            </a:r>
          </a:p>
          <a:p>
            <a:pPr lvl="1"/>
            <a:r>
              <a:rPr lang="en-US" dirty="0" smtClean="0"/>
              <a:t>(</a:t>
            </a:r>
            <a:r>
              <a:rPr lang="en-US" i="1" dirty="0" smtClean="0"/>
              <a:t>w</a:t>
            </a:r>
            <a:r>
              <a:rPr lang="en-US" dirty="0" smtClean="0"/>
              <a:t>, </a:t>
            </a:r>
            <a:r>
              <a:rPr lang="en-US" i="1" dirty="0" smtClean="0"/>
              <a:t>h</a:t>
            </a:r>
            <a:r>
              <a:rPr lang="en-US" dirty="0" smtClean="0"/>
              <a:t>): size relative to whole image</a:t>
            </a:r>
          </a:p>
          <a:p>
            <a:r>
              <a:rPr lang="en-US" dirty="0" smtClean="0"/>
              <a:t>Confidence:</a:t>
            </a:r>
          </a:p>
          <a:p>
            <a:pPr lvl="1"/>
            <a:r>
              <a:rPr lang="en-US" dirty="0" smtClean="0"/>
              <a:t>If no object in cell, 0</a:t>
            </a:r>
          </a:p>
          <a:p>
            <a:pPr lvl="1"/>
            <a:r>
              <a:rPr lang="en-US" dirty="0" smtClean="0"/>
              <a:t>If object in cell, </a:t>
            </a:r>
            <a:r>
              <a:rPr lang="en-US" dirty="0" err="1" smtClean="0"/>
              <a:t>IoU</a:t>
            </a:r>
            <a:r>
              <a:rPr lang="en-US" dirty="0" smtClean="0"/>
              <a:t> between ground truth and predicted box</a:t>
            </a:r>
          </a:p>
          <a:p>
            <a:r>
              <a:rPr lang="en-US" dirty="0" smtClean="0"/>
              <a:t>Class probabilities:</a:t>
            </a:r>
          </a:p>
          <a:p>
            <a:pPr lvl="1"/>
            <a:r>
              <a:rPr lang="en-US" dirty="0" smtClean="0"/>
              <a:t>P(</a:t>
            </a:r>
            <a:r>
              <a:rPr lang="en-US" dirty="0" err="1" smtClean="0"/>
              <a:t>Class</a:t>
            </a:r>
            <a:r>
              <a:rPr lang="en-US" i="1" baseline="-25000" dirty="0" err="1" smtClean="0"/>
              <a:t>i</a:t>
            </a:r>
            <a:r>
              <a:rPr lang="en-US" dirty="0" smtClean="0"/>
              <a:t> | There is an Object)</a:t>
            </a:r>
          </a:p>
          <a:p>
            <a:pPr lvl="1"/>
            <a:r>
              <a:rPr lang="en-US" dirty="0" smtClean="0"/>
              <a:t>Multiplied by confidence scores at test time</a:t>
            </a:r>
          </a:p>
          <a:p>
            <a:pPr lvl="1"/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3" r="37385" b="53819"/>
          <a:stretch/>
        </p:blipFill>
        <p:spPr bwMode="auto">
          <a:xfrm>
            <a:off x="9904412" y="1722441"/>
            <a:ext cx="1911070" cy="19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3" t="53806" r="37385" b="13"/>
          <a:stretch/>
        </p:blipFill>
        <p:spPr bwMode="auto">
          <a:xfrm>
            <a:off x="9904412" y="4856823"/>
            <a:ext cx="1911070" cy="19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155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YOLO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YOLO outputs multiple bounding boxes per grid cell.</a:t>
            </a:r>
          </a:p>
          <a:p>
            <a:r>
              <a:rPr lang="en-US" dirty="0" smtClean="0"/>
              <a:t>What to do about this?</a:t>
            </a:r>
          </a:p>
          <a:p>
            <a:pPr lvl="1"/>
            <a:r>
              <a:rPr lang="en-US" dirty="0" smtClean="0"/>
              <a:t>At training time, for each object, assign one </a:t>
            </a:r>
            <a:r>
              <a:rPr lang="en-US" smtClean="0"/>
              <a:t>predictor to </a:t>
            </a:r>
            <a:r>
              <a:rPr lang="en-US" dirty="0" smtClean="0"/>
              <a:t>be responsible for predicting object based on current highest IOU.</a:t>
            </a:r>
          </a:p>
          <a:p>
            <a:pPr lvl="2"/>
            <a:r>
              <a:rPr lang="en-US" sz="2800" dirty="0" smtClean="0"/>
              <a:t>Benefits due to specialization</a:t>
            </a:r>
            <a:endParaRPr lang="en-US" sz="2400" dirty="0" smtClean="0"/>
          </a:p>
          <a:p>
            <a:pPr lvl="1"/>
            <a:r>
              <a:rPr lang="en-US" dirty="0" smtClean="0"/>
              <a:t>When performing inference, can add non-maximal suppression and/or threshold confidence to reduce number of boxes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5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Improvements: </a:t>
            </a:r>
            <a:r>
              <a:rPr lang="en-US" dirty="0" smtClean="0">
                <a:hlinkClick r:id="rId2"/>
              </a:rPr>
              <a:t>YOLOv2 / YOLO9000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08" b="44074"/>
          <a:stretch/>
        </p:blipFill>
        <p:spPr>
          <a:xfrm>
            <a:off x="227011" y="1816957"/>
            <a:ext cx="3836685" cy="3992174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5" t="1135" r="-77" b="50105"/>
          <a:stretch/>
        </p:blipFill>
        <p:spPr bwMode="auto">
          <a:xfrm>
            <a:off x="4252165" y="2097742"/>
            <a:ext cx="3836684" cy="348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4" t="50647" r="119" b="-200"/>
          <a:stretch/>
        </p:blipFill>
        <p:spPr bwMode="auto">
          <a:xfrm>
            <a:off x="8275678" y="2111034"/>
            <a:ext cx="3769844" cy="348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507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Improvements: </a:t>
            </a:r>
            <a:r>
              <a:rPr lang="en-US" dirty="0" smtClean="0">
                <a:hlinkClick r:id="rId2"/>
              </a:rPr>
              <a:t>YOLOv2 / YOLO9000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11809571" cy="4525963"/>
          </a:xfrm>
        </p:spPr>
        <p:txBody>
          <a:bodyPr/>
          <a:lstStyle/>
          <a:p>
            <a:r>
              <a:rPr lang="en-US" dirty="0" smtClean="0"/>
              <a:t>Improvements:</a:t>
            </a:r>
          </a:p>
          <a:p>
            <a:pPr lvl="1"/>
            <a:r>
              <a:rPr lang="en-US" dirty="0" smtClean="0"/>
              <a:t>9000 object categories: train with ImageNet and </a:t>
            </a:r>
            <a:r>
              <a:rPr lang="en-US" dirty="0" smtClean="0">
                <a:hlinkClick r:id="rId3"/>
              </a:rPr>
              <a:t>MS COCO</a:t>
            </a:r>
            <a:endParaRPr lang="en-US" dirty="0" smtClean="0"/>
          </a:p>
          <a:p>
            <a:pPr lvl="1"/>
            <a:r>
              <a:rPr lang="en-US" dirty="0" smtClean="0"/>
              <a:t>Batch normalization</a:t>
            </a:r>
          </a:p>
          <a:p>
            <a:pPr lvl="1"/>
            <a:r>
              <a:rPr lang="en-US" dirty="0" smtClean="0"/>
              <a:t>Increase input resolution</a:t>
            </a:r>
          </a:p>
          <a:p>
            <a:pPr lvl="1"/>
            <a:r>
              <a:rPr lang="en-US" dirty="0" smtClean="0"/>
              <a:t>Anchor boxes (coordinates relative to some predefined boxes)</a:t>
            </a:r>
          </a:p>
          <a:p>
            <a:pPr lvl="1"/>
            <a:r>
              <a:rPr lang="en-US" dirty="0" smtClean="0"/>
              <a:t>Pass-through layers to bring fine-grained feature information</a:t>
            </a:r>
          </a:p>
          <a:p>
            <a:pPr lvl="1"/>
            <a:r>
              <a:rPr lang="en-US" sz="2700" dirty="0" smtClean="0"/>
              <a:t>Multi-resolution training (320x320 to 608x608; switch each 10 batches)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16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YOLO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 Average Precision (</a:t>
            </a:r>
            <a:r>
              <a:rPr lang="en-US" dirty="0" err="1" smtClean="0"/>
              <a:t>mAP</a:t>
            </a:r>
            <a:r>
              <a:rPr lang="en-US" dirty="0" smtClean="0"/>
              <a:t>).</a:t>
            </a:r>
          </a:p>
          <a:p>
            <a:r>
              <a:rPr lang="en-US" dirty="0" smtClean="0"/>
              <a:t>Defined by </a:t>
            </a:r>
            <a:r>
              <a:rPr lang="en-US" dirty="0" smtClean="0">
                <a:hlinkClick r:id="rId2"/>
              </a:rPr>
              <a:t>PASCAL VOC paper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20 classes for PASCAL VOC: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8528"/>
            <a:ext cx="12188825" cy="193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7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YOLO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PASCAL VOC 2007:</a:t>
            </a:r>
          </a:p>
          <a:p>
            <a:pPr lvl="1"/>
            <a:r>
              <a:rPr lang="en-US" dirty="0"/>
              <a:t>YOLO: 			</a:t>
            </a:r>
            <a:r>
              <a:rPr lang="en-US" dirty="0" err="1"/>
              <a:t>mAP</a:t>
            </a:r>
            <a:r>
              <a:rPr lang="en-US" dirty="0"/>
              <a:t>: 63.4</a:t>
            </a:r>
          </a:p>
          <a:p>
            <a:pPr lvl="1"/>
            <a:r>
              <a:rPr lang="en-US" dirty="0">
                <a:hlinkClick r:id="rId2"/>
              </a:rPr>
              <a:t>Fast R-CNN</a:t>
            </a:r>
            <a:r>
              <a:rPr lang="en-US" dirty="0"/>
              <a:t>: 		</a:t>
            </a:r>
            <a:r>
              <a:rPr lang="en-US" dirty="0" err="1"/>
              <a:t>mAP</a:t>
            </a:r>
            <a:r>
              <a:rPr lang="en-US" dirty="0"/>
              <a:t>: 71.8</a:t>
            </a:r>
          </a:p>
          <a:p>
            <a:pPr lvl="1"/>
            <a:r>
              <a:rPr lang="en-US" dirty="0"/>
              <a:t>YOLO v2 (</a:t>
            </a:r>
            <a:r>
              <a:rPr lang="en-US" dirty="0" smtClean="0"/>
              <a:t>544x544): </a:t>
            </a:r>
            <a:r>
              <a:rPr lang="en-US" dirty="0"/>
              <a:t>	</a:t>
            </a:r>
            <a:r>
              <a:rPr lang="en-US" dirty="0" err="1"/>
              <a:t>mAP</a:t>
            </a:r>
            <a:r>
              <a:rPr lang="en-US" dirty="0"/>
              <a:t>: 78.6</a:t>
            </a:r>
          </a:p>
          <a:p>
            <a:r>
              <a:rPr lang="en-US" dirty="0" smtClean="0"/>
              <a:t>PASCAL VOC 2012:</a:t>
            </a:r>
          </a:p>
          <a:p>
            <a:pPr lvl="1"/>
            <a:r>
              <a:rPr lang="en-US" dirty="0" smtClean="0"/>
              <a:t>YOLO: 			</a:t>
            </a:r>
            <a:r>
              <a:rPr lang="en-US" dirty="0" err="1" smtClean="0"/>
              <a:t>mAP</a:t>
            </a:r>
            <a:r>
              <a:rPr lang="en-US" dirty="0" smtClean="0"/>
              <a:t>: 57.9</a:t>
            </a:r>
          </a:p>
          <a:p>
            <a:pPr lvl="1"/>
            <a:r>
              <a:rPr lang="en-US" dirty="0" smtClean="0"/>
              <a:t>Fast R-CNN: 		</a:t>
            </a:r>
            <a:r>
              <a:rPr lang="en-US" dirty="0" err="1" smtClean="0"/>
              <a:t>mAP</a:t>
            </a:r>
            <a:r>
              <a:rPr lang="en-US" dirty="0" smtClean="0"/>
              <a:t>: 70.4</a:t>
            </a:r>
          </a:p>
          <a:p>
            <a:pPr lvl="1"/>
            <a:r>
              <a:rPr lang="en-US" dirty="0" smtClean="0"/>
              <a:t>YOLO v2 (544x544): 	</a:t>
            </a:r>
            <a:r>
              <a:rPr lang="en-US" dirty="0" err="1" smtClean="0"/>
              <a:t>mAP</a:t>
            </a:r>
            <a:r>
              <a:rPr lang="en-US" dirty="0" smtClean="0"/>
              <a:t>: 73.4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64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YOLO Watches YouTube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51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Object localization</a:t>
            </a:r>
          </a:p>
          <a:p>
            <a:r>
              <a:rPr lang="en-US" dirty="0" smtClean="0"/>
              <a:t>Object detection</a:t>
            </a:r>
          </a:p>
          <a:p>
            <a:pPr lvl="1"/>
            <a:r>
              <a:rPr lang="en-US" dirty="0" smtClean="0"/>
              <a:t>YOLO: You Only Look Once</a:t>
            </a:r>
          </a:p>
          <a:p>
            <a:r>
              <a:rPr lang="en-US" dirty="0"/>
              <a:t>Semantic segmentation</a:t>
            </a:r>
          </a:p>
          <a:p>
            <a:pPr lvl="1"/>
            <a:r>
              <a:rPr lang="en-US" dirty="0"/>
              <a:t>Fully convolutional networks</a:t>
            </a:r>
          </a:p>
          <a:p>
            <a:pPr lvl="1"/>
            <a:r>
              <a:rPr lang="en-US" dirty="0" err="1"/>
              <a:t>SegNet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84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 localization</a:t>
            </a:r>
          </a:p>
          <a:p>
            <a:r>
              <a:rPr lang="en-US" dirty="0" smtClean="0"/>
              <a:t>Object detection</a:t>
            </a:r>
          </a:p>
          <a:p>
            <a:pPr lvl="1"/>
            <a:r>
              <a:rPr lang="en-US" dirty="0" smtClean="0"/>
              <a:t>YOLO: You Only Look Once</a:t>
            </a:r>
          </a:p>
          <a:p>
            <a:r>
              <a:rPr lang="en-US" b="1" dirty="0"/>
              <a:t>Semantic segmentation</a:t>
            </a:r>
          </a:p>
          <a:p>
            <a:pPr lvl="1"/>
            <a:r>
              <a:rPr lang="en-US" dirty="0"/>
              <a:t>Fully convolutional networks</a:t>
            </a:r>
          </a:p>
          <a:p>
            <a:pPr lvl="1"/>
            <a:r>
              <a:rPr lang="en-US" dirty="0" err="1"/>
              <a:t>SegNet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5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Fully Convolutional Networks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503" y="1533377"/>
            <a:ext cx="9485818" cy="4923693"/>
          </a:xfrm>
        </p:spPr>
      </p:pic>
    </p:spTree>
    <p:extLst>
      <p:ext uri="{BB962C8B-B14F-4D97-AF65-F5344CB8AC3E}">
        <p14:creationId xmlns:p14="http://schemas.microsoft.com/office/powerpoint/2010/main" val="170571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Fully Convolutional Networks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441" y="1483291"/>
            <a:ext cx="11460639" cy="4525963"/>
          </a:xfrm>
        </p:spPr>
        <p:txBody>
          <a:bodyPr/>
          <a:lstStyle/>
          <a:p>
            <a:r>
              <a:rPr lang="en-US" dirty="0" smtClean="0"/>
              <a:t>Can convert fully-connected layers </a:t>
            </a:r>
            <a:r>
              <a:rPr lang="en-US" smtClean="0"/>
              <a:t>to convolutional.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94" y="2068608"/>
            <a:ext cx="8691270" cy="499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6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Fractionally </a:t>
            </a:r>
            <a:r>
              <a:rPr lang="en-US" dirty="0" err="1" smtClean="0"/>
              <a:t>Strided</a:t>
            </a:r>
            <a:r>
              <a:rPr lang="en-US" dirty="0" smtClean="0"/>
              <a:t> Convolution / Deconvolution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convolution, can compute every </a:t>
            </a:r>
            <a:r>
              <a:rPr lang="en-US" i="1" dirty="0" smtClean="0"/>
              <a:t>f</a:t>
            </a:r>
            <a:r>
              <a:rPr lang="en-US" dirty="0" smtClean="0"/>
              <a:t> samples of the output.</a:t>
            </a:r>
          </a:p>
          <a:p>
            <a:pPr lvl="1"/>
            <a:r>
              <a:rPr lang="en-US" dirty="0" smtClean="0"/>
              <a:t>This is called the </a:t>
            </a:r>
            <a:r>
              <a:rPr lang="en-US" b="1" dirty="0" smtClean="0"/>
              <a:t>stride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e.g. if </a:t>
            </a:r>
            <a:r>
              <a:rPr lang="en-US" i="1" dirty="0" smtClean="0"/>
              <a:t>f</a:t>
            </a:r>
            <a:r>
              <a:rPr lang="en-US" dirty="0" smtClean="0"/>
              <a:t> = 2, subsamples by a factor of 2.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850549" y="3549547"/>
          <a:ext cx="2996836" cy="3087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418"/>
                <a:gridCol w="1498418"/>
              </a:tblGrid>
              <a:tr h="1543611">
                <a:tc>
                  <a:txBody>
                    <a:bodyPr/>
                    <a:lstStyle/>
                    <a:p>
                      <a:endParaRPr lang="en-US" sz="2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29777" marR="129777" marT="64889" marB="648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29777" marR="129777" marT="64889" marB="648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43611">
                <a:tc>
                  <a:txBody>
                    <a:bodyPr/>
                    <a:lstStyle/>
                    <a:p>
                      <a:endParaRPr lang="en-US" sz="26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29777" marR="129777" marT="64889" marB="648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29777" marR="129777" marT="64889" marB="648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603451" y="3559127"/>
          <a:ext cx="3040736" cy="3080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184"/>
                <a:gridCol w="760184"/>
                <a:gridCol w="760184"/>
                <a:gridCol w="760184"/>
              </a:tblGrid>
              <a:tr h="770206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45692" marR="145692" marT="72846" marB="72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45692" marR="145692" marT="72846" marB="72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45692" marR="145692" marT="72846" marB="72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45692" marR="145692" marT="72846" marB="72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0206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45692" marR="145692" marT="72846" marB="72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45692" marR="145692" marT="72846" marB="72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45692" marR="145692" marT="72846" marB="72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145692" marR="145692" marT="72846" marB="72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0206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45692" marR="145692" marT="72846" marB="72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45692" marR="145692" marT="72846" marB="72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45692" marR="145692" marT="72846" marB="72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45692" marR="145692" marT="72846" marB="72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0206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45692" marR="145692" marT="72846" marB="72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45692" marR="145692" marT="72846" marB="72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45692" marR="145692" marT="72846" marB="72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145692" marR="145692" marT="72846" marB="72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5501560" y="4736092"/>
            <a:ext cx="651883" cy="54288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89018" y="4140662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= 2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44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Fractionally </a:t>
            </a:r>
            <a:r>
              <a:rPr lang="en-US" dirty="0" err="1" smtClean="0"/>
              <a:t>Strided</a:t>
            </a:r>
            <a:r>
              <a:rPr lang="en-US" dirty="0" smtClean="0"/>
              <a:t> Convolution / Deconvolution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US" i="1" dirty="0"/>
              <a:t>f</a:t>
            </a:r>
            <a:r>
              <a:rPr lang="en-US" dirty="0"/>
              <a:t> is a fraction (e.g. ½), increases sampling rate.</a:t>
            </a:r>
          </a:p>
          <a:p>
            <a:pPr lvl="1"/>
            <a:r>
              <a:rPr lang="en-US" dirty="0"/>
              <a:t>Called </a:t>
            </a:r>
            <a:r>
              <a:rPr lang="en-US" dirty="0" err="1"/>
              <a:t>upsampled</a:t>
            </a:r>
            <a:r>
              <a:rPr lang="en-US" dirty="0"/>
              <a:t> convolution / fractionally </a:t>
            </a:r>
            <a:r>
              <a:rPr lang="en-US" dirty="0" err="1"/>
              <a:t>strided</a:t>
            </a:r>
            <a:r>
              <a:rPr lang="en-US" dirty="0"/>
              <a:t> convolution / deconvolution.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603451" y="3559127"/>
          <a:ext cx="3040736" cy="3080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184"/>
                <a:gridCol w="760184"/>
                <a:gridCol w="760184"/>
                <a:gridCol w="760184"/>
              </a:tblGrid>
              <a:tr h="770206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45692" marR="145692" marT="72846" marB="72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45692" marR="145692" marT="72846" marB="72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45692" marR="145692" marT="72846" marB="72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45692" marR="145692" marT="72846" marB="72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0206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45692" marR="145692" marT="72846" marB="72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45692" marR="145692" marT="72846" marB="72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45692" marR="145692" marT="72846" marB="72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145692" marR="145692" marT="72846" marB="72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0206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45692" marR="145692" marT="72846" marB="72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45692" marR="145692" marT="72846" marB="72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45692" marR="145692" marT="72846" marB="72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45692" marR="145692" marT="72846" marB="72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0206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45692" marR="145692" marT="72846" marB="72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45692" marR="145692" marT="72846" marB="72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45692" marR="145692" marT="72846" marB="72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145692" marR="145692" marT="72846" marB="72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5501560" y="4736092"/>
            <a:ext cx="651883" cy="54288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4273" y="4126594"/>
            <a:ext cx="1124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= 1/2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780212" y="3559127"/>
          <a:ext cx="3081240" cy="3094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155"/>
                <a:gridCol w="385155"/>
                <a:gridCol w="385155"/>
                <a:gridCol w="385155"/>
                <a:gridCol w="385155"/>
                <a:gridCol w="385155"/>
                <a:gridCol w="385155"/>
                <a:gridCol w="385155"/>
              </a:tblGrid>
              <a:tr h="3868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8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8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8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8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8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8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8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83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Fully Convolutional Networks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28" y="1375964"/>
            <a:ext cx="11465169" cy="5128852"/>
          </a:xfrm>
        </p:spPr>
      </p:pic>
      <p:sp>
        <p:nvSpPr>
          <p:cNvPr id="5" name="TextBox 4"/>
          <p:cNvSpPr txBox="1"/>
          <p:nvPr/>
        </p:nvSpPr>
        <p:spPr>
          <a:xfrm>
            <a:off x="8885677" y="872197"/>
            <a:ext cx="413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Deconvolution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64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Fully Convolutional Networks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31" y="1722438"/>
            <a:ext cx="11356701" cy="4525962"/>
          </a:xfrm>
        </p:spPr>
      </p:pic>
      <p:grpSp>
        <p:nvGrpSpPr>
          <p:cNvPr id="8" name="Group 7"/>
          <p:cNvGrpSpPr/>
          <p:nvPr/>
        </p:nvGrpSpPr>
        <p:grpSpPr>
          <a:xfrm>
            <a:off x="4986582" y="2159391"/>
            <a:ext cx="2117887" cy="3817034"/>
            <a:chOff x="4986582" y="2159391"/>
            <a:chExt cx="2117887" cy="3817034"/>
          </a:xfrm>
        </p:grpSpPr>
        <p:sp>
          <p:nvSpPr>
            <p:cNvPr id="5" name="Rectangle 4"/>
            <p:cNvSpPr/>
            <p:nvPr/>
          </p:nvSpPr>
          <p:spPr>
            <a:xfrm>
              <a:off x="5332412" y="2743200"/>
              <a:ext cx="1335674" cy="161778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86582" y="2159391"/>
              <a:ext cx="21178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B05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Convolutions</a:t>
              </a:r>
              <a:endParaRPr lang="en-US" sz="2800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330067" y="4358640"/>
              <a:ext cx="1335674" cy="161778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60484" y="2171114"/>
            <a:ext cx="2117887" cy="3817034"/>
            <a:chOff x="4986582" y="2159391"/>
            <a:chExt cx="2117887" cy="3817034"/>
          </a:xfrm>
        </p:grpSpPr>
        <p:sp>
          <p:nvSpPr>
            <p:cNvPr id="10" name="Rectangle 9"/>
            <p:cNvSpPr/>
            <p:nvPr/>
          </p:nvSpPr>
          <p:spPr>
            <a:xfrm>
              <a:off x="5332412" y="2743200"/>
              <a:ext cx="1335674" cy="161778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86582" y="2159391"/>
              <a:ext cx="21178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B05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Convolutions</a:t>
              </a:r>
              <a:endParaRPr lang="en-US" sz="2800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30067" y="4358640"/>
              <a:ext cx="1335674" cy="161778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111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Fully Convolutional Networks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732" y="1393079"/>
            <a:ext cx="8595360" cy="5182041"/>
          </a:xfrm>
        </p:spPr>
      </p:pic>
    </p:spTree>
    <p:extLst>
      <p:ext uri="{BB962C8B-B14F-4D97-AF65-F5344CB8AC3E}">
        <p14:creationId xmlns:p14="http://schemas.microsoft.com/office/powerpoint/2010/main" val="35095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Convolutional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Evaluated on PASCAL VOC 2011 and 2012 (and others: see paper)</a:t>
            </a:r>
          </a:p>
          <a:p>
            <a:r>
              <a:rPr lang="en-US" dirty="0" smtClean="0"/>
              <a:t>20 classes: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400"/>
            <a:ext cx="12188825" cy="1936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68" y="4829971"/>
            <a:ext cx="8539089" cy="209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2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SegNet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11579384" cy="4525963"/>
          </a:xfrm>
        </p:spPr>
        <p:txBody>
          <a:bodyPr/>
          <a:lstStyle/>
          <a:p>
            <a:r>
              <a:rPr lang="en-US" dirty="0" smtClean="0"/>
              <a:t>Similar to Fully Convolutional Networks</a:t>
            </a:r>
          </a:p>
          <a:p>
            <a:pPr lvl="1"/>
            <a:r>
              <a:rPr lang="en-US" dirty="0" err="1" smtClean="0"/>
              <a:t>Upsample</a:t>
            </a:r>
            <a:r>
              <a:rPr lang="en-US" dirty="0" smtClean="0"/>
              <a:t> based upon max pool index used =&gt; sparse feature map</a:t>
            </a:r>
          </a:p>
          <a:p>
            <a:pPr lvl="1"/>
            <a:r>
              <a:rPr lang="en-US" dirty="0" smtClean="0"/>
              <a:t>Convolve sparse map =&gt; dense map</a:t>
            </a:r>
          </a:p>
          <a:p>
            <a:pPr lvl="1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630888" y="3344594"/>
            <a:ext cx="5359124" cy="3535680"/>
            <a:chOff x="3630888" y="3344594"/>
            <a:chExt cx="5359124" cy="35356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731"/>
            <a:stretch/>
          </p:blipFill>
          <p:spPr>
            <a:xfrm>
              <a:off x="3630888" y="3344594"/>
              <a:ext cx="4927048" cy="353568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770812" y="5257800"/>
              <a:ext cx="1219200" cy="121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13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Localization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already have seen that we can run CNN-based classifiers on an input image to classify it: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Suppose an image contains a single object. How might we predict the object’s bounding box? i.e. localize it (discussion question).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04691" y="6417549"/>
            <a:ext cx="4671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Image from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Fei-Fei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Li /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Karpathy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/ Johnson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85800" y="2774576"/>
            <a:ext cx="4899212" cy="1442558"/>
            <a:chOff x="2185800" y="2774576"/>
            <a:chExt cx="4899212" cy="144255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5800" y="2774576"/>
              <a:ext cx="1740741" cy="14425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Right Arrow 5"/>
            <p:cNvSpPr/>
            <p:nvPr/>
          </p:nvSpPr>
          <p:spPr>
            <a:xfrm>
              <a:off x="4319400" y="3195917"/>
              <a:ext cx="615670" cy="582706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08612" y="3124200"/>
              <a:ext cx="167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ea typeface="Arial" charset="0"/>
                  <a:cs typeface="Arial" charset="0"/>
                </a:rPr>
                <a:t>Cat</a:t>
              </a:r>
              <a:endParaRPr lang="en-US" sz="3200" dirty="0">
                <a:ea typeface="Arial" charset="0"/>
                <a:cs typeface="Arial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185799" y="5339852"/>
            <a:ext cx="4767078" cy="1442558"/>
            <a:chOff x="2185799" y="5339852"/>
            <a:chExt cx="4767078" cy="144255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5799" y="5339852"/>
              <a:ext cx="1740741" cy="14425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Right Arrow 8"/>
            <p:cNvSpPr/>
            <p:nvPr/>
          </p:nvSpPr>
          <p:spPr>
            <a:xfrm>
              <a:off x="4319400" y="5750271"/>
              <a:ext cx="615670" cy="582706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136" y="5339852"/>
              <a:ext cx="1740741" cy="14425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Rectangle 10"/>
            <p:cNvSpPr/>
            <p:nvPr/>
          </p:nvSpPr>
          <p:spPr>
            <a:xfrm>
              <a:off x="5686517" y="5339852"/>
              <a:ext cx="835306" cy="143746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135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SegNet</a:t>
            </a:r>
            <a:r>
              <a:rPr lang="en-US" dirty="0" smtClean="0"/>
              <a:t>: Architecture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1" y="2514600"/>
            <a:ext cx="11460163" cy="3284357"/>
          </a:xfrm>
        </p:spPr>
      </p:pic>
    </p:spTree>
    <p:extLst>
      <p:ext uri="{BB962C8B-B14F-4D97-AF65-F5344CB8AC3E}">
        <p14:creationId xmlns:p14="http://schemas.microsoft.com/office/powerpoint/2010/main" val="66558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SegNet</a:t>
            </a:r>
            <a:r>
              <a:rPr lang="en-US" dirty="0" smtClean="0"/>
              <a:t>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CamVid</a:t>
            </a:r>
            <a:r>
              <a:rPr lang="en-US" dirty="0" smtClean="0"/>
              <a:t> road scenes dataset</a:t>
            </a:r>
          </a:p>
          <a:p>
            <a:r>
              <a:rPr lang="en-US" dirty="0" smtClean="0"/>
              <a:t>11 classes: building, tree, sky, car, sign, road, pedestrian, fence, pole, sidewalk, bicyclist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3"/>
          <a:stretch/>
        </p:blipFill>
        <p:spPr>
          <a:xfrm>
            <a:off x="0" y="3810000"/>
            <a:ext cx="12188825" cy="285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SegNet</a:t>
            </a:r>
            <a:r>
              <a:rPr lang="en-US" dirty="0" smtClean="0"/>
              <a:t>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www.youtube.com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watch?v</a:t>
            </a:r>
            <a:r>
              <a:rPr lang="en-US" dirty="0">
                <a:hlinkClick r:id="rId2"/>
              </a:rPr>
              <a:t>=e9bHTlYFwhg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58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Brainstorm applications of semantic segmentation:</a:t>
            </a:r>
          </a:p>
          <a:p>
            <a:pPr lvl="1"/>
            <a:r>
              <a:rPr lang="en-US" dirty="0" smtClean="0"/>
              <a:t>With the outdoor labels?</a:t>
            </a:r>
          </a:p>
          <a:p>
            <a:pPr lvl="2"/>
            <a:r>
              <a:rPr lang="en-US" sz="2400" dirty="0" smtClean="0"/>
              <a:t>Outdoor: </a:t>
            </a:r>
            <a:r>
              <a:rPr lang="en-US" sz="2400" dirty="0"/>
              <a:t>building, tree, sky, car, sign, road, pedestrian, fence, pole, sidewalk, </a:t>
            </a:r>
            <a:r>
              <a:rPr lang="en-US" sz="2400" dirty="0" smtClean="0"/>
              <a:t>bicyclist</a:t>
            </a:r>
            <a:endParaRPr lang="en-US" sz="2400" dirty="0"/>
          </a:p>
          <a:p>
            <a:pPr lvl="1"/>
            <a:r>
              <a:rPr lang="en-US" dirty="0" smtClean="0"/>
              <a:t>Fine-tuning with new labels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37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Localization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possible setup: regression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25" y="2503771"/>
            <a:ext cx="11335871" cy="41539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3212" y="5486400"/>
            <a:ext cx="38862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6320" y="6417549"/>
            <a:ext cx="5979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Slide from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Fei-Fei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Li / Andrej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Karpathy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/ Justin Johnson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60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Localization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96320" y="6417549"/>
            <a:ext cx="5979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Slide from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Fei-Fei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Li / Andrej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Karpathy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/ Justin Johnson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569"/>
            <a:ext cx="12188825" cy="50539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32" r="612" b="52226"/>
          <a:stretch/>
        </p:blipFill>
        <p:spPr>
          <a:xfrm>
            <a:off x="6589058" y="4076016"/>
            <a:ext cx="5516189" cy="24144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32" t="50289" r="232" b="1937"/>
          <a:stretch/>
        </p:blipFill>
        <p:spPr>
          <a:xfrm>
            <a:off x="6593540" y="1334373"/>
            <a:ext cx="5562602" cy="24144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306" y="3827930"/>
            <a:ext cx="12142694" cy="25739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99612" y="3956361"/>
            <a:ext cx="248657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e.g. ImageNet-</a:t>
            </a:r>
            <a:br>
              <a:rPr lang="en-US" sz="2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pretrained</a:t>
            </a:r>
            <a:r>
              <a:rPr lang="en-US" sz="2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CNN</a:t>
            </a:r>
            <a:br>
              <a:rPr lang="en-US" sz="2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(freeze</a:t>
            </a:r>
            <a:br>
              <a:rPr lang="en-US" sz="2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parameters)</a:t>
            </a:r>
            <a:endParaRPr lang="en-US" sz="28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99212" y="1210236"/>
            <a:ext cx="5773270" cy="257396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33012" y="2819400"/>
            <a:ext cx="1720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smtClean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(fine-tune)</a:t>
            </a:r>
            <a:endParaRPr lang="en-US" sz="2800" dirty="0">
              <a:solidFill>
                <a:srgbClr val="00B05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6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11733371" cy="4525963"/>
          </a:xfrm>
        </p:spPr>
        <p:txBody>
          <a:bodyPr/>
          <a:lstStyle/>
          <a:p>
            <a:r>
              <a:rPr lang="en-US" dirty="0" smtClean="0"/>
              <a:t>Localization is pretty straightforward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Discuss with nearby classmates about whether it would be appropriate for your final project.</a:t>
            </a:r>
          </a:p>
          <a:p>
            <a:r>
              <a:rPr lang="en-US" dirty="0" smtClean="0"/>
              <a:t>Can also discuss whether object detection would be more appropriate.</a:t>
            </a:r>
          </a:p>
          <a:p>
            <a:pPr lvl="1"/>
            <a:r>
              <a:rPr lang="en-US" dirty="0" smtClean="0"/>
              <a:t>(Detection means determining locations/boxes for multiple objects)</a:t>
            </a:r>
          </a:p>
          <a:p>
            <a:r>
              <a:rPr lang="en-US" dirty="0" smtClean="0"/>
              <a:t>Report back any projects that could use localization or detection, and how this might be done.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5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 localization</a:t>
            </a:r>
          </a:p>
          <a:p>
            <a:r>
              <a:rPr lang="en-US" b="1" dirty="0" smtClean="0"/>
              <a:t>Object detection</a:t>
            </a:r>
          </a:p>
          <a:p>
            <a:pPr lvl="1"/>
            <a:r>
              <a:rPr lang="en-US" b="1" dirty="0" smtClean="0"/>
              <a:t>YOLO: You Only Look Once</a:t>
            </a:r>
          </a:p>
          <a:p>
            <a:r>
              <a:rPr lang="en-US" dirty="0"/>
              <a:t>Semantic segmentation</a:t>
            </a:r>
          </a:p>
          <a:p>
            <a:pPr lvl="1"/>
            <a:r>
              <a:rPr lang="en-US" dirty="0"/>
              <a:t>Fully convolutional networks</a:t>
            </a:r>
          </a:p>
          <a:p>
            <a:pPr lvl="1"/>
            <a:r>
              <a:rPr lang="en-US" dirty="0" err="1"/>
              <a:t>SegNet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7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YOLO: “You Only Live Once”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Slang phrase for doing something exciting / dangerous / stupid?</a:t>
            </a:r>
          </a:p>
          <a:p>
            <a:r>
              <a:rPr lang="en-US" dirty="0" smtClean="0"/>
              <a:t>e.g. </a:t>
            </a:r>
            <a:r>
              <a:rPr lang="en-US" dirty="0">
                <a:hlinkClick r:id="rId2"/>
              </a:rPr>
              <a:t>YOLO Adventures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1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YOLO: You Only Look Once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Real-time object detection using a simple architecture</a:t>
            </a:r>
          </a:p>
          <a:p>
            <a:pPr lvl="1"/>
            <a:r>
              <a:rPr lang="en-US" dirty="0" smtClean="0"/>
              <a:t>10s to 100s of frames/sec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4200"/>
            <a:ext cx="12188825" cy="252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6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66&quot;&gt;&lt;property id=&quot;20148&quot; value=&quot;5&quot;/&gt;&lt;property id=&quot;20300&quot; value=&quot;Slide 3 - &amp;quot;Motivation&amp;quot;&quot;/&gt;&lt;property id=&quot;20307&quot; value=&quot;258&quot;/&gt;&lt;/object&gt;&lt;object type=&quot;3&quot; unique_id=&quot;10067&quot;&gt;&lt;property id=&quot;20148&quot; value=&quot;5&quot;/&gt;&lt;property id=&quot;20300&quot; value=&quot;Slide 6 - &amp;quot;Inspiration&amp;quot;&quot;/&gt;&lt;property id=&quot;20307&quot; value=&quot;259&quot;/&gt;&lt;/object&gt;&lt;object type=&quot;3&quot; unique_id=&quot;10174&quot;&gt;&lt;property id=&quot;20148&quot; value=&quot;5&quot;/&gt;&lt;property id=&quot;20300&quot; value=&quot;Slide 4 - &amp;quot;Motivation&amp;quot;&quot;/&gt;&lt;property id=&quot;20307&quot; value=&quot;264&quot;/&gt;&lt;/object&gt;&lt;object type=&quot;3&quot; unique_id=&quot;10177&quot;&gt;&lt;property id=&quot;20148&quot; value=&quot;5&quot;/&gt;&lt;property id=&quot;20300&quot; value=&quot;Slide 9 - &amp;quot;Techniques&amp;quot;&quot;/&gt;&lt;property id=&quot;20307&quot; value=&quot;262&quot;/&gt;&lt;/object&gt;&lt;object type=&quot;3&quot; unique_id=&quot;10251&quot;&gt;&lt;property id=&quot;20148&quot; value=&quot;5&quot;/&gt;&lt;property id=&quot;20300&quot; value=&quot;Slide 13 - &amp;quot;Video Skims&amp;quot;&quot;/&gt;&lt;property id=&quot;20307&quot; value=&quot;268&quot;/&gt;&lt;/object&gt;&lt;object type=&quot;3&quot; unique_id=&quot;10322&quot;&gt;&lt;property id=&quot;20148&quot; value=&quot;5&quot;/&gt;&lt;property id=&quot;20300&quot; value=&quot;Slide 5 - &amp;quot;Previous Work&amp;quot;&quot;/&gt;&lt;property id=&quot;20307&quot; value=&quot;269&quot;/&gt;&lt;/object&gt;&lt;object type=&quot;3&quot; unique_id=&quot;10548&quot;&gt;&lt;property id=&quot;20148&quot; value=&quot;5&quot;/&gt;&lt;property id=&quot;20300&quot; value=&quot;Slide 1 - &amp;quot;&amp;#x0D;&amp;#x0A;Video Tapestries&amp;#x0D;&amp;#x0A;&amp;quot;&quot;/&gt;&lt;property id=&quot;20307&quot; value=&quot;270&quot;/&gt;&lt;/object&gt;&lt;object type=&quot;3&quot; unique_id=&quot;10724&quot;&gt;&lt;property id=&quot;20148&quot; value=&quot;5&quot;/&gt;&lt;property id=&quot;20300&quot; value=&quot;Slide 7 - &amp;quot;Goals&amp;quot;&quot;/&gt;&lt;property id=&quot;20307&quot; value=&quot;273&quot;/&gt;&lt;/object&gt;&lt;object type=&quot;3&quot; unique_id=&quot;11041&quot;&gt;&lt;property id=&quot;20148&quot; value=&quot;5&quot;/&gt;&lt;property id=&quot;20300&quot; value=&quot;Slide 11 - &amp;quot;Questions&amp;quot;&quot;/&gt;&lt;property id=&quot;20307&quot; value=&quot;275&quot;/&gt;&lt;/object&gt;&lt;object type=&quot;3&quot; unique_id=&quot;11516&quot;&gt;&lt;property id=&quot;20148&quot; value=&quot;5&quot;/&gt;&lt;property id=&quot;20300&quot; value=&quot;Slide 2 - &amp;quot;Who Am I?&amp;quot;&quot;/&gt;&lt;property id=&quot;20307&quot; value=&quot;279&quot;/&gt;&lt;/object&gt;&lt;object type=&quot;3&quot; unique_id=&quot;11709&quot;&gt;&lt;property id=&quot;20148&quot; value=&quot;5&quot;/&gt;&lt;property id=&quot;20300&quot; value=&quot;Slide 8 - &amp;quot;Applications&amp;quot;&quot;/&gt;&lt;property id=&quot;20307&quot; value=&quot;280&quot;/&gt;&lt;/object&gt;&lt;object type=&quot;3&quot; unique_id=&quot;11749&quot;&gt;&lt;property id=&quot;20148&quot; value=&quot;5&quot;/&gt;&lt;property id=&quot;20300&quot; value=&quot;Slide 12 - &amp;quot;References&amp;quot;&quot;/&gt;&lt;property id=&quot;20307&quot; value=&quot;281&quot;/&gt;&lt;/object&gt;&lt;object type=&quot;3&quot; unique_id=&quot;11764&quot;&gt;&lt;property id=&quot;20148&quot; value=&quot;5&quot;/&gt;&lt;property id=&quot;20300&quot; value=&quot;Slide 10 - &amp;quot;Preliminary Results&amp;quot;&quot;/&gt;&lt;property id=&quot;20307&quot; value=&quot;282&quot;/&gt;&lt;/object&gt;&lt;/object&gt;&lt;/object&gt;&lt;/database&gt;"/>
</p:tagLst>
</file>

<file path=ppt/theme/theme1.xml><?xml version="1.0" encoding="utf-8"?>
<a:theme xmlns:a="http://schemas.openxmlformats.org/drawingml/2006/main" name="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5B7FE2"/>
      </a:hlink>
      <a:folHlink>
        <a:srgbClr val="5B7FE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800" dirty="0" smtClean="0">
            <a:solidFill>
              <a:schemeClr val="accent2"/>
            </a:solidFill>
          </a:defRPr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800" dirty="0">
            <a:solidFill>
              <a:schemeClr val="bg1"/>
            </a:solidFill>
            <a:latin typeface="Times New Roman" charset="0"/>
            <a:ea typeface="Times New Roman" charset="0"/>
            <a:cs typeface="Times New Roman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103526</TotalTime>
  <Words>754</Words>
  <Application>Microsoft Macintosh PowerPoint</Application>
  <PresentationFormat>Custom</PresentationFormat>
  <Paragraphs>144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Calibri</vt:lpstr>
      <vt:lpstr>Mangal</vt:lpstr>
      <vt:lpstr>Myriad Pro</vt:lpstr>
      <vt:lpstr>Palatino Linotype</vt:lpstr>
      <vt:lpstr>Times New Roman</vt:lpstr>
      <vt:lpstr>Arial</vt:lpstr>
      <vt:lpstr>Default Design</vt:lpstr>
      <vt:lpstr>CS 4501: Introduction to Computer Vision  Object Localization, Detection, Semantic Segmentation</vt:lpstr>
      <vt:lpstr>Outline</vt:lpstr>
      <vt:lpstr>Object Localization</vt:lpstr>
      <vt:lpstr>Object Localization</vt:lpstr>
      <vt:lpstr>Object Localization</vt:lpstr>
      <vt:lpstr>Discussion Question</vt:lpstr>
      <vt:lpstr>Outline</vt:lpstr>
      <vt:lpstr>YOLO: “You Only Live Once”</vt:lpstr>
      <vt:lpstr>YOLO: You Only Look Once</vt:lpstr>
      <vt:lpstr>YOLO: You Only Look Once</vt:lpstr>
      <vt:lpstr>YOLO: You Only Look Once</vt:lpstr>
      <vt:lpstr>Useful Metrics: Intersection over Union (IoU)</vt:lpstr>
      <vt:lpstr>YOLO Details: Boxes and Probabilities</vt:lpstr>
      <vt:lpstr>YOLO Details</vt:lpstr>
      <vt:lpstr>Improvements: YOLOv2 / YOLO9000</vt:lpstr>
      <vt:lpstr>Improvements: YOLOv2 / YOLO9000</vt:lpstr>
      <vt:lpstr>YOLO Evaluation</vt:lpstr>
      <vt:lpstr>YOLO Evaluation</vt:lpstr>
      <vt:lpstr>YOLO Watches YouTube</vt:lpstr>
      <vt:lpstr>Outline</vt:lpstr>
      <vt:lpstr>Fully Convolutional Networks</vt:lpstr>
      <vt:lpstr>Fully Convolutional Networks</vt:lpstr>
      <vt:lpstr>Fractionally Strided Convolution / Deconvolution</vt:lpstr>
      <vt:lpstr>Fractionally Strided Convolution / Deconvolution</vt:lpstr>
      <vt:lpstr>Fully Convolutional Networks</vt:lpstr>
      <vt:lpstr>Fully Convolutional Networks</vt:lpstr>
      <vt:lpstr>Fully Convolutional Networks</vt:lpstr>
      <vt:lpstr>Fully Convolutional Networks</vt:lpstr>
      <vt:lpstr>SegNet</vt:lpstr>
      <vt:lpstr>SegNet: Architecture</vt:lpstr>
      <vt:lpstr>SegNet Evaluation</vt:lpstr>
      <vt:lpstr>SegNet Video</vt:lpstr>
      <vt:lpstr>Discussion Question</vt:lpstr>
    </vt:vector>
  </TitlesOfParts>
  <Company>Adobe Systems inc.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Tapestries</dc:title>
  <dc:creator>Connelly Barnes</dc:creator>
  <cp:lastModifiedBy>Microsoft Office User</cp:lastModifiedBy>
  <cp:revision>3607</cp:revision>
  <cp:lastPrinted>2016-09-27T19:12:29Z</cp:lastPrinted>
  <dcterms:created xsi:type="dcterms:W3CDTF">2008-06-05T17:05:06Z</dcterms:created>
  <dcterms:modified xsi:type="dcterms:W3CDTF">2017-04-13T19:22:24Z</dcterms:modified>
</cp:coreProperties>
</file>