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1404" r:id="rId2"/>
    <p:sldId id="1417" r:id="rId3"/>
    <p:sldId id="1418" r:id="rId4"/>
    <p:sldId id="1419" r:id="rId5"/>
    <p:sldId id="1420" r:id="rId6"/>
    <p:sldId id="1424" r:id="rId7"/>
    <p:sldId id="1421" r:id="rId8"/>
    <p:sldId id="1422" r:id="rId9"/>
    <p:sldId id="1423" r:id="rId10"/>
    <p:sldId id="1425" r:id="rId11"/>
    <p:sldId id="1426" r:id="rId12"/>
    <p:sldId id="1427" r:id="rId13"/>
    <p:sldId id="1428" r:id="rId14"/>
    <p:sldId id="1429" r:id="rId15"/>
    <p:sldId id="1430" r:id="rId16"/>
    <p:sldId id="1431" r:id="rId17"/>
    <p:sldId id="1432" r:id="rId18"/>
    <p:sldId id="1433" r:id="rId19"/>
    <p:sldId id="1434" r:id="rId20"/>
    <p:sldId id="1436" r:id="rId21"/>
    <p:sldId id="1435" r:id="rId22"/>
    <p:sldId id="1448" r:id="rId23"/>
    <p:sldId id="1437" r:id="rId24"/>
    <p:sldId id="1438" r:id="rId25"/>
    <p:sldId id="1439" r:id="rId26"/>
    <p:sldId id="1440" r:id="rId27"/>
    <p:sldId id="1441" r:id="rId28"/>
    <p:sldId id="1442" r:id="rId29"/>
    <p:sldId id="1443" r:id="rId30"/>
    <p:sldId id="1444" r:id="rId31"/>
    <p:sldId id="1445" r:id="rId32"/>
    <p:sldId id="1447" r:id="rId33"/>
    <p:sldId id="1446" r:id="rId34"/>
    <p:sldId id="1449" r:id="rId35"/>
    <p:sldId id="1450" r:id="rId36"/>
  </p:sldIdLst>
  <p:sldSz cx="12188825" cy="6858000"/>
  <p:notesSz cx="6934200" cy="9232900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6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  <p15:guide id="6" orient="horz" pos="192" userDrawn="1">
          <p15:clr>
            <a:srgbClr val="A4A3A4"/>
          </p15:clr>
        </p15:guide>
        <p15:guide id="7" pos="4139" userDrawn="1">
          <p15:clr>
            <a:srgbClr val="A4A3A4"/>
          </p15:clr>
        </p15:guide>
        <p15:guide id="9" pos="4339" userDrawn="1">
          <p15:clr>
            <a:srgbClr val="A4A3A4"/>
          </p15:clr>
        </p15:guide>
        <p15:guide id="11" pos="4539" userDrawn="1">
          <p15:clr>
            <a:srgbClr val="A4A3A4"/>
          </p15:clr>
        </p15:guide>
        <p15:guide id="13" pos="4739" userDrawn="1">
          <p15:clr>
            <a:srgbClr val="A4A3A4"/>
          </p15:clr>
        </p15:guide>
        <p15:guide id="15" orient="horz" pos="2460" userDrawn="1">
          <p15:clr>
            <a:srgbClr val="A4A3A4"/>
          </p15:clr>
        </p15:guide>
        <p15:guide id="17" orient="horz" pos="2660" userDrawn="1">
          <p15:clr>
            <a:srgbClr val="A4A3A4"/>
          </p15:clr>
        </p15:guide>
        <p15:guide id="18" orient="horz" pos="4320" userDrawn="1">
          <p15:clr>
            <a:srgbClr val="A4A3A4"/>
          </p15:clr>
        </p15:guide>
        <p15:guide id="19" orient="horz" pos="2860" userDrawn="1">
          <p15:clr>
            <a:srgbClr val="A4A3A4"/>
          </p15:clr>
        </p15:guide>
        <p15:guide id="20" orient="horz" pos="4176" userDrawn="1">
          <p15:clr>
            <a:srgbClr val="A4A3A4"/>
          </p15:clr>
        </p15:guide>
        <p15:guide id="21" orient="horz" pos="3060" userDrawn="1">
          <p15:clr>
            <a:srgbClr val="A4A3A4"/>
          </p15:clr>
        </p15:guide>
        <p15:guide id="22" pos="4943" userDrawn="1">
          <p15:clr>
            <a:srgbClr val="A4A3A4"/>
          </p15:clr>
        </p15:guide>
        <p15:guide id="24" pos="5135" userDrawn="1">
          <p15:clr>
            <a:srgbClr val="A4A3A4"/>
          </p15:clr>
        </p15:guide>
        <p15:guide id="27" orient="horz" pos="3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0D8FC"/>
    <a:srgbClr val="008500"/>
    <a:srgbClr val="3C4B17"/>
    <a:srgbClr val="003D00"/>
    <a:srgbClr val="3C9617"/>
    <a:srgbClr val="000000"/>
    <a:srgbClr val="C00000"/>
    <a:srgbClr val="9999FF"/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2" autoAdjust="0"/>
    <p:restoredTop sz="92593" autoAdjust="0"/>
  </p:normalViewPr>
  <p:slideViewPr>
    <p:cSldViewPr>
      <p:cViewPr>
        <p:scale>
          <a:sx n="142" d="100"/>
          <a:sy n="142" d="100"/>
        </p:scale>
        <p:origin x="1272" y="144"/>
      </p:cViewPr>
      <p:guideLst>
        <p:guide orient="horz" pos="2736"/>
        <p:guide orient="horz" pos="2260"/>
        <p:guide orient="horz" pos="192"/>
        <p:guide pos="4139"/>
        <p:guide pos="4339"/>
        <p:guide pos="4539"/>
        <p:guide pos="4739"/>
        <p:guide orient="horz" pos="2460"/>
        <p:guide orient="horz" pos="2660"/>
        <p:guide orient="horz" pos="4320"/>
        <p:guide orient="horz" pos="2860"/>
        <p:guide orient="horz" pos="4176"/>
        <p:guide orient="horz" pos="3060"/>
        <p:guide pos="4943"/>
        <p:guide pos="5135"/>
        <p:guide orient="horz" pos="32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80" d="100"/>
        <a:sy n="180" d="100"/>
      </p:scale>
      <p:origin x="0" y="0"/>
    </p:cViewPr>
  </p:notesTextViewPr>
  <p:sorterViewPr>
    <p:cViewPr>
      <p:scale>
        <a:sx n="116" d="100"/>
        <a:sy n="11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44" y="184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tags" Target="tags/tag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7FD52F11-82F9-487F-A4B4-5FF5AFBE2455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23DC89A8-7065-4E1E-A684-A24A390C97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979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9A601B93-F761-48BF-8BD7-15ACBDE718AB}" type="datetimeFigureOut">
              <a:rPr lang="en-US" smtClean="0"/>
              <a:pPr/>
              <a:t>4/18/17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93738"/>
            <a:ext cx="61531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09" tIns="46154" rIns="92309" bIns="461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1C52F251-12B7-4DA9-BBB1-AB213C9449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057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2F251-12B7-4DA9-BBB1-AB213C94493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7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4"/>
            <a:ext cx="10360501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43BB4-0063-6643-8BFA-202AE7E57B7B}" type="datetime1">
              <a:rPr lang="en-US" smtClean="0"/>
              <a:t>4/18/17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A4454-85EF-4EF2-9423-996440C71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8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7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90385-8BDE-F54B-9730-D68B865BF9E1}" type="datetime1">
              <a:rPr lang="en-US" smtClean="0"/>
              <a:t>4/18/17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DB1B0-ADFA-46F4-8B73-438389ED9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D9B27-6A5B-C843-9442-BBD928463B64}" type="datetime1">
              <a:rPr lang="en-US" smtClean="0"/>
              <a:t>4/18/17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AA74B-C2BD-42B0-AA76-1E4B8510C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1"/>
            <a:ext cx="2742486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1"/>
            <a:ext cx="802431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4FA16-E477-F448-9FA9-E346F262FBD1}" type="datetime1">
              <a:rPr lang="en-US" smtClean="0"/>
              <a:t>4/18/17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B01BB-B377-4770-8642-AFF57E968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22441"/>
            <a:ext cx="5383398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986" y="1722445"/>
            <a:ext cx="5383398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5986" y="4060835"/>
            <a:ext cx="5383398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441" y="6245233"/>
            <a:ext cx="2844059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A858B-75E7-6548-829B-7F3B51F40179}" type="datetime1">
              <a:rPr lang="en-US" smtClean="0"/>
              <a:t>4/18/17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4515" y="6245233"/>
            <a:ext cx="3859795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5326" y="6245233"/>
            <a:ext cx="2844059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3B948-4B93-4792-893C-5BB4DD291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28600"/>
            <a:ext cx="11352370" cy="1143000"/>
          </a:xfrm>
        </p:spPr>
        <p:txBody>
          <a:bodyPr/>
          <a:lstStyle>
            <a:lvl1pPr algn="l">
              <a:defRPr sz="4300" b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460639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+mj-lt"/>
              </a:defRPr>
            </a:lvl1pPr>
            <a:lvl2pPr marL="742950" indent="-285750">
              <a:buFont typeface="Arial" charset="0"/>
              <a:buChar char="•"/>
              <a:defRPr sz="2800">
                <a:solidFill>
                  <a:schemeClr val="tx1"/>
                </a:solidFill>
                <a:latin typeface="+mj-lt"/>
              </a:defRPr>
            </a:lvl2pPr>
            <a:lvl3pPr>
              <a:defRPr sz="2000">
                <a:solidFill>
                  <a:schemeClr val="tx1"/>
                </a:solidFill>
                <a:latin typeface="+mj-lt"/>
              </a:defRPr>
            </a:lvl3pPr>
            <a:lvl4pPr>
              <a:defRPr sz="1600">
                <a:solidFill>
                  <a:schemeClr val="tx1"/>
                </a:solidFill>
                <a:latin typeface="+mj-lt"/>
              </a:defRPr>
            </a:lvl4pPr>
            <a:lvl5pP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346FC-164B-1E48-8AC9-B1C3A9A0BBEB}" type="datetime1">
              <a:rPr lang="en-US" smtClean="0"/>
              <a:t>4/18/17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E91225-603B-45C4-9B95-9148E19454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71601"/>
            <a:ext cx="10969943" cy="48768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09494-0464-0A4D-9882-F7BCD878CCE9}" type="datetime1">
              <a:rPr lang="en-US" altLang="en-US" smtClean="0"/>
              <a:t>4/18/17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9B43A-D85E-5349-A326-949F8A1B94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11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9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AECCC-D588-4F48-A5A9-CB569549639D}" type="datetime1">
              <a:rPr lang="en-US" smtClean="0"/>
              <a:t>4/18/17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97A0A-6EFB-4AE8-8DF1-FDCC487ED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2244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72244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18A88-B28E-6C48-8EE4-D710480A13DF}" type="datetime1">
              <a:rPr lang="en-US" smtClean="0"/>
              <a:t>4/18/17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136C2-5ADC-489C-980E-7B21FA7E2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7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1" y="1535117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1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B907-6EEB-BE42-9571-BA5902357F40}" type="datetime1">
              <a:rPr lang="en-US" smtClean="0"/>
              <a:t>4/18/17</a:t>
            </a:fld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0E099-C28E-4360-8B9F-90F01C11E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E518C-706E-A44F-8185-CAD2C0A17AB4}" type="datetime1">
              <a:rPr lang="en-US" smtClean="0"/>
              <a:t>4/18/17</a:t>
            </a:fld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7BA5B-4022-4ACE-A22E-32320DE3B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7EB4F-8E31-864F-A1A2-E501EC8ADECD}" type="datetime1">
              <a:rPr lang="en-US" smtClean="0"/>
              <a:t>4/18/17</a:t>
            </a:fld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DB2BA-A88A-4079-B533-94F861A7E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1" y="273054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7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1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EA529-41DC-D04D-8D8B-4459AE6BCBC6}" type="datetime1">
              <a:rPr lang="en-US" smtClean="0"/>
              <a:t>4/18/17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35CE1-4AAF-4E37-8CF5-8E2743339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28600"/>
            <a:ext cx="109699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722441"/>
            <a:ext cx="1096994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33"/>
            <a:ext cx="2844059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E7392495-4985-3F44-89F7-F00D9B72EF84}" type="datetime1">
              <a:rPr lang="en-US" smtClean="0"/>
              <a:t>4/18/17</a:t>
            </a:fld>
            <a:endParaRPr lang="en-US"/>
          </a:p>
        </p:txBody>
      </p:sp>
      <p:sp>
        <p:nvSpPr>
          <p:cNvPr id="266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33"/>
            <a:ext cx="385979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6" y="6245233"/>
            <a:ext cx="2844059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61743AD-4FDF-4A10-9151-5C96EDC587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62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Myriad Pro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•"/>
        <a:defRPr sz="3000">
          <a:solidFill>
            <a:schemeClr val="bg1"/>
          </a:solidFill>
          <a:latin typeface="Myriad Pro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–"/>
        <a:defRPr sz="2600">
          <a:solidFill>
            <a:schemeClr val="bg1"/>
          </a:solidFill>
          <a:latin typeface="Myriad Pro" pitchFamily="34" charset="0"/>
        </a:defRPr>
      </a:lvl2pPr>
      <a:lvl3pPr marL="11430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•"/>
        <a:defRPr sz="2200">
          <a:solidFill>
            <a:schemeClr val="bg1"/>
          </a:solidFill>
          <a:latin typeface="Myriad Pro" pitchFamily="34" charset="0"/>
        </a:defRPr>
      </a:lvl3pPr>
      <a:lvl4pPr marL="16002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–"/>
        <a:defRPr>
          <a:solidFill>
            <a:schemeClr val="bg1"/>
          </a:solidFill>
          <a:latin typeface="Myriad Pro" pitchFamily="34" charset="0"/>
        </a:defRPr>
      </a:lvl4pPr>
      <a:lvl5pPr marL="20574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bg1"/>
          </a:solidFill>
          <a:latin typeface="Myriad Pro" pitchFamily="34" charset="0"/>
        </a:defRPr>
      </a:lvl5pPr>
      <a:lvl6pPr marL="25146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cs231n.github.io/understanding-cnn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pdf/1311.2901.pdf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pdf/1311.2901.pdf" TargetMode="External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pdf/1311.2901.pdf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pdf/1311.2901.pdf" TargetMode="External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pdf/1311.2901.pdf" TargetMode="External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pdf/1311.2901.pdf" TargetMode="External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v-foundation.org/openaccess/content_cvpr_2016/papers/Gatys_Image_Style_Transfer_CVPR_2016_paper.pdf" TargetMode="External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variance_matrix" TargetMode="External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v-foundation.org/openaccess/content_cvpr_2016/papers/Gatys_Image_Style_Transfer_CVPR_2016_paper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v-foundation.org/openaccess/content_cvpr_2016/papers/Gatys_Image_Style_Transfer_CVPR_2016_paper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v-foundation.org/openaccess/content_cvpr_2016/papers/Gatys_Image_Style_Transfer_CVPR_2016_paper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3.03417" TargetMode="External"/><Relationship Id="rId4" Type="http://schemas.openxmlformats.org/officeDocument/2006/relationships/hyperlink" Target="https://arxiv.org/abs/1703.06868" TargetMode="External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abs/1601.04589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hyperlink" Target="https://en.wikipedia.org/wiki/Inpainting#/media/File:Restoration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fx.cs.princeton.edu/pubs/Barnes_2009_PAR/index.php" TargetMode="External"/><Relationship Id="rId3" Type="http://schemas.openxmlformats.org/officeDocument/2006/relationships/hyperlink" Target="https://www.youtube.com/watch?v=dgKjs8ZjQN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eople.eecs.berkeley.edu/~pathak/context_encoder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eople.eecs.berkeley.edu/~pathak/context_encoder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pdf/1406.2661.pdf" TargetMode="External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pdf/1406.2661.pdf" TargetMode="External"/><Relationship Id="rId3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32.png"/><Relationship Id="rId13" Type="http://schemas.openxmlformats.org/officeDocument/2006/relationships/image" Target="../media/image23.png"/><Relationship Id="rId1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eople.eecs.berkeley.edu/~pathak/context_encoder/" TargetMode="External"/><Relationship Id="rId3" Type="http://schemas.openxmlformats.org/officeDocument/2006/relationships/image" Target="../media/image17.png"/><Relationship Id="rId4" Type="http://schemas.openxmlformats.org/officeDocument/2006/relationships/image" Target="../media/image21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eople.eecs.berkeley.edu/~pathak/context_encoder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eople.eecs.berkeley.edu/~pathak/context_encoder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hyperlink" Target="https://people.eecs.berkeley.edu/~pathak/context_encoder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pdf/1312.6034v2.pdf" TargetMode="Externa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pdf/1312.6034v2.pdf" TargetMode="Externa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research.googleblog.com/2015/06/inceptionism-going-deeper-into-neural.html" TargetMode="External"/><Relationship Id="rId3" Type="http://schemas.openxmlformats.org/officeDocument/2006/relationships/hyperlink" Target="https://www.youtube.com/watch?v=oyxSerkkP4o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pdf/1312.6034v2.pdf" TargetMode="Externa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pdf/1312.6034v2.pdf" TargetMode="Externa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xiv.org/pdf/1311.2524.pdf" TargetMode="Externa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162" y="2895600"/>
            <a:ext cx="10360501" cy="1470025"/>
          </a:xfrm>
        </p:spPr>
        <p:txBody>
          <a:bodyPr/>
          <a:lstStyle/>
          <a:p>
            <a:r>
              <a:rPr lang="en-US" dirty="0"/>
              <a:t>CS </a:t>
            </a:r>
            <a:r>
              <a:rPr lang="en-US" dirty="0" smtClean="0"/>
              <a:t>4501:</a:t>
            </a:r>
            <a:br>
              <a:rPr lang="en-US" dirty="0" smtClean="0"/>
            </a:br>
            <a:r>
              <a:rPr lang="en-US" dirty="0" smtClean="0"/>
              <a:t>Introduction to Computer Vision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Visualizing CNNs, Style Transfer,</a:t>
            </a:r>
            <a:br>
              <a:rPr lang="en-US" dirty="0" smtClean="0"/>
            </a:br>
            <a:r>
              <a:rPr lang="en-US" dirty="0" smtClean="0"/>
              <a:t>Image </a:t>
            </a:r>
            <a:r>
              <a:rPr lang="en-US" dirty="0" err="1" smtClean="0"/>
              <a:t>Inpainting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28323" y="5715000"/>
            <a:ext cx="8532178" cy="609600"/>
          </a:xfrm>
        </p:spPr>
        <p:txBody>
          <a:bodyPr/>
          <a:lstStyle/>
          <a:p>
            <a:r>
              <a:rPr lang="en-US" dirty="0" smtClean="0"/>
              <a:t>Connelly Barnes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20210" y="6457890"/>
            <a:ext cx="7502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Some content inspired by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Fei-Fei Li / Andrej Karpathy / Justin Johnson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75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Visualizing CNNs</a:t>
            </a:r>
          </a:p>
          <a:p>
            <a:pPr lvl="1"/>
            <a:r>
              <a:rPr lang="en-US" dirty="0" smtClean="0"/>
              <a:t>Visualizing the whole classifier</a:t>
            </a:r>
          </a:p>
          <a:p>
            <a:pPr lvl="1"/>
            <a:r>
              <a:rPr lang="en-US" b="1" dirty="0" smtClean="0"/>
              <a:t>Visualizing certain layers</a:t>
            </a:r>
          </a:p>
          <a:p>
            <a:r>
              <a:rPr lang="en-US" dirty="0" smtClean="0"/>
              <a:t>Style transfer</a:t>
            </a:r>
          </a:p>
          <a:p>
            <a:r>
              <a:rPr lang="en-US" dirty="0" smtClean="0"/>
              <a:t>Image </a:t>
            </a:r>
            <a:r>
              <a:rPr lang="en-US" dirty="0" err="1" smtClean="0"/>
              <a:t>inpainting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Certain Layers </a:t>
            </a:r>
            <a:r>
              <a:rPr lang="en-US" dirty="0" smtClean="0">
                <a:hlinkClick r:id="rId2"/>
              </a:rPr>
              <a:t>[</a:t>
            </a:r>
            <a:r>
              <a:rPr lang="en-US" dirty="0" err="1" smtClean="0">
                <a:hlinkClick r:id="rId2"/>
              </a:rPr>
              <a:t>Zeiler</a:t>
            </a:r>
            <a:r>
              <a:rPr lang="en-US" dirty="0" smtClean="0">
                <a:hlinkClick r:id="rId2"/>
              </a:rPr>
              <a:t> and Fergus 2013]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Want to be able to invert a given convolution layer.</a:t>
            </a:r>
          </a:p>
          <a:p>
            <a:r>
              <a:rPr lang="en-US" dirty="0" smtClean="0"/>
              <a:t>Use “</a:t>
            </a:r>
            <a:r>
              <a:rPr lang="en-US" dirty="0" err="1" smtClean="0"/>
              <a:t>deconvnets</a:t>
            </a:r>
            <a:r>
              <a:rPr lang="en-US" dirty="0" smtClean="0"/>
              <a:t>,” approximately inverts a layer.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08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Certain Layers </a:t>
            </a:r>
            <a:r>
              <a:rPr lang="en-US" dirty="0" smtClean="0">
                <a:hlinkClick r:id="rId2"/>
              </a:rPr>
              <a:t>[</a:t>
            </a:r>
            <a:r>
              <a:rPr lang="en-US" dirty="0" err="1" smtClean="0">
                <a:hlinkClick r:id="rId2"/>
              </a:rPr>
              <a:t>Zeiler</a:t>
            </a:r>
            <a:r>
              <a:rPr lang="en-US" dirty="0" smtClean="0">
                <a:hlinkClick r:id="rId2"/>
              </a:rPr>
              <a:t> and Fergus 2013]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411" y="1148136"/>
            <a:ext cx="5730003" cy="570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Certain Layers </a:t>
            </a:r>
            <a:r>
              <a:rPr lang="en-US" dirty="0" smtClean="0">
                <a:hlinkClick r:id="rId2"/>
              </a:rPr>
              <a:t>[</a:t>
            </a:r>
            <a:r>
              <a:rPr lang="en-US" dirty="0" err="1" smtClean="0">
                <a:hlinkClick r:id="rId2"/>
              </a:rPr>
              <a:t>Zeiler</a:t>
            </a:r>
            <a:r>
              <a:rPr lang="en-US" dirty="0" smtClean="0">
                <a:hlinkClick r:id="rId2"/>
              </a:rPr>
              <a:t> and Fergus 2013]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460639" cy="4525963"/>
          </a:xfrm>
        </p:spPr>
        <p:txBody>
          <a:bodyPr/>
          <a:lstStyle/>
          <a:p>
            <a:r>
              <a:rPr lang="en-US" dirty="0" smtClean="0"/>
              <a:t>Feed a given input image through the </a:t>
            </a:r>
            <a:r>
              <a:rPr lang="en-US" dirty="0" err="1" smtClean="0"/>
              <a:t>ConvNet</a:t>
            </a:r>
            <a:r>
              <a:rPr lang="en-US" dirty="0" smtClean="0"/>
              <a:t>.</a:t>
            </a:r>
          </a:p>
          <a:p>
            <a:r>
              <a:rPr lang="en-US" dirty="0" smtClean="0"/>
              <a:t>To visualize a given activation, set all other activations to zero, repeatedly </a:t>
            </a:r>
            <a:r>
              <a:rPr lang="en-US" dirty="0" err="1" smtClean="0"/>
              <a:t>deconv</a:t>
            </a:r>
            <a:r>
              <a:rPr lang="en-US" dirty="0" smtClean="0"/>
              <a:t> until we reach image pixel space.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11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Certain Layers </a:t>
            </a:r>
            <a:r>
              <a:rPr lang="en-US" dirty="0" smtClean="0">
                <a:hlinkClick r:id="rId2"/>
              </a:rPr>
              <a:t>[</a:t>
            </a:r>
            <a:r>
              <a:rPr lang="en-US" dirty="0" err="1" smtClean="0">
                <a:hlinkClick r:id="rId2"/>
              </a:rPr>
              <a:t>Zeiler</a:t>
            </a:r>
            <a:r>
              <a:rPr lang="en-US" dirty="0" smtClean="0">
                <a:hlinkClick r:id="rId2"/>
              </a:rPr>
              <a:t> and Fergus 2013]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460639" cy="4525963"/>
          </a:xfrm>
        </p:spPr>
        <p:txBody>
          <a:bodyPr/>
          <a:lstStyle/>
          <a:p>
            <a:r>
              <a:rPr lang="en-US" dirty="0" smtClean="0"/>
              <a:t>Feed a given input image through the </a:t>
            </a:r>
            <a:r>
              <a:rPr lang="en-US" dirty="0" err="1" smtClean="0"/>
              <a:t>ConvNet</a:t>
            </a:r>
            <a:r>
              <a:rPr lang="en-US" dirty="0" smtClean="0"/>
              <a:t>.</a:t>
            </a:r>
          </a:p>
          <a:p>
            <a:r>
              <a:rPr lang="en-US" dirty="0" smtClean="0"/>
              <a:t>To visualize a given activation, set all other activations to zero, repeatedly </a:t>
            </a:r>
            <a:r>
              <a:rPr lang="en-US" dirty="0" err="1" smtClean="0"/>
              <a:t>deconv</a:t>
            </a:r>
            <a:r>
              <a:rPr lang="en-US" dirty="0" smtClean="0"/>
              <a:t> until we reach image pixel space.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063" y="3249038"/>
            <a:ext cx="9286698" cy="36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Certain Layers </a:t>
            </a:r>
            <a:r>
              <a:rPr lang="en-US" dirty="0" smtClean="0">
                <a:hlinkClick r:id="rId2"/>
              </a:rPr>
              <a:t>[</a:t>
            </a:r>
            <a:r>
              <a:rPr lang="en-US" dirty="0" err="1" smtClean="0">
                <a:hlinkClick r:id="rId2"/>
              </a:rPr>
              <a:t>Zeiler</a:t>
            </a:r>
            <a:r>
              <a:rPr lang="en-US" dirty="0" smtClean="0">
                <a:hlinkClick r:id="rId2"/>
              </a:rPr>
              <a:t> and Fergus 2013]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" y="1904999"/>
            <a:ext cx="12031657" cy="44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6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Certain Layers </a:t>
            </a:r>
            <a:r>
              <a:rPr lang="en-US" dirty="0" smtClean="0">
                <a:hlinkClick r:id="rId2"/>
              </a:rPr>
              <a:t>[</a:t>
            </a:r>
            <a:r>
              <a:rPr lang="en-US" dirty="0" err="1" smtClean="0">
                <a:hlinkClick r:id="rId2"/>
              </a:rPr>
              <a:t>Zeiler</a:t>
            </a:r>
            <a:r>
              <a:rPr lang="en-US" dirty="0" smtClean="0">
                <a:hlinkClick r:id="rId2"/>
              </a:rPr>
              <a:t> and Fergus 2013]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85" y="1305722"/>
            <a:ext cx="8893654" cy="549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9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Visualizing CNNs</a:t>
            </a:r>
          </a:p>
          <a:p>
            <a:pPr lvl="1"/>
            <a:r>
              <a:rPr lang="en-US" dirty="0" smtClean="0"/>
              <a:t>Visualizing the whole classifier</a:t>
            </a:r>
          </a:p>
          <a:p>
            <a:pPr lvl="1"/>
            <a:r>
              <a:rPr lang="en-US" dirty="0" smtClean="0"/>
              <a:t>Visualizing certain layers</a:t>
            </a:r>
          </a:p>
          <a:p>
            <a:r>
              <a:rPr lang="en-US" b="1" dirty="0" smtClean="0"/>
              <a:t>Style transfer</a:t>
            </a:r>
          </a:p>
          <a:p>
            <a:r>
              <a:rPr lang="en-US" dirty="0" smtClean="0"/>
              <a:t>Image </a:t>
            </a:r>
            <a:r>
              <a:rPr lang="en-US" dirty="0" err="1" smtClean="0"/>
              <a:t>inpainting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08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Style Transfer </a:t>
            </a:r>
            <a:r>
              <a:rPr lang="en-US" dirty="0" smtClean="0">
                <a:hlinkClick r:id="rId2"/>
              </a:rPr>
              <a:t>[Gatys et al 2016]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12188825" cy="4564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441" y="5867400"/>
            <a:ext cx="5180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Times New Roman" charset="0"/>
                <a:ea typeface="Times New Roman" charset="0"/>
                <a:cs typeface="Times New Roman" charset="0"/>
              </a:rPr>
              <a:t>Content Exemplar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5212" y="6164890"/>
            <a:ext cx="5180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Style Exemplar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40884" y="5867400"/>
            <a:ext cx="3540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Times New Roman" charset="0"/>
                <a:ea typeface="Times New Roman" charset="0"/>
                <a:cs typeface="Times New Roman" charset="0"/>
              </a:rPr>
              <a:t>Result Image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2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Style Transfer </a:t>
            </a:r>
            <a:r>
              <a:rPr lang="en-US" dirty="0" smtClean="0">
                <a:hlinkClick r:id="rId2"/>
              </a:rPr>
              <a:t>[</a:t>
            </a:r>
            <a:r>
              <a:rPr lang="en-US" dirty="0" err="1" smtClean="0">
                <a:hlinkClick r:id="rId2"/>
              </a:rPr>
              <a:t>Gatys</a:t>
            </a:r>
            <a:r>
              <a:rPr lang="en-US" dirty="0" smtClean="0">
                <a:hlinkClick r:id="rId2"/>
              </a:rPr>
              <a:t> et al 2016]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460639" cy="4525963"/>
          </a:xfrm>
        </p:spPr>
        <p:txBody>
          <a:bodyPr/>
          <a:lstStyle/>
          <a:p>
            <a:r>
              <a:rPr lang="en-US" dirty="0" smtClean="0"/>
              <a:t>Represent “</a:t>
            </a:r>
            <a:r>
              <a:rPr lang="en-US" b="1" dirty="0" smtClean="0"/>
              <a:t>style</a:t>
            </a:r>
            <a:r>
              <a:rPr lang="en-US" dirty="0" smtClean="0"/>
              <a:t>” as Gram matrix       measuring co-occurrence statistics of two features </a:t>
            </a:r>
            <a:r>
              <a:rPr lang="en-US" i="1" dirty="0" err="1" smtClean="0"/>
              <a:t>i</a:t>
            </a:r>
            <a:r>
              <a:rPr lang="en-US" dirty="0" smtClean="0"/>
              <a:t> and </a:t>
            </a:r>
            <a:r>
              <a:rPr lang="en-US" i="1" dirty="0" smtClean="0"/>
              <a:t>j </a:t>
            </a:r>
            <a:r>
              <a:rPr lang="en-US" dirty="0" smtClean="0"/>
              <a:t>of a given layer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l</a:t>
            </a:r>
            <a:r>
              <a:rPr lang="en-US" i="1" dirty="0" smtClean="0"/>
              <a:t>:</a:t>
            </a:r>
          </a:p>
          <a:p>
            <a:endParaRPr lang="en-US" i="1" dirty="0"/>
          </a:p>
          <a:p>
            <a:endParaRPr lang="en-US" i="1" dirty="0" smtClean="0"/>
          </a:p>
          <a:p>
            <a:r>
              <a:rPr lang="en-US" dirty="0" smtClean="0"/>
              <a:t>Here </a:t>
            </a:r>
            <a:r>
              <a:rPr lang="en-US" i="1" dirty="0" err="1" smtClean="0">
                <a:latin typeface="Times" charset="0"/>
                <a:ea typeface="Times" charset="0"/>
                <a:cs typeface="Times" charset="0"/>
              </a:rPr>
              <a:t>F</a:t>
            </a:r>
            <a:r>
              <a:rPr lang="en-US" i="1" baseline="30000" dirty="0" err="1" smtClean="0">
                <a:latin typeface="Times" charset="0"/>
                <a:ea typeface="Times" charset="0"/>
                <a:cs typeface="Times" charset="0"/>
              </a:rPr>
              <a:t>l</a:t>
            </a:r>
            <a:r>
              <a:rPr lang="en-US" i="1" baseline="-25000" dirty="0" err="1" smtClean="0">
                <a:latin typeface="Times" charset="0"/>
                <a:ea typeface="Times" charset="0"/>
                <a:cs typeface="Times" charset="0"/>
              </a:rPr>
              <a:t>ik</a:t>
            </a:r>
            <a:r>
              <a:rPr lang="en-US" dirty="0" smtClean="0"/>
              <a:t> is the activation map of feature </a:t>
            </a:r>
            <a:r>
              <a:rPr lang="en-US" i="1" dirty="0" err="1" smtClean="0">
                <a:latin typeface="Times" charset="0"/>
                <a:ea typeface="Times" charset="0"/>
                <a:cs typeface="Times" charset="0"/>
              </a:rPr>
              <a:t>i</a:t>
            </a:r>
            <a:r>
              <a:rPr lang="en-US" dirty="0" smtClean="0"/>
              <a:t>, pixel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j</a:t>
            </a:r>
            <a:r>
              <a:rPr lang="en-US" dirty="0" smtClean="0"/>
              <a:t>.</a:t>
            </a:r>
          </a:p>
          <a:p>
            <a:r>
              <a:rPr lang="en-US" dirty="0" smtClean="0"/>
              <a:t>Similar to </a:t>
            </a:r>
            <a:r>
              <a:rPr lang="en-US" dirty="0" smtClean="0">
                <a:hlinkClick r:id="rId3"/>
              </a:rPr>
              <a:t>covariance matrix</a:t>
            </a:r>
            <a:r>
              <a:rPr lang="en-US" dirty="0" smtClean="0"/>
              <a:t> between features </a:t>
            </a:r>
            <a:r>
              <a:rPr lang="en-US" i="1" dirty="0" err="1" smtClean="0">
                <a:latin typeface="Times" charset="0"/>
                <a:ea typeface="Times" charset="0"/>
                <a:cs typeface="Times" charset="0"/>
              </a:rPr>
              <a:t>i</a:t>
            </a:r>
            <a:r>
              <a:rPr lang="en-US" dirty="0" smtClean="0"/>
              <a:t>,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j</a:t>
            </a:r>
            <a:r>
              <a:rPr lang="en-US" dirty="0" smtClean="0"/>
              <a:t>, but Gram matrix does not subtract means, whereas covariance matrix does.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27" y="2769611"/>
            <a:ext cx="3365771" cy="1079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r="74881" b="31293"/>
          <a:stretch/>
        </p:blipFill>
        <p:spPr>
          <a:xfrm>
            <a:off x="6339760" y="1628352"/>
            <a:ext cx="625244" cy="64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Visualizing CNNs</a:t>
            </a:r>
          </a:p>
          <a:p>
            <a:pPr lvl="1"/>
            <a:r>
              <a:rPr lang="en-US" dirty="0" smtClean="0"/>
              <a:t>Visualizing the whole classifier</a:t>
            </a:r>
          </a:p>
          <a:p>
            <a:pPr lvl="1"/>
            <a:r>
              <a:rPr lang="en-US" dirty="0" smtClean="0"/>
              <a:t>Visualizing certain layers</a:t>
            </a:r>
          </a:p>
          <a:p>
            <a:r>
              <a:rPr lang="en-US" dirty="0" smtClean="0"/>
              <a:t>Style transfer</a:t>
            </a:r>
          </a:p>
          <a:p>
            <a:r>
              <a:rPr lang="en-US" dirty="0" smtClean="0"/>
              <a:t>Image </a:t>
            </a:r>
            <a:r>
              <a:rPr lang="en-US" dirty="0" err="1" smtClean="0"/>
              <a:t>inpainting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84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Style Transfer </a:t>
            </a:r>
            <a:r>
              <a:rPr lang="en-US" dirty="0">
                <a:hlinkClick r:id="rId2"/>
              </a:rPr>
              <a:t>[Gatys et al 2016]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Represent “</a:t>
            </a:r>
            <a:r>
              <a:rPr lang="en-US" b="1" dirty="0"/>
              <a:t>content</a:t>
            </a:r>
            <a:r>
              <a:rPr lang="en-US" dirty="0"/>
              <a:t>” as activation maps of given layer.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1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Style Transfer </a:t>
            </a:r>
            <a:r>
              <a:rPr lang="en-US" dirty="0" smtClean="0">
                <a:hlinkClick r:id="rId2"/>
              </a:rPr>
              <a:t>[Gatys et al 2016]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460639" cy="4525963"/>
          </a:xfrm>
        </p:spPr>
        <p:txBody>
          <a:bodyPr/>
          <a:lstStyle/>
          <a:p>
            <a:r>
              <a:rPr lang="en-US" b="1" dirty="0" smtClean="0"/>
              <a:t>Content loss</a:t>
            </a:r>
            <a:r>
              <a:rPr lang="en-US" dirty="0" smtClean="0"/>
              <a:t> for a given layer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l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Style loss</a:t>
            </a:r>
            <a:r>
              <a:rPr lang="en-US" dirty="0" smtClean="0"/>
              <a:t> for a given layer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l</a:t>
            </a:r>
            <a:r>
              <a:rPr lang="en-US" dirty="0" smtClean="0"/>
              <a:t> (uses Gram matrices)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4000" dirty="0"/>
          </a:p>
          <a:p>
            <a:endParaRPr lang="en-US" dirty="0"/>
          </a:p>
          <a:p>
            <a:r>
              <a:rPr lang="en-US" dirty="0" smtClean="0"/>
              <a:t>Optimize result image via backpropagation.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37" y="2295728"/>
            <a:ext cx="5478066" cy="1092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35691" y="2295728"/>
            <a:ext cx="649552" cy="87548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" t="2877" r="52115" b="9323"/>
          <a:stretch/>
        </p:blipFill>
        <p:spPr>
          <a:xfrm>
            <a:off x="10152035" y="2558977"/>
            <a:ext cx="1530992" cy="1147865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9453697" y="3706842"/>
            <a:ext cx="2927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Features from content exemplar</a:t>
            </a:r>
            <a:endParaRPr lang="en-US" sz="2800" dirty="0">
              <a:solidFill>
                <a:srgbClr val="00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15325" y="2292485"/>
            <a:ext cx="649552" cy="8754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5" t="2877" r="611" b="9323"/>
          <a:stretch/>
        </p:blipFill>
        <p:spPr>
          <a:xfrm>
            <a:off x="10164654" y="266738"/>
            <a:ext cx="1530992" cy="114786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9413895" y="1397948"/>
            <a:ext cx="2927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Features from</a:t>
            </a:r>
            <a:br>
              <a:rPr lang="en-US" sz="28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result image</a:t>
            </a:r>
            <a:endParaRPr lang="en-US" sz="28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5" t="63187" r="29476" b="9323"/>
          <a:stretch/>
        </p:blipFill>
        <p:spPr>
          <a:xfrm>
            <a:off x="10122200" y="4814047"/>
            <a:ext cx="1568065" cy="106761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9371441" y="5865003"/>
            <a:ext cx="2927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Features from</a:t>
            </a:r>
            <a:br>
              <a:rPr lang="en-US" sz="2800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style exemplar</a:t>
            </a:r>
            <a:endParaRPr lang="en-US" sz="2800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297491" y="4418414"/>
            <a:ext cx="3748937" cy="1746849"/>
            <a:chOff x="4297491" y="4418414"/>
            <a:chExt cx="3748937" cy="174684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491" y="4468809"/>
              <a:ext cx="3593842" cy="97868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106341" y="4418414"/>
              <a:ext cx="649552" cy="87548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19957" y="5642043"/>
              <a:ext cx="24264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atin typeface="Times New Roman" charset="0"/>
                  <a:ea typeface="Times New Roman" charset="0"/>
                  <a:cs typeface="Times New Roman" charset="0"/>
                </a:rPr>
                <a:t>Gram matrices</a:t>
              </a:r>
              <a:endParaRPr lang="en-US" sz="2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6431117" y="5357745"/>
              <a:ext cx="257294" cy="2918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7002811" y="4418414"/>
              <a:ext cx="649552" cy="875489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6983506" y="5332916"/>
              <a:ext cx="306888" cy="3417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978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[Li and Wand </a:t>
            </a:r>
            <a:r>
              <a:rPr lang="en-US" dirty="0">
                <a:hlinkClick r:id="rId2"/>
              </a:rPr>
              <a:t>2016]</a:t>
            </a:r>
            <a:r>
              <a:rPr lang="en-US" dirty="0"/>
              <a:t>: Combining Markov Random Fields and Convolutional Neural Networks for Image </a:t>
            </a:r>
            <a:r>
              <a:rPr lang="en-US" dirty="0" smtClean="0"/>
              <a:t>Synthesis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2000" dirty="0" smtClean="0"/>
          </a:p>
          <a:p>
            <a:endParaRPr lang="en-US" dirty="0"/>
          </a:p>
          <a:p>
            <a:r>
              <a:rPr lang="en-US" dirty="0" smtClean="0"/>
              <a:t>Feedforward methods (faster, but generally lower quality):</a:t>
            </a:r>
          </a:p>
          <a:p>
            <a:pPr lvl="1"/>
            <a:r>
              <a:rPr lang="en-US" dirty="0" smtClean="0">
                <a:hlinkClick r:id="rId3"/>
              </a:rPr>
              <a:t>[Ulyanov et al. 2016]</a:t>
            </a:r>
            <a:endParaRPr lang="en-US" dirty="0" smtClean="0"/>
          </a:p>
          <a:p>
            <a:pPr lvl="1"/>
            <a:r>
              <a:rPr lang="en-US" dirty="0" smtClean="0">
                <a:hlinkClick r:id="rId4"/>
              </a:rPr>
              <a:t>[Huang and </a:t>
            </a:r>
            <a:r>
              <a:rPr lang="en-US" dirty="0" err="1" smtClean="0">
                <a:hlinkClick r:id="rId4"/>
              </a:rPr>
              <a:t>Belongie</a:t>
            </a:r>
            <a:r>
              <a:rPr lang="en-US" dirty="0" smtClean="0">
                <a:hlinkClick r:id="rId4"/>
              </a:rPr>
              <a:t> 2017]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79" y="2638038"/>
            <a:ext cx="7777933" cy="266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Visualizing CNNs</a:t>
            </a:r>
          </a:p>
          <a:p>
            <a:pPr lvl="1"/>
            <a:r>
              <a:rPr lang="en-US" dirty="0" smtClean="0"/>
              <a:t>Visualizing the whole classifier</a:t>
            </a:r>
          </a:p>
          <a:p>
            <a:pPr lvl="1"/>
            <a:r>
              <a:rPr lang="en-US" dirty="0" smtClean="0"/>
              <a:t>Visualizing certain layers</a:t>
            </a:r>
          </a:p>
          <a:p>
            <a:r>
              <a:rPr lang="en-US" dirty="0" smtClean="0"/>
              <a:t>Style transfer</a:t>
            </a:r>
          </a:p>
          <a:p>
            <a:r>
              <a:rPr lang="en-US" b="1" dirty="0" smtClean="0"/>
              <a:t>Image </a:t>
            </a:r>
            <a:r>
              <a:rPr lang="en-US" b="1" dirty="0" err="1" smtClean="0"/>
              <a:t>inpainting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4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Inpainting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5" y="1981200"/>
            <a:ext cx="11612642" cy="434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575" y="6303404"/>
            <a:ext cx="1153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a typeface="Arial" charset="0"/>
                <a:cs typeface="Arial" charset="0"/>
              </a:rPr>
              <a:t>Once performed manually </a:t>
            </a:r>
            <a:r>
              <a:rPr lang="en-US" sz="2800" dirty="0" smtClean="0">
                <a:ea typeface="Arial" charset="0"/>
                <a:cs typeface="Arial" charset="0"/>
                <a:hlinkClick r:id="rId3"/>
              </a:rPr>
              <a:t>[image from Wikipedia]</a:t>
            </a:r>
            <a:endParaRPr lang="en-US" sz="2800" dirty="0">
              <a:ea typeface="Arial" charset="0"/>
              <a:cs typeface="Arial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55306" y="1359368"/>
            <a:ext cx="11460639" cy="4525963"/>
          </a:xfrm>
        </p:spPr>
        <p:txBody>
          <a:bodyPr/>
          <a:lstStyle/>
          <a:p>
            <a:r>
              <a:rPr lang="en-US" dirty="0" smtClean="0"/>
              <a:t>Replace an area of an image with a plausible replacement.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27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Inpainting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main approaches:</a:t>
            </a:r>
          </a:p>
          <a:p>
            <a:pPr lvl="1"/>
            <a:r>
              <a:rPr lang="en-US" dirty="0" smtClean="0"/>
              <a:t>Patch-based</a:t>
            </a:r>
          </a:p>
          <a:p>
            <a:pPr lvl="1"/>
            <a:r>
              <a:rPr lang="en-US" dirty="0" smtClean="0"/>
              <a:t>Convolutional neural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48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Patch-based </a:t>
            </a:r>
            <a:r>
              <a:rPr lang="en-US" dirty="0" err="1" smtClean="0"/>
              <a:t>Inpainting</a:t>
            </a:r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[Barnes et al. 2009]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PatchMatch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46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Encoders </a:t>
            </a:r>
            <a:r>
              <a:rPr lang="en-US" dirty="0" smtClean="0">
                <a:hlinkClick r:id="rId2"/>
              </a:rPr>
              <a:t>[Pathak et al 2016]</a:t>
            </a:r>
            <a:endParaRPr lang="en-US" dirty="0"/>
          </a:p>
        </p:txBody>
      </p:sp>
      <p:grpSp>
        <p:nvGrpSpPr>
          <p:cNvPr id="108" name="Group 107"/>
          <p:cNvGrpSpPr/>
          <p:nvPr/>
        </p:nvGrpSpPr>
        <p:grpSpPr>
          <a:xfrm>
            <a:off x="1404751" y="1380565"/>
            <a:ext cx="9379322" cy="4867835"/>
            <a:chOff x="961064" y="2242039"/>
            <a:chExt cx="7204687" cy="3739207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064" y="3057055"/>
              <a:ext cx="1245510" cy="1245510"/>
            </a:xfrm>
            <a:prstGeom prst="rect">
              <a:avLst/>
            </a:prstGeom>
          </p:spPr>
        </p:pic>
        <p:sp>
          <p:nvSpPr>
            <p:cNvPr id="110" name="Right Arrow 109"/>
            <p:cNvSpPr/>
            <p:nvPr/>
          </p:nvSpPr>
          <p:spPr>
            <a:xfrm>
              <a:off x="6569808" y="3504382"/>
              <a:ext cx="448686" cy="284527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ight Arrow 110"/>
            <p:cNvSpPr/>
            <p:nvPr/>
          </p:nvSpPr>
          <p:spPr>
            <a:xfrm>
              <a:off x="2471805" y="4719264"/>
              <a:ext cx="4655541" cy="308305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ight Arrow 111"/>
            <p:cNvSpPr/>
            <p:nvPr/>
          </p:nvSpPr>
          <p:spPr>
            <a:xfrm>
              <a:off x="2378900" y="3504382"/>
              <a:ext cx="640080" cy="284525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7" t="28604" r="27927" b="27936"/>
            <a:stretch/>
          </p:blipFill>
          <p:spPr>
            <a:xfrm>
              <a:off x="1286279" y="4597479"/>
              <a:ext cx="595080" cy="563551"/>
            </a:xfrm>
            <a:prstGeom prst="rect">
              <a:avLst/>
            </a:prstGeom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69" t="27795" r="28542" b="28433"/>
            <a:stretch/>
          </p:blipFill>
          <p:spPr>
            <a:xfrm>
              <a:off x="7186045" y="3338713"/>
              <a:ext cx="637855" cy="642012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6095651" y="3911146"/>
              <a:ext cx="2882900" cy="1257300"/>
            </a:xfrm>
            <a:prstGeom prst="rect">
              <a:avLst/>
            </a:prstGeom>
          </p:spPr>
        </p:pic>
        <p:grpSp>
          <p:nvGrpSpPr>
            <p:cNvPr id="116" name="Group 115"/>
            <p:cNvGrpSpPr/>
            <p:nvPr/>
          </p:nvGrpSpPr>
          <p:grpSpPr>
            <a:xfrm>
              <a:off x="3122706" y="2998623"/>
              <a:ext cx="3328872" cy="1322191"/>
              <a:chOff x="3122706" y="2998623"/>
              <a:chExt cx="3328872" cy="1322191"/>
            </a:xfrm>
          </p:grpSpPr>
          <p:grpSp>
            <p:nvGrpSpPr>
              <p:cNvPr id="121" name="Group 120"/>
              <p:cNvGrpSpPr/>
              <p:nvPr/>
            </p:nvGrpSpPr>
            <p:grpSpPr>
              <a:xfrm>
                <a:off x="4931060" y="2998623"/>
                <a:ext cx="1520518" cy="1322191"/>
                <a:chOff x="6327681" y="431090"/>
                <a:chExt cx="1192469" cy="1036932"/>
              </a:xfrm>
            </p:grpSpPr>
            <p:grpSp>
              <p:nvGrpSpPr>
                <p:cNvPr id="176" name="Group 175"/>
                <p:cNvGrpSpPr/>
                <p:nvPr/>
              </p:nvGrpSpPr>
              <p:grpSpPr>
                <a:xfrm flipH="1">
                  <a:off x="7053532" y="482937"/>
                  <a:ext cx="207386" cy="933238"/>
                  <a:chOff x="3276600" y="1981200"/>
                  <a:chExt cx="609600" cy="2743200"/>
                </a:xfrm>
              </p:grpSpPr>
              <p:sp>
                <p:nvSpPr>
                  <p:cNvPr id="221" name="Oval 220"/>
                  <p:cNvSpPr/>
                  <p:nvPr/>
                </p:nvSpPr>
                <p:spPr>
                  <a:xfrm>
                    <a:off x="3276600" y="1981200"/>
                    <a:ext cx="609600" cy="60960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2" name="Oval 221"/>
                  <p:cNvSpPr/>
                  <p:nvPr/>
                </p:nvSpPr>
                <p:spPr>
                  <a:xfrm>
                    <a:off x="3276600" y="2692400"/>
                    <a:ext cx="609600" cy="60960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Oval 222"/>
                  <p:cNvSpPr/>
                  <p:nvPr/>
                </p:nvSpPr>
                <p:spPr>
                  <a:xfrm>
                    <a:off x="3276600" y="3403600"/>
                    <a:ext cx="609600" cy="60960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4" name="Oval 223"/>
                  <p:cNvSpPr/>
                  <p:nvPr/>
                </p:nvSpPr>
                <p:spPr>
                  <a:xfrm>
                    <a:off x="3276600" y="4114800"/>
                    <a:ext cx="609600" cy="60960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77" name="Rounded Rectangle 176"/>
                <p:cNvSpPr/>
                <p:nvPr/>
              </p:nvSpPr>
              <p:spPr>
                <a:xfrm flipH="1">
                  <a:off x="7001685" y="431090"/>
                  <a:ext cx="311079" cy="1036932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8" name="Group 177"/>
                <p:cNvGrpSpPr/>
                <p:nvPr/>
              </p:nvGrpSpPr>
              <p:grpSpPr>
                <a:xfrm flipH="1">
                  <a:off x="6535067" y="431090"/>
                  <a:ext cx="311079" cy="1036932"/>
                  <a:chOff x="3276600" y="1981200"/>
                  <a:chExt cx="914400" cy="3048000"/>
                </a:xfrm>
              </p:grpSpPr>
              <p:grpSp>
                <p:nvGrpSpPr>
                  <p:cNvPr id="215" name="Group 214"/>
                  <p:cNvGrpSpPr/>
                  <p:nvPr/>
                </p:nvGrpSpPr>
                <p:grpSpPr>
                  <a:xfrm>
                    <a:off x="3429000" y="2133600"/>
                    <a:ext cx="609599" cy="2743199"/>
                    <a:chOff x="3276600" y="1981201"/>
                    <a:chExt cx="609600" cy="2743199"/>
                  </a:xfrm>
                </p:grpSpPr>
                <p:sp>
                  <p:nvSpPr>
                    <p:cNvPr id="217" name="Oval 216"/>
                    <p:cNvSpPr/>
                    <p:nvPr/>
                  </p:nvSpPr>
                  <p:spPr>
                    <a:xfrm>
                      <a:off x="3276600" y="1981201"/>
                      <a:ext cx="609600" cy="609600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8" name="Oval 217"/>
                    <p:cNvSpPr/>
                    <p:nvPr/>
                  </p:nvSpPr>
                  <p:spPr>
                    <a:xfrm>
                      <a:off x="3276600" y="2692402"/>
                      <a:ext cx="609600" cy="609600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9" name="Oval 218"/>
                    <p:cNvSpPr/>
                    <p:nvPr/>
                  </p:nvSpPr>
                  <p:spPr>
                    <a:xfrm>
                      <a:off x="3276600" y="3403601"/>
                      <a:ext cx="609600" cy="609600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0" name="Oval 219"/>
                    <p:cNvSpPr/>
                    <p:nvPr/>
                  </p:nvSpPr>
                  <p:spPr>
                    <a:xfrm>
                      <a:off x="3276600" y="4114800"/>
                      <a:ext cx="609600" cy="609600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16" name="Rounded Rectangle 215"/>
                  <p:cNvSpPr/>
                  <p:nvPr/>
                </p:nvSpPr>
                <p:spPr>
                  <a:xfrm>
                    <a:off x="3276600" y="1981200"/>
                    <a:ext cx="914400" cy="3048000"/>
                  </a:xfrm>
                  <a:prstGeom prst="round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9" name="Group 178"/>
                <p:cNvGrpSpPr/>
                <p:nvPr/>
              </p:nvGrpSpPr>
              <p:grpSpPr>
                <a:xfrm flipH="1">
                  <a:off x="6794300" y="586629"/>
                  <a:ext cx="259232" cy="725852"/>
                  <a:chOff x="3886199" y="2286000"/>
                  <a:chExt cx="1147590" cy="2133600"/>
                </a:xfrm>
              </p:grpSpPr>
              <p:cxnSp>
                <p:nvCxnSpPr>
                  <p:cNvPr id="207" name="Straight Connector 206"/>
                  <p:cNvCxnSpPr/>
                  <p:nvPr/>
                </p:nvCxnSpPr>
                <p:spPr>
                  <a:xfrm>
                    <a:off x="3886199" y="2286000"/>
                    <a:ext cx="114759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" name="Straight Connector 207"/>
                  <p:cNvCxnSpPr/>
                  <p:nvPr/>
                </p:nvCxnSpPr>
                <p:spPr>
                  <a:xfrm>
                    <a:off x="3886199" y="2286000"/>
                    <a:ext cx="114759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" name="Straight Connector 208"/>
                  <p:cNvCxnSpPr/>
                  <p:nvPr/>
                </p:nvCxnSpPr>
                <p:spPr>
                  <a:xfrm>
                    <a:off x="3886199" y="2286000"/>
                    <a:ext cx="1147590" cy="14224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" name="Straight Connector 209"/>
                  <p:cNvCxnSpPr/>
                  <p:nvPr/>
                </p:nvCxnSpPr>
                <p:spPr>
                  <a:xfrm>
                    <a:off x="3886199" y="2286000"/>
                    <a:ext cx="1147590" cy="2133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1" name="Straight Connector 210"/>
                  <p:cNvCxnSpPr/>
                  <p:nvPr/>
                </p:nvCxnSpPr>
                <p:spPr>
                  <a:xfrm flipV="1">
                    <a:off x="3886199" y="2286000"/>
                    <a:ext cx="114759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" name="Straight Connector 211"/>
                  <p:cNvCxnSpPr/>
                  <p:nvPr/>
                </p:nvCxnSpPr>
                <p:spPr>
                  <a:xfrm>
                    <a:off x="3886199" y="2997200"/>
                    <a:ext cx="114759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" name="Straight Connector 212"/>
                  <p:cNvCxnSpPr/>
                  <p:nvPr/>
                </p:nvCxnSpPr>
                <p:spPr>
                  <a:xfrm>
                    <a:off x="3886199" y="2997200"/>
                    <a:ext cx="114759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Straight Connector 213"/>
                  <p:cNvCxnSpPr/>
                  <p:nvPr/>
                </p:nvCxnSpPr>
                <p:spPr>
                  <a:xfrm>
                    <a:off x="3886199" y="2997200"/>
                    <a:ext cx="1147590" cy="14224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0" name="Group 179"/>
                <p:cNvGrpSpPr/>
                <p:nvPr/>
              </p:nvGrpSpPr>
              <p:grpSpPr>
                <a:xfrm flipH="1" flipV="1">
                  <a:off x="6795337" y="586629"/>
                  <a:ext cx="258195" cy="725852"/>
                  <a:chOff x="3886200" y="2286000"/>
                  <a:chExt cx="1143000" cy="2133600"/>
                </a:xfrm>
              </p:grpSpPr>
              <p:cxnSp>
                <p:nvCxnSpPr>
                  <p:cNvPr id="199" name="Straight Connector 198"/>
                  <p:cNvCxnSpPr/>
                  <p:nvPr/>
                </p:nvCxnSpPr>
                <p:spPr>
                  <a:xfrm>
                    <a:off x="3886200" y="2286000"/>
                    <a:ext cx="1143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Straight Connector 199"/>
                  <p:cNvCxnSpPr/>
                  <p:nvPr/>
                </p:nvCxnSpPr>
                <p:spPr>
                  <a:xfrm>
                    <a:off x="3886200" y="22860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Straight Connector 200"/>
                  <p:cNvCxnSpPr/>
                  <p:nvPr/>
                </p:nvCxnSpPr>
                <p:spPr>
                  <a:xfrm>
                    <a:off x="3886200" y="2286000"/>
                    <a:ext cx="1143000" cy="14224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Straight Connector 201"/>
                  <p:cNvCxnSpPr/>
                  <p:nvPr/>
                </p:nvCxnSpPr>
                <p:spPr>
                  <a:xfrm>
                    <a:off x="3886200" y="2286000"/>
                    <a:ext cx="1143000" cy="2133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Straight Connector 202"/>
                  <p:cNvCxnSpPr/>
                  <p:nvPr/>
                </p:nvCxnSpPr>
                <p:spPr>
                  <a:xfrm flipV="1">
                    <a:off x="3886200" y="22860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Straight Connector 203"/>
                  <p:cNvCxnSpPr/>
                  <p:nvPr/>
                </p:nvCxnSpPr>
                <p:spPr>
                  <a:xfrm>
                    <a:off x="3886200" y="2997200"/>
                    <a:ext cx="1143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Straight Connector 204"/>
                  <p:cNvCxnSpPr/>
                  <p:nvPr/>
                </p:nvCxnSpPr>
                <p:spPr>
                  <a:xfrm>
                    <a:off x="3886200" y="29972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Straight Connector 205"/>
                  <p:cNvCxnSpPr/>
                  <p:nvPr/>
                </p:nvCxnSpPr>
                <p:spPr>
                  <a:xfrm>
                    <a:off x="3886200" y="2997200"/>
                    <a:ext cx="1143000" cy="14224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1" name="Group 180"/>
                <p:cNvGrpSpPr/>
                <p:nvPr/>
              </p:nvGrpSpPr>
              <p:grpSpPr>
                <a:xfrm flipH="1">
                  <a:off x="6327681" y="586629"/>
                  <a:ext cx="259232" cy="725852"/>
                  <a:chOff x="5638800" y="2286000"/>
                  <a:chExt cx="1143000" cy="2133600"/>
                </a:xfrm>
              </p:grpSpPr>
              <p:cxnSp>
                <p:nvCxnSpPr>
                  <p:cNvPr id="191" name="Straight Connector 190"/>
                  <p:cNvCxnSpPr/>
                  <p:nvPr/>
                </p:nvCxnSpPr>
                <p:spPr>
                  <a:xfrm>
                    <a:off x="5638800" y="22860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Straight Connector 191"/>
                  <p:cNvCxnSpPr/>
                  <p:nvPr/>
                </p:nvCxnSpPr>
                <p:spPr>
                  <a:xfrm>
                    <a:off x="5638800" y="2286000"/>
                    <a:ext cx="1143000" cy="14224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Straight Connector 192"/>
                  <p:cNvCxnSpPr/>
                  <p:nvPr/>
                </p:nvCxnSpPr>
                <p:spPr>
                  <a:xfrm>
                    <a:off x="5638800" y="2997200"/>
                    <a:ext cx="1143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/>
                  <p:cNvCxnSpPr/>
                  <p:nvPr/>
                </p:nvCxnSpPr>
                <p:spPr>
                  <a:xfrm>
                    <a:off x="5638800" y="29972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/>
                  <p:cNvCxnSpPr/>
                  <p:nvPr/>
                </p:nvCxnSpPr>
                <p:spPr>
                  <a:xfrm flipV="1">
                    <a:off x="5638800" y="37084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/>
                  <p:cNvCxnSpPr/>
                  <p:nvPr/>
                </p:nvCxnSpPr>
                <p:spPr>
                  <a:xfrm flipV="1">
                    <a:off x="5638800" y="2997200"/>
                    <a:ext cx="1143000" cy="14224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/>
                  <p:nvPr/>
                </p:nvCxnSpPr>
                <p:spPr>
                  <a:xfrm flipV="1">
                    <a:off x="5638800" y="3708400"/>
                    <a:ext cx="1143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/>
                  <p:nvPr/>
                </p:nvCxnSpPr>
                <p:spPr>
                  <a:xfrm flipV="1">
                    <a:off x="5638800" y="29972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2" name="Group 181"/>
                <p:cNvGrpSpPr/>
                <p:nvPr/>
              </p:nvGrpSpPr>
              <p:grpSpPr>
                <a:xfrm>
                  <a:off x="7261955" y="586629"/>
                  <a:ext cx="258195" cy="725852"/>
                  <a:chOff x="5638800" y="2286000"/>
                  <a:chExt cx="1143000" cy="2133600"/>
                </a:xfrm>
              </p:grpSpPr>
              <p:cxnSp>
                <p:nvCxnSpPr>
                  <p:cNvPr id="183" name="Straight Connector 182"/>
                  <p:cNvCxnSpPr/>
                  <p:nvPr/>
                </p:nvCxnSpPr>
                <p:spPr>
                  <a:xfrm>
                    <a:off x="5638800" y="22860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183"/>
                  <p:cNvCxnSpPr/>
                  <p:nvPr/>
                </p:nvCxnSpPr>
                <p:spPr>
                  <a:xfrm>
                    <a:off x="5638800" y="2286000"/>
                    <a:ext cx="1143000" cy="14224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/>
                  <p:cNvCxnSpPr/>
                  <p:nvPr/>
                </p:nvCxnSpPr>
                <p:spPr>
                  <a:xfrm>
                    <a:off x="5638800" y="2997200"/>
                    <a:ext cx="1143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Connector 185"/>
                  <p:cNvCxnSpPr/>
                  <p:nvPr/>
                </p:nvCxnSpPr>
                <p:spPr>
                  <a:xfrm>
                    <a:off x="5638800" y="29972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" name="Straight Connector 186"/>
                  <p:cNvCxnSpPr/>
                  <p:nvPr/>
                </p:nvCxnSpPr>
                <p:spPr>
                  <a:xfrm flipV="1">
                    <a:off x="5638800" y="37084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/>
                  <p:cNvCxnSpPr/>
                  <p:nvPr/>
                </p:nvCxnSpPr>
                <p:spPr>
                  <a:xfrm flipV="1">
                    <a:off x="5638800" y="2997200"/>
                    <a:ext cx="1143000" cy="14224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/>
                  <p:cNvCxnSpPr/>
                  <p:nvPr/>
                </p:nvCxnSpPr>
                <p:spPr>
                  <a:xfrm flipV="1">
                    <a:off x="5638800" y="3708400"/>
                    <a:ext cx="1143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" name="Straight Connector 189"/>
                  <p:cNvCxnSpPr/>
                  <p:nvPr/>
                </p:nvCxnSpPr>
                <p:spPr>
                  <a:xfrm flipV="1">
                    <a:off x="5638800" y="2997200"/>
                    <a:ext cx="1143000" cy="7112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22" name="Group 121"/>
              <p:cNvGrpSpPr/>
              <p:nvPr/>
            </p:nvGrpSpPr>
            <p:grpSpPr>
              <a:xfrm>
                <a:off x="3453253" y="3064732"/>
                <a:ext cx="264438" cy="1189971"/>
                <a:chOff x="3276600" y="1981200"/>
                <a:chExt cx="609600" cy="2743200"/>
              </a:xfrm>
            </p:grpSpPr>
            <p:sp>
              <p:nvSpPr>
                <p:cNvPr id="172" name="Oval 171"/>
                <p:cNvSpPr/>
                <p:nvPr/>
              </p:nvSpPr>
              <p:spPr>
                <a:xfrm>
                  <a:off x="3276600" y="19812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Oval 172"/>
                <p:cNvSpPr/>
                <p:nvPr/>
              </p:nvSpPr>
              <p:spPr>
                <a:xfrm>
                  <a:off x="3276600" y="26924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Oval 173"/>
                <p:cNvSpPr/>
                <p:nvPr/>
              </p:nvSpPr>
              <p:spPr>
                <a:xfrm>
                  <a:off x="3276600" y="34036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/>
                <p:cNvSpPr/>
                <p:nvPr/>
              </p:nvSpPr>
              <p:spPr>
                <a:xfrm>
                  <a:off x="3276600" y="4114800"/>
                  <a:ext cx="609600" cy="609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Rounded Rectangle 122"/>
              <p:cNvSpPr/>
              <p:nvPr/>
            </p:nvSpPr>
            <p:spPr>
              <a:xfrm>
                <a:off x="3387144" y="2998623"/>
                <a:ext cx="396657" cy="1322191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4" name="Group 123"/>
              <p:cNvGrpSpPr/>
              <p:nvPr/>
            </p:nvGrpSpPr>
            <p:grpSpPr>
              <a:xfrm>
                <a:off x="3982130" y="2998623"/>
                <a:ext cx="396657" cy="1322191"/>
                <a:chOff x="3276600" y="1981200"/>
                <a:chExt cx="914400" cy="3048000"/>
              </a:xfrm>
            </p:grpSpPr>
            <p:grpSp>
              <p:nvGrpSpPr>
                <p:cNvPr id="166" name="Group 165"/>
                <p:cNvGrpSpPr/>
                <p:nvPr/>
              </p:nvGrpSpPr>
              <p:grpSpPr>
                <a:xfrm>
                  <a:off x="3429000" y="2133600"/>
                  <a:ext cx="609599" cy="2743199"/>
                  <a:chOff x="3276600" y="1981201"/>
                  <a:chExt cx="609600" cy="2743199"/>
                </a:xfrm>
              </p:grpSpPr>
              <p:sp>
                <p:nvSpPr>
                  <p:cNvPr id="168" name="Oval 167"/>
                  <p:cNvSpPr/>
                  <p:nvPr/>
                </p:nvSpPr>
                <p:spPr>
                  <a:xfrm>
                    <a:off x="3276600" y="1981201"/>
                    <a:ext cx="609600" cy="60960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Oval 168"/>
                  <p:cNvSpPr/>
                  <p:nvPr/>
                </p:nvSpPr>
                <p:spPr>
                  <a:xfrm>
                    <a:off x="3276600" y="2692402"/>
                    <a:ext cx="609600" cy="60960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0" name="Oval 169"/>
                  <p:cNvSpPr/>
                  <p:nvPr/>
                </p:nvSpPr>
                <p:spPr>
                  <a:xfrm>
                    <a:off x="3276600" y="3403601"/>
                    <a:ext cx="609600" cy="60960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Oval 170"/>
                  <p:cNvSpPr/>
                  <p:nvPr/>
                </p:nvSpPr>
                <p:spPr>
                  <a:xfrm>
                    <a:off x="3276600" y="4114800"/>
                    <a:ext cx="609600" cy="609600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67" name="Rounded Rectangle 166"/>
                <p:cNvSpPr/>
                <p:nvPr/>
              </p:nvSpPr>
              <p:spPr>
                <a:xfrm>
                  <a:off x="3276600" y="1981200"/>
                  <a:ext cx="914400" cy="3048000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5" name="Group 124"/>
              <p:cNvGrpSpPr/>
              <p:nvPr/>
            </p:nvGrpSpPr>
            <p:grpSpPr>
              <a:xfrm>
                <a:off x="3717691" y="3196951"/>
                <a:ext cx="330547" cy="925534"/>
                <a:chOff x="3886199" y="2286000"/>
                <a:chExt cx="1147590" cy="2133600"/>
              </a:xfrm>
            </p:grpSpPr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3886199" y="2286000"/>
                  <a:ext cx="114759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>
                  <a:off x="3886199" y="2286000"/>
                  <a:ext cx="1147590" cy="7112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>
                  <a:off x="3886199" y="2286000"/>
                  <a:ext cx="1147590" cy="142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>
                  <a:off x="3886199" y="2286000"/>
                  <a:ext cx="1147590" cy="213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 flipV="1">
                  <a:off x="3886199" y="2286000"/>
                  <a:ext cx="1147590" cy="7112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>
                  <a:off x="3886199" y="2997200"/>
                  <a:ext cx="114759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>
                  <a:off x="3886199" y="2997200"/>
                  <a:ext cx="1147590" cy="7112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3886199" y="2997200"/>
                  <a:ext cx="1147590" cy="142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/>
            </p:nvGrpSpPr>
            <p:grpSpPr>
              <a:xfrm flipV="1">
                <a:off x="3717691" y="3196951"/>
                <a:ext cx="329225" cy="925534"/>
                <a:chOff x="3886200" y="2286000"/>
                <a:chExt cx="1143000" cy="2133600"/>
              </a:xfrm>
            </p:grpSpPr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3886200" y="2286000"/>
                  <a:ext cx="1143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3886200" y="2286000"/>
                  <a:ext cx="1143000" cy="7112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>
                  <a:off x="3886200" y="2286000"/>
                  <a:ext cx="1143000" cy="142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3886200" y="2286000"/>
                  <a:ext cx="1143000" cy="2133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V="1">
                  <a:off x="3886200" y="2286000"/>
                  <a:ext cx="1143000" cy="7112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3886200" y="2997200"/>
                  <a:ext cx="1143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3886200" y="2997200"/>
                  <a:ext cx="1143000" cy="7112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>
                  <a:off x="3886200" y="2997200"/>
                  <a:ext cx="1143000" cy="142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7" name="Straight Connector 126"/>
              <p:cNvCxnSpPr/>
              <p:nvPr/>
            </p:nvCxnSpPr>
            <p:spPr>
              <a:xfrm>
                <a:off x="4312676" y="3196951"/>
                <a:ext cx="330547" cy="30851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4312676" y="3196951"/>
                <a:ext cx="330547" cy="61702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4312676" y="3505462"/>
                <a:ext cx="33054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4312676" y="3505462"/>
                <a:ext cx="330547" cy="30851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 flipV="1">
                <a:off x="4312676" y="3813974"/>
                <a:ext cx="330547" cy="30851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V="1">
                <a:off x="4312676" y="3505462"/>
                <a:ext cx="330547" cy="61702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 flipV="1">
                <a:off x="4312676" y="3813974"/>
                <a:ext cx="33054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V="1">
                <a:off x="4312676" y="3505462"/>
                <a:ext cx="330547" cy="30851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134"/>
              <p:cNvGrpSpPr/>
              <p:nvPr/>
            </p:nvGrpSpPr>
            <p:grpSpPr>
              <a:xfrm flipH="1">
                <a:off x="3122706" y="3196951"/>
                <a:ext cx="329225" cy="925534"/>
                <a:chOff x="5638800" y="2286000"/>
                <a:chExt cx="1143000" cy="2133600"/>
              </a:xfrm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5638800" y="2286000"/>
                  <a:ext cx="1143000" cy="7112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5638800" y="2286000"/>
                  <a:ext cx="1143000" cy="142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5638800" y="2997200"/>
                  <a:ext cx="1143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5638800" y="2997200"/>
                  <a:ext cx="1143000" cy="7112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 flipV="1">
                  <a:off x="5638800" y="3708400"/>
                  <a:ext cx="1143000" cy="7112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 flipV="1">
                  <a:off x="5638800" y="2997200"/>
                  <a:ext cx="1143000" cy="14224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 flipV="1">
                  <a:off x="5638800" y="3708400"/>
                  <a:ext cx="1143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 flipV="1">
                  <a:off x="5638800" y="2997200"/>
                  <a:ext cx="1143000" cy="7112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" name="Group 135"/>
              <p:cNvGrpSpPr/>
              <p:nvPr/>
            </p:nvGrpSpPr>
            <p:grpSpPr>
              <a:xfrm>
                <a:off x="4578438" y="3133761"/>
                <a:ext cx="396657" cy="1086691"/>
                <a:chOff x="4577113" y="2925612"/>
                <a:chExt cx="396657" cy="1086691"/>
              </a:xfrm>
            </p:grpSpPr>
            <p:grpSp>
              <p:nvGrpSpPr>
                <p:cNvPr id="137" name="Group 136"/>
                <p:cNvGrpSpPr/>
                <p:nvPr/>
              </p:nvGrpSpPr>
              <p:grpSpPr>
                <a:xfrm>
                  <a:off x="4643223" y="3373244"/>
                  <a:ext cx="264438" cy="572950"/>
                  <a:chOff x="3276600" y="2692400"/>
                  <a:chExt cx="609600" cy="1320800"/>
                </a:xfrm>
              </p:grpSpPr>
              <p:sp>
                <p:nvSpPr>
                  <p:cNvPr id="140" name="Oval 139"/>
                  <p:cNvSpPr/>
                  <p:nvPr/>
                </p:nvSpPr>
                <p:spPr>
                  <a:xfrm>
                    <a:off x="3276600" y="2692400"/>
                    <a:ext cx="609600" cy="609600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Oval 140"/>
                  <p:cNvSpPr/>
                  <p:nvPr/>
                </p:nvSpPr>
                <p:spPr>
                  <a:xfrm>
                    <a:off x="3276600" y="3403600"/>
                    <a:ext cx="609600" cy="609600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8" name="Rounded Rectangle 137"/>
                <p:cNvSpPr/>
                <p:nvPr/>
              </p:nvSpPr>
              <p:spPr>
                <a:xfrm>
                  <a:off x="4577113" y="2925612"/>
                  <a:ext cx="396657" cy="1086691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Oval 138"/>
                <p:cNvSpPr/>
                <p:nvPr/>
              </p:nvSpPr>
              <p:spPr>
                <a:xfrm>
                  <a:off x="4625723" y="3019279"/>
                  <a:ext cx="264438" cy="264438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17" name="Left Brace 116"/>
            <p:cNvSpPr/>
            <p:nvPr/>
          </p:nvSpPr>
          <p:spPr>
            <a:xfrm rot="5400000">
              <a:off x="3792149" y="2234798"/>
              <a:ext cx="182880" cy="118872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Left Brace 117"/>
            <p:cNvSpPr/>
            <p:nvPr/>
          </p:nvSpPr>
          <p:spPr>
            <a:xfrm rot="5400000">
              <a:off x="5524880" y="2241927"/>
              <a:ext cx="182880" cy="118872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287318" y="2276052"/>
              <a:ext cx="12221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Encoder</a:t>
              </a:r>
              <a:endParaRPr lang="en-US" sz="2400" b="1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4975095" y="2242039"/>
              <a:ext cx="12402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Decoder</a:t>
              </a:r>
              <a:endParaRPr lang="en-US" sz="2400" dirty="0"/>
            </a:p>
          </p:txBody>
        </p:sp>
      </p:grpSp>
      <p:sp>
        <p:nvSpPr>
          <p:cNvPr id="225" name="TextBox 224"/>
          <p:cNvSpPr txBox="1"/>
          <p:nvPr/>
        </p:nvSpPr>
        <p:spPr>
          <a:xfrm>
            <a:off x="350378" y="5783776"/>
            <a:ext cx="9158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Encoder can be </a:t>
            </a:r>
            <a:r>
              <a:rPr lang="en-US" sz="2400" dirty="0" smtClean="0"/>
              <a:t>any </a:t>
            </a:r>
            <a:r>
              <a:rPr lang="en-US" sz="2400" dirty="0" smtClean="0"/>
              <a:t>network architecture like </a:t>
            </a:r>
            <a:r>
              <a:rPr lang="en-US" sz="2400" dirty="0" err="1" smtClean="0"/>
              <a:t>AlexNet</a:t>
            </a:r>
            <a:r>
              <a:rPr lang="en-US" sz="2400" dirty="0" smtClean="0"/>
              <a:t> etc.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Decoder is a set of </a:t>
            </a:r>
            <a:r>
              <a:rPr lang="en-US" sz="2400" dirty="0" err="1" smtClean="0"/>
              <a:t>UpConv</a:t>
            </a:r>
            <a:r>
              <a:rPr lang="en-US" sz="2400" dirty="0" smtClean="0"/>
              <a:t>/</a:t>
            </a:r>
            <a:r>
              <a:rPr lang="en-US" sz="2400" dirty="0" err="1" smtClean="0"/>
              <a:t>deconv</a:t>
            </a:r>
            <a:r>
              <a:rPr lang="en-US" sz="2400" dirty="0" smtClean="0"/>
              <a:t>/</a:t>
            </a:r>
            <a:r>
              <a:rPr lang="en-US" sz="2400" dirty="0" err="1" smtClean="0"/>
              <a:t>frac</a:t>
            </a:r>
            <a:r>
              <a:rPr lang="en-US" sz="2400" dirty="0" smtClean="0"/>
              <a:t>-</a:t>
            </a:r>
            <a:r>
              <a:rPr lang="en-US" sz="2400" dirty="0" err="1" smtClean="0"/>
              <a:t>strided</a:t>
            </a:r>
            <a:r>
              <a:rPr lang="en-US" sz="2400" dirty="0"/>
              <a:t>-</a:t>
            </a:r>
            <a:r>
              <a:rPr lang="en-US" sz="2400" dirty="0" smtClean="0"/>
              <a:t>conv layers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599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Encoders </a:t>
            </a:r>
            <a:r>
              <a:rPr lang="en-US" dirty="0" smtClean="0">
                <a:hlinkClick r:id="rId2"/>
              </a:rPr>
              <a:t>[Pathak et al 2016]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905849" y="2286000"/>
            <a:ext cx="8377126" cy="3373443"/>
            <a:chOff x="1527286" y="2792027"/>
            <a:chExt cx="6057898" cy="2439497"/>
          </a:xfrm>
        </p:grpSpPr>
        <p:pic>
          <p:nvPicPr>
            <p:cNvPr id="226" name="Picture 2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7286" y="2792029"/>
              <a:ext cx="2439495" cy="2439495"/>
            </a:xfrm>
            <a:prstGeom prst="rect">
              <a:avLst/>
            </a:prstGeom>
          </p:spPr>
        </p:pic>
        <p:pic>
          <p:nvPicPr>
            <p:cNvPr id="227" name="Picture 2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689" y="2792029"/>
              <a:ext cx="2439495" cy="2439495"/>
            </a:xfrm>
            <a:prstGeom prst="rect">
              <a:avLst/>
            </a:prstGeom>
          </p:spPr>
        </p:pic>
        <p:pic>
          <p:nvPicPr>
            <p:cNvPr id="228" name="Picture 2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964" y="2792028"/>
              <a:ext cx="2439495" cy="2439495"/>
            </a:xfrm>
            <a:prstGeom prst="rect">
              <a:avLst/>
            </a:prstGeom>
          </p:spPr>
        </p:pic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689" y="2792027"/>
              <a:ext cx="2439495" cy="2439495"/>
            </a:xfrm>
            <a:prstGeom prst="rect">
              <a:avLst/>
            </a:prstGeom>
          </p:spPr>
        </p:pic>
        <p:pic>
          <p:nvPicPr>
            <p:cNvPr id="230" name="Picture 22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7286" y="2792027"/>
              <a:ext cx="2439495" cy="2439495"/>
            </a:xfrm>
            <a:prstGeom prst="rect">
              <a:avLst/>
            </a:prstGeom>
          </p:spPr>
        </p:pic>
        <p:pic>
          <p:nvPicPr>
            <p:cNvPr id="231" name="Picture 2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689" y="2792027"/>
              <a:ext cx="2439495" cy="2439495"/>
            </a:xfrm>
            <a:prstGeom prst="rect">
              <a:avLst/>
            </a:prstGeom>
          </p:spPr>
        </p:pic>
      </p:grpSp>
      <p:sp>
        <p:nvSpPr>
          <p:cNvPr id="232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460639" cy="4525963"/>
          </a:xfrm>
        </p:spPr>
        <p:txBody>
          <a:bodyPr/>
          <a:lstStyle/>
          <a:p>
            <a:r>
              <a:rPr lang="en-US" dirty="0" smtClean="0"/>
              <a:t>L</a:t>
            </a:r>
            <a:r>
              <a:rPr lang="en-US" baseline="30000" dirty="0" smtClean="0"/>
              <a:t>2</a:t>
            </a:r>
            <a:r>
              <a:rPr lang="en-US" dirty="0" smtClean="0"/>
              <a:t> loss creates blurry results.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9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Generative Adversarial Networks [GANs]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435570"/>
            <a:ext cx="11460639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Generator</a:t>
            </a:r>
            <a:r>
              <a:rPr lang="en-US" dirty="0" smtClean="0"/>
              <a:t> is given noise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z</a:t>
            </a:r>
            <a:r>
              <a:rPr lang="en-US" dirty="0" smtClean="0"/>
              <a:t> and tries to mimic a</a:t>
            </a:r>
            <a:r>
              <a:rPr lang="en-US" b="1" dirty="0" smtClean="0"/>
              <a:t> real distribution </a:t>
            </a:r>
            <a:r>
              <a:rPr lang="en-US" dirty="0" smtClean="0"/>
              <a:t>by playing an adversarial 2 player game against a </a:t>
            </a:r>
            <a:r>
              <a:rPr lang="en-US" b="1" dirty="0" smtClean="0">
                <a:solidFill>
                  <a:srgbClr val="0000FF"/>
                </a:solidFill>
              </a:rPr>
              <a:t>discriminator</a:t>
            </a:r>
            <a:r>
              <a:rPr lang="en-US" dirty="0" smtClean="0"/>
              <a:t>.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Discriminator</a:t>
            </a:r>
            <a:r>
              <a:rPr lang="en-US" dirty="0" smtClean="0"/>
              <a:t>: is the input </a:t>
            </a:r>
            <a:r>
              <a:rPr lang="en-US" b="1" dirty="0" smtClean="0"/>
              <a:t>real</a:t>
            </a:r>
            <a:r>
              <a:rPr lang="en-US" dirty="0" smtClean="0"/>
              <a:t> or </a:t>
            </a:r>
            <a:r>
              <a:rPr lang="en-US" b="1" dirty="0" smtClean="0">
                <a:solidFill>
                  <a:srgbClr val="00B050"/>
                </a:solidFill>
              </a:rPr>
              <a:t>fake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" y="3203211"/>
            <a:ext cx="11973672" cy="370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1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Networks Criticism?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Criticism:</a:t>
            </a:r>
            <a:r>
              <a:rPr lang="en-US" dirty="0" smtClean="0"/>
              <a:t> Neural networks are not human-interpretable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We learn a highly nonlinear function, with many fully connected and convolutional layers: this could be pretty opaque to a human.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73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Generative Adversarial Networks [GANs]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6" y="1447800"/>
            <a:ext cx="11544192" cy="47199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51812" y="6554107"/>
            <a:ext cx="40900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[Slide adapted from Jeff </a:t>
            </a:r>
            <a:r>
              <a:rPr lang="en-US" sz="1200" dirty="0" smtClean="0"/>
              <a:t>Donahue and Pathak et al. 2016]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7237412" y="1371600"/>
            <a:ext cx="4724399" cy="25146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62801" y="4787153"/>
            <a:ext cx="3269224" cy="59167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96519" y="4267200"/>
            <a:ext cx="2369989" cy="59167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0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Encoders </a:t>
            </a:r>
            <a:r>
              <a:rPr lang="en-US" dirty="0" smtClean="0">
                <a:hlinkClick r:id="rId2"/>
              </a:rPr>
              <a:t>[Pathak et al 2016]</a:t>
            </a:r>
            <a:endParaRPr lang="en-US" dirty="0"/>
          </a:p>
        </p:txBody>
      </p:sp>
      <p:sp>
        <p:nvSpPr>
          <p:cNvPr id="232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460639" cy="4525963"/>
          </a:xfrm>
        </p:spPr>
        <p:txBody>
          <a:bodyPr/>
          <a:lstStyle/>
          <a:p>
            <a:r>
              <a:rPr lang="en-US" dirty="0" smtClean="0"/>
              <a:t>Adversarial loss + L2 loss does best.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34030" y="2392746"/>
            <a:ext cx="11920764" cy="3779453"/>
            <a:chOff x="194757" y="2392747"/>
            <a:chExt cx="8829348" cy="279932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48" y="2397891"/>
              <a:ext cx="2095281" cy="209528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100" y="2397891"/>
              <a:ext cx="2095281" cy="209528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67554" y="4761186"/>
              <a:ext cx="155940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Input Image</a:t>
              </a:r>
              <a:endParaRPr lang="en-US" sz="2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32382" y="4761186"/>
              <a:ext cx="99899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smtClean="0"/>
                <a:t>L2 Loss</a:t>
              </a:r>
              <a:endParaRPr lang="en-US" sz="22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51185" y="4761186"/>
              <a:ext cx="201273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Adversarial Loss</a:t>
              </a:r>
              <a:endParaRPr lang="en-US" sz="2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28071" y="4761186"/>
              <a:ext cx="128015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smtClean="0"/>
                <a:t>Joint Loss</a:t>
              </a:r>
              <a:endParaRPr lang="en-US" sz="220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4804" y="2397891"/>
              <a:ext cx="2095281" cy="209528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451" y="2397890"/>
              <a:ext cx="2095281" cy="209528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48" y="2397890"/>
              <a:ext cx="2095281" cy="209528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099" y="2397890"/>
              <a:ext cx="2095281" cy="209528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" t="1082" r="658" b="1082"/>
            <a:stretch/>
          </p:blipFill>
          <p:spPr>
            <a:xfrm>
              <a:off x="4669450" y="2397891"/>
              <a:ext cx="2108809" cy="2095280"/>
            </a:xfrm>
            <a:prstGeom prst="rect">
              <a:avLst/>
            </a:prstGeom>
          </p:spPr>
        </p:pic>
        <p:pic>
          <p:nvPicPr>
            <p:cNvPr id="22" name="Content Placeholder 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6" t="1272" r="1948" b="1326"/>
            <a:stretch/>
          </p:blipFill>
          <p:spPr bwMode="auto">
            <a:xfrm>
              <a:off x="6908329" y="2397890"/>
              <a:ext cx="2081756" cy="2100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57" y="2397890"/>
              <a:ext cx="2119270" cy="211927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449" y="2392747"/>
              <a:ext cx="2124413" cy="212441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9566" y="2392747"/>
              <a:ext cx="2100424" cy="210042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9692" y="2392747"/>
              <a:ext cx="2124413" cy="2124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75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 </a:t>
            </a:r>
            <a:r>
              <a:rPr lang="en-US" dirty="0">
                <a:hlinkClick r:id="rId2"/>
              </a:rPr>
              <a:t>[Pathak et al 2016]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37483" y="1447800"/>
            <a:ext cx="9913859" cy="5165398"/>
            <a:chOff x="259839" y="1667510"/>
            <a:chExt cx="8747142" cy="455750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39" y="1667510"/>
              <a:ext cx="2080617" cy="208061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469" y="1667510"/>
              <a:ext cx="2080617" cy="208061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39" y="4144399"/>
              <a:ext cx="2080617" cy="208061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469" y="4144399"/>
              <a:ext cx="2080617" cy="208061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733" y="4144399"/>
              <a:ext cx="2080617" cy="208061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364" y="4144399"/>
              <a:ext cx="2080617" cy="208061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733" y="1667510"/>
              <a:ext cx="2080617" cy="208061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364" y="1667510"/>
              <a:ext cx="2080617" cy="2080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622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Encoders </a:t>
            </a:r>
            <a:r>
              <a:rPr lang="en-US" dirty="0">
                <a:hlinkClick r:id="rId2"/>
              </a:rPr>
              <a:t>[Pathak et al 2016]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272126" y="1656969"/>
            <a:ext cx="9644573" cy="5032420"/>
            <a:chOff x="259839" y="1656969"/>
            <a:chExt cx="8748576" cy="4564900"/>
          </a:xfrm>
        </p:grpSpPr>
        <p:grpSp>
          <p:nvGrpSpPr>
            <p:cNvPr id="13" name="Group 12"/>
            <p:cNvGrpSpPr/>
            <p:nvPr/>
          </p:nvGrpSpPr>
          <p:grpSpPr>
            <a:xfrm>
              <a:off x="259839" y="1656969"/>
              <a:ext cx="8747142" cy="4564900"/>
              <a:chOff x="259839" y="1656969"/>
              <a:chExt cx="8747142" cy="456490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59839" y="1656969"/>
                <a:ext cx="8747142" cy="2104864"/>
                <a:chOff x="259839" y="1656969"/>
                <a:chExt cx="8747142" cy="2104864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9839" y="1656969"/>
                  <a:ext cx="2080617" cy="2080617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19469" y="1667510"/>
                  <a:ext cx="2080617" cy="2080617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66733" y="1667510"/>
                  <a:ext cx="2080617" cy="2080617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26364" y="1681216"/>
                  <a:ext cx="2080617" cy="2080617"/>
                </a:xfrm>
                <a:prstGeom prst="rect">
                  <a:avLst/>
                </a:prstGeom>
              </p:spPr>
            </p:pic>
          </p:grp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839" y="4141252"/>
                <a:ext cx="2080617" cy="2080617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19469" y="4112378"/>
                <a:ext cx="2080617" cy="2080617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364" y="4110944"/>
              <a:ext cx="2082051" cy="2082051"/>
            </a:xfrm>
            <a:prstGeom prst="rect">
              <a:avLst/>
            </a:prstGeom>
          </p:spPr>
        </p:pic>
      </p:grpSp>
      <p:pic>
        <p:nvPicPr>
          <p:cNvPr id="11" name="Content Placeholder 11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94" y="4352990"/>
            <a:ext cx="2327118" cy="2327118"/>
          </a:xfrm>
        </p:spPr>
      </p:pic>
    </p:spTree>
    <p:extLst>
      <p:ext uri="{BB962C8B-B14F-4D97-AF65-F5344CB8AC3E}">
        <p14:creationId xmlns:p14="http://schemas.microsoft.com/office/powerpoint/2010/main" val="194489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 Encoders vs Patch-based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718" y="1237870"/>
            <a:ext cx="7545388" cy="54169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88507" y="6584576"/>
            <a:ext cx="1979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ea typeface="Arial" charset="0"/>
                <a:cs typeface="Arial" charset="0"/>
              </a:rPr>
              <a:t>From </a:t>
            </a:r>
            <a:r>
              <a:rPr lang="en-US" sz="1200" dirty="0">
                <a:ea typeface="Arial" charset="0"/>
                <a:cs typeface="Arial" charset="0"/>
                <a:hlinkClick r:id="rId3"/>
              </a:rPr>
              <a:t>[Pathak et al 2016]</a:t>
            </a:r>
            <a:endParaRPr 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80610" y="2133600"/>
            <a:ext cx="2133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 Hebrew" charset="-79"/>
                <a:ea typeface="Arial Hebrew" charset="-79"/>
                <a:cs typeface="Arial Hebrew" charset="-79"/>
              </a:rPr>
              <a:t>Semantics</a:t>
            </a:r>
            <a:br>
              <a:rPr lang="en-US" sz="2800" smtClean="0">
                <a:latin typeface="Arial Hebrew" charset="-79"/>
                <a:ea typeface="Arial Hebrew" charset="-79"/>
                <a:cs typeface="Arial Hebrew" charset="-79"/>
              </a:rPr>
            </a:br>
            <a:r>
              <a:rPr lang="en-US" sz="2800" smtClean="0">
                <a:latin typeface="Arial Hebrew" charset="-79"/>
                <a:ea typeface="Arial Hebrew" charset="-79"/>
                <a:cs typeface="Arial Hebrew" charset="-79"/>
              </a:rPr>
              <a:t>needed</a:t>
            </a:r>
            <a:endParaRPr lang="en-US" sz="28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80610" y="4648200"/>
            <a:ext cx="2133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Hebrew" charset="-79"/>
                <a:ea typeface="Arial Hebrew" charset="-79"/>
                <a:cs typeface="Arial Hebrew" charset="-79"/>
              </a:rPr>
              <a:t>Texture</a:t>
            </a:r>
            <a:endParaRPr lang="en-US" sz="28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953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Could we </a:t>
            </a:r>
            <a:r>
              <a:rPr lang="en-US" dirty="0" err="1" smtClean="0"/>
              <a:t>inpaint</a:t>
            </a:r>
            <a:r>
              <a:rPr lang="en-US" dirty="0" smtClean="0"/>
              <a:t> video using neural networks? How?</a:t>
            </a:r>
          </a:p>
          <a:p>
            <a:r>
              <a:rPr lang="en-US" dirty="0" smtClean="0"/>
              <a:t>How about </a:t>
            </a:r>
            <a:r>
              <a:rPr lang="en-US" dirty="0" err="1" smtClean="0"/>
              <a:t>inpainting</a:t>
            </a:r>
            <a:r>
              <a:rPr lang="en-US" smtClean="0"/>
              <a:t> ads on the Web?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85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CNNs </a:t>
            </a:r>
            <a:r>
              <a:rPr lang="en-US" dirty="0" smtClean="0">
                <a:hlinkClick r:id="rId2"/>
              </a:rPr>
              <a:t>[</a:t>
            </a:r>
            <a:r>
              <a:rPr lang="en-US" dirty="0" err="1" smtClean="0">
                <a:hlinkClick r:id="rId2"/>
              </a:rPr>
              <a:t>Simonyan</a:t>
            </a:r>
            <a:r>
              <a:rPr lang="en-US" dirty="0" smtClean="0">
                <a:hlinkClick r:id="rId2"/>
              </a:rPr>
              <a:t> et al. 2014]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579384" cy="4525963"/>
          </a:xfrm>
        </p:spPr>
        <p:txBody>
          <a:bodyPr/>
          <a:lstStyle/>
          <a:p>
            <a:r>
              <a:rPr lang="en-US" dirty="0" smtClean="0"/>
              <a:t>Assume we have a classifier.</a:t>
            </a:r>
          </a:p>
          <a:p>
            <a:r>
              <a:rPr lang="en-US" dirty="0" smtClean="0"/>
              <a:t>For each class, generate an image that is representative of that class.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Solve for image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I</a:t>
            </a:r>
            <a:r>
              <a:rPr lang="en-US" dirty="0" smtClean="0"/>
              <a:t> that maximizes above loss. How could we do that?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88" y="3048000"/>
            <a:ext cx="4949849" cy="9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0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CNNs </a:t>
            </a:r>
            <a:r>
              <a:rPr lang="en-US" dirty="0" smtClean="0">
                <a:hlinkClick r:id="rId2"/>
              </a:rPr>
              <a:t>[Simonyan et al. 2014]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78" y="1361871"/>
            <a:ext cx="7521069" cy="5457017"/>
          </a:xfrm>
        </p:spPr>
      </p:pic>
    </p:spTree>
    <p:extLst>
      <p:ext uri="{BB962C8B-B14F-4D97-AF65-F5344CB8AC3E}">
        <p14:creationId xmlns:p14="http://schemas.microsoft.com/office/powerpoint/2010/main" val="181917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</a:t>
            </a:r>
            <a:r>
              <a:rPr lang="en-US" dirty="0" err="1" smtClean="0"/>
              <a:t>DeepDream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Website</a:t>
            </a:r>
            <a:endParaRPr lang="en-US" dirty="0"/>
          </a:p>
          <a:p>
            <a:r>
              <a:rPr lang="en-US" dirty="0" smtClean="0">
                <a:hlinkClick r:id="rId3"/>
              </a:rPr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46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CNNs </a:t>
            </a:r>
            <a:r>
              <a:rPr lang="en-US" dirty="0" smtClean="0">
                <a:hlinkClick r:id="rId2"/>
              </a:rPr>
              <a:t>[</a:t>
            </a:r>
            <a:r>
              <a:rPr lang="en-US" dirty="0" err="1" smtClean="0">
                <a:hlinkClick r:id="rId2"/>
              </a:rPr>
              <a:t>Simonyan</a:t>
            </a:r>
            <a:r>
              <a:rPr lang="en-US" dirty="0" smtClean="0">
                <a:hlinkClick r:id="rId2"/>
              </a:rPr>
              <a:t> et al. 2014]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pixels are important for recognizing a given image?</a:t>
            </a:r>
          </a:p>
          <a:p>
            <a:r>
              <a:rPr lang="en-US" dirty="0" smtClean="0"/>
              <a:t>For a given class </a:t>
            </a:r>
            <a:r>
              <a:rPr lang="en-US" i="1" dirty="0" smtClean="0"/>
              <a:t>c</a:t>
            </a:r>
            <a:r>
              <a:rPr lang="en-US" dirty="0"/>
              <a:t> </a:t>
            </a:r>
            <a:r>
              <a:rPr lang="en-US" dirty="0" smtClean="0"/>
              <a:t>and image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I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,</a:t>
            </a:r>
            <a:r>
              <a:rPr lang="en-US" dirty="0" smtClean="0"/>
              <a:t> can take gradient of score </a:t>
            </a:r>
            <a:r>
              <a:rPr lang="en-US" i="1" dirty="0" err="1" smtClean="0"/>
              <a:t>S</a:t>
            </a:r>
            <a:r>
              <a:rPr lang="en-US" i="1" baseline="-25000" dirty="0" err="1" smtClean="0"/>
              <a:t>c</a:t>
            </a:r>
            <a:r>
              <a:rPr lang="en-US" dirty="0" smtClean="0"/>
              <a:t> with respect to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I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i="1" baseline="-25000" dirty="0" smtClean="0"/>
          </a:p>
          <a:p>
            <a:r>
              <a:rPr lang="en-US" dirty="0" smtClean="0"/>
              <a:t>Visualize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w</a:t>
            </a:r>
            <a:r>
              <a:rPr lang="en-US" dirty="0" smtClean="0"/>
              <a:t> after taking the maximum across the 3 color channels.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12" y="3210568"/>
            <a:ext cx="2902626" cy="154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5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CNNs </a:t>
            </a:r>
            <a:r>
              <a:rPr lang="en-US" dirty="0" smtClean="0">
                <a:hlinkClick r:id="rId2"/>
              </a:rPr>
              <a:t>[</a:t>
            </a:r>
            <a:r>
              <a:rPr lang="en-US" dirty="0" err="1" smtClean="0">
                <a:hlinkClick r:id="rId2"/>
              </a:rPr>
              <a:t>Simonyan</a:t>
            </a:r>
            <a:r>
              <a:rPr lang="en-US" dirty="0" smtClean="0">
                <a:hlinkClick r:id="rId2"/>
              </a:rPr>
              <a:t> et al. 2014]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976" y="1510429"/>
            <a:ext cx="8160873" cy="5118971"/>
          </a:xfrm>
        </p:spPr>
      </p:pic>
    </p:spTree>
    <p:extLst>
      <p:ext uri="{BB962C8B-B14F-4D97-AF65-F5344CB8AC3E}">
        <p14:creationId xmlns:p14="http://schemas.microsoft.com/office/powerpoint/2010/main" val="210802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CNNs </a:t>
            </a:r>
            <a:r>
              <a:rPr lang="en-US" dirty="0" smtClean="0">
                <a:hlinkClick r:id="rId2"/>
              </a:rPr>
              <a:t>[</a:t>
            </a:r>
            <a:r>
              <a:rPr lang="en-US" dirty="0" err="1" smtClean="0">
                <a:hlinkClick r:id="rId2"/>
              </a:rPr>
              <a:t>Girshick</a:t>
            </a:r>
            <a:r>
              <a:rPr lang="en-US" dirty="0" smtClean="0">
                <a:hlinkClick r:id="rId2"/>
              </a:rPr>
              <a:t> et al. 2014]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Retrieve images (in ranked order) that best activate a given neuron.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6" y="2221532"/>
            <a:ext cx="10710153" cy="42133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6319216"/>
            <a:ext cx="12188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ea typeface="Arial" charset="0"/>
                <a:cs typeface="Arial" charset="0"/>
              </a:rPr>
              <a:t>Images maximizing activations of 5th pooling layer of </a:t>
            </a:r>
            <a:r>
              <a:rPr lang="en-US" sz="2400" i="1" dirty="0" err="1" smtClean="0">
                <a:ea typeface="Arial" charset="0"/>
                <a:cs typeface="Arial" charset="0"/>
              </a:rPr>
              <a:t>AlexNet</a:t>
            </a:r>
            <a:r>
              <a:rPr lang="en-US" sz="2400" i="1" dirty="0" smtClean="0">
                <a:ea typeface="Arial" charset="0"/>
                <a:cs typeface="Arial" charset="0"/>
              </a:rPr>
              <a:t>.</a:t>
            </a:r>
            <a:endParaRPr lang="en-US" sz="2400" i="1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5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66&quot;&gt;&lt;property id=&quot;20148&quot; value=&quot;5&quot;/&gt;&lt;property id=&quot;20300&quot; value=&quot;Slide 3 - &amp;quot;Motivation&amp;quot;&quot;/&gt;&lt;property id=&quot;20307&quot; value=&quot;258&quot;/&gt;&lt;/object&gt;&lt;object type=&quot;3&quot; unique_id=&quot;10067&quot;&gt;&lt;property id=&quot;20148&quot; value=&quot;5&quot;/&gt;&lt;property id=&quot;20300&quot; value=&quot;Slide 6 - &amp;quot;Inspiration&amp;quot;&quot;/&gt;&lt;property id=&quot;20307&quot; value=&quot;259&quot;/&gt;&lt;/object&gt;&lt;object type=&quot;3&quot; unique_id=&quot;10174&quot;&gt;&lt;property id=&quot;20148&quot; value=&quot;5&quot;/&gt;&lt;property id=&quot;20300&quot; value=&quot;Slide 4 - &amp;quot;Motivation&amp;quot;&quot;/&gt;&lt;property id=&quot;20307&quot; value=&quot;264&quot;/&gt;&lt;/object&gt;&lt;object type=&quot;3&quot; unique_id=&quot;10177&quot;&gt;&lt;property id=&quot;20148&quot; value=&quot;5&quot;/&gt;&lt;property id=&quot;20300&quot; value=&quot;Slide 9 - &amp;quot;Techniques&amp;quot;&quot;/&gt;&lt;property id=&quot;20307&quot; value=&quot;262&quot;/&gt;&lt;/object&gt;&lt;object type=&quot;3&quot; unique_id=&quot;10251&quot;&gt;&lt;property id=&quot;20148&quot; value=&quot;5&quot;/&gt;&lt;property id=&quot;20300&quot; value=&quot;Slide 13 - &amp;quot;Video Skims&amp;quot;&quot;/&gt;&lt;property id=&quot;20307&quot; value=&quot;268&quot;/&gt;&lt;/object&gt;&lt;object type=&quot;3&quot; unique_id=&quot;10322&quot;&gt;&lt;property id=&quot;20148&quot; value=&quot;5&quot;/&gt;&lt;property id=&quot;20300&quot; value=&quot;Slide 5 - &amp;quot;Previous Work&amp;quot;&quot;/&gt;&lt;property id=&quot;20307&quot; value=&quot;269&quot;/&gt;&lt;/object&gt;&lt;object type=&quot;3&quot; unique_id=&quot;10548&quot;&gt;&lt;property id=&quot;20148&quot; value=&quot;5&quot;/&gt;&lt;property id=&quot;20300&quot; value=&quot;Slide 1 - &amp;quot;&amp;#x0D;&amp;#x0A;Video Tapestries&amp;#x0D;&amp;#x0A;&amp;quot;&quot;/&gt;&lt;property id=&quot;20307&quot; value=&quot;270&quot;/&gt;&lt;/object&gt;&lt;object type=&quot;3&quot; unique_id=&quot;10724&quot;&gt;&lt;property id=&quot;20148&quot; value=&quot;5&quot;/&gt;&lt;property id=&quot;20300&quot; value=&quot;Slide 7 - &amp;quot;Goals&amp;quot;&quot;/&gt;&lt;property id=&quot;20307&quot; value=&quot;273&quot;/&gt;&lt;/object&gt;&lt;object type=&quot;3&quot; unique_id=&quot;11041&quot;&gt;&lt;property id=&quot;20148&quot; value=&quot;5&quot;/&gt;&lt;property id=&quot;20300&quot; value=&quot;Slide 11 - &amp;quot;Questions&amp;quot;&quot;/&gt;&lt;property id=&quot;20307&quot; value=&quot;275&quot;/&gt;&lt;/object&gt;&lt;object type=&quot;3&quot; unique_id=&quot;11516&quot;&gt;&lt;property id=&quot;20148&quot; value=&quot;5&quot;/&gt;&lt;property id=&quot;20300&quot; value=&quot;Slide 2 - &amp;quot;Who Am I?&amp;quot;&quot;/&gt;&lt;property id=&quot;20307&quot; value=&quot;279&quot;/&gt;&lt;/object&gt;&lt;object type=&quot;3&quot; unique_id=&quot;11709&quot;&gt;&lt;property id=&quot;20148&quot; value=&quot;5&quot;/&gt;&lt;property id=&quot;20300&quot; value=&quot;Slide 8 - &amp;quot;Applications&amp;quot;&quot;/&gt;&lt;property id=&quot;20307&quot; value=&quot;280&quot;/&gt;&lt;/object&gt;&lt;object type=&quot;3&quot; unique_id=&quot;11749&quot;&gt;&lt;property id=&quot;20148&quot; value=&quot;5&quot;/&gt;&lt;property id=&quot;20300&quot; value=&quot;Slide 12 - &amp;quot;References&amp;quot;&quot;/&gt;&lt;property id=&quot;20307&quot; value=&quot;281&quot;/&gt;&lt;/object&gt;&lt;object type=&quot;3&quot; unique_id=&quot;11764&quot;&gt;&lt;property id=&quot;20148&quot; value=&quot;5&quot;/&gt;&lt;property id=&quot;20300&quot; value=&quot;Slide 10 - &amp;quot;Preliminary Results&amp;quot;&quot;/&gt;&lt;property id=&quot;20307&quot; value=&quot;282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5B7FE2"/>
      </a:hlink>
      <a:folHlink>
        <a:srgbClr val="5B7FE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800" dirty="0" smtClean="0">
            <a:solidFill>
              <a:schemeClr val="accent2"/>
            </a:solidFill>
          </a:defRPr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8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103714</TotalTime>
  <Words>743</Words>
  <Application>Microsoft Macintosh PowerPoint</Application>
  <PresentationFormat>Custom</PresentationFormat>
  <Paragraphs>132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 Hebrew</vt:lpstr>
      <vt:lpstr>Calibri</vt:lpstr>
      <vt:lpstr>Myriad Pro</vt:lpstr>
      <vt:lpstr>Palatino Linotype</vt:lpstr>
      <vt:lpstr>Times</vt:lpstr>
      <vt:lpstr>Times New Roman</vt:lpstr>
      <vt:lpstr>Arial</vt:lpstr>
      <vt:lpstr>Default Design</vt:lpstr>
      <vt:lpstr>CS 4501: Introduction to Computer Vision  Visualizing CNNs, Style Transfer, Image Inpainting</vt:lpstr>
      <vt:lpstr>Outline</vt:lpstr>
      <vt:lpstr>Neural Networks Criticism?</vt:lpstr>
      <vt:lpstr>Visualizing CNNs [Simonyan et al. 2014]</vt:lpstr>
      <vt:lpstr>Visualizing CNNs [Simonyan et al. 2014]</vt:lpstr>
      <vt:lpstr>Google DeepDream</vt:lpstr>
      <vt:lpstr>Visualizing CNNs [Simonyan et al. 2014]</vt:lpstr>
      <vt:lpstr>Visualizing CNNs [Simonyan et al. 2014]</vt:lpstr>
      <vt:lpstr>Visualizing CNNs [Girshick et al. 2014]</vt:lpstr>
      <vt:lpstr>Outline</vt:lpstr>
      <vt:lpstr>Visualizing Certain Layers [Zeiler and Fergus 2013]</vt:lpstr>
      <vt:lpstr>Visualizing Certain Layers [Zeiler and Fergus 2013]</vt:lpstr>
      <vt:lpstr>Visualizing Certain Layers [Zeiler and Fergus 2013]</vt:lpstr>
      <vt:lpstr>Visualizing Certain Layers [Zeiler and Fergus 2013]</vt:lpstr>
      <vt:lpstr>Visualizing Certain Layers [Zeiler and Fergus 2013]</vt:lpstr>
      <vt:lpstr>Visualizing Certain Layers [Zeiler and Fergus 2013]</vt:lpstr>
      <vt:lpstr>Outline</vt:lpstr>
      <vt:lpstr>Style Transfer [Gatys et al 2016]</vt:lpstr>
      <vt:lpstr>Style Transfer [Gatys et al 2016]</vt:lpstr>
      <vt:lpstr>Style Transfer [Gatys et al 2016]</vt:lpstr>
      <vt:lpstr>Style Transfer [Gatys et al 2016]</vt:lpstr>
      <vt:lpstr>Additional References</vt:lpstr>
      <vt:lpstr>Outline</vt:lpstr>
      <vt:lpstr>Image Inpainting</vt:lpstr>
      <vt:lpstr>Image Inpainting</vt:lpstr>
      <vt:lpstr>Patch-based Inpainting [Barnes et al. 2009]</vt:lpstr>
      <vt:lpstr>Context Encoders [Pathak et al 2016]</vt:lpstr>
      <vt:lpstr>Context Encoders [Pathak et al 2016]</vt:lpstr>
      <vt:lpstr>Generative Adversarial Networks [GANs]</vt:lpstr>
      <vt:lpstr>Generative Adversarial Networks [GANs]</vt:lpstr>
      <vt:lpstr>Context Encoders [Pathak et al 2016]</vt:lpstr>
      <vt:lpstr>Context Encoders [Pathak et al 2016]</vt:lpstr>
      <vt:lpstr>Context Encoders [Pathak et al 2016]</vt:lpstr>
      <vt:lpstr>Context Encoders vs Patch-based</vt:lpstr>
      <vt:lpstr>Discussion Question</vt:lpstr>
    </vt:vector>
  </TitlesOfParts>
  <Company>Adobe Systems inc.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Tapestries</dc:title>
  <dc:creator>Connelly Barnes</dc:creator>
  <cp:lastModifiedBy>Microsoft Office User</cp:lastModifiedBy>
  <cp:revision>3638</cp:revision>
  <cp:lastPrinted>2016-09-27T19:12:29Z</cp:lastPrinted>
  <dcterms:created xsi:type="dcterms:W3CDTF">2008-06-05T17:05:06Z</dcterms:created>
  <dcterms:modified xsi:type="dcterms:W3CDTF">2017-04-18T19:08:59Z</dcterms:modified>
</cp:coreProperties>
</file>