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1404" r:id="rId2"/>
    <p:sldId id="1456" r:id="rId3"/>
    <p:sldId id="1417" r:id="rId4"/>
    <p:sldId id="1459" r:id="rId5"/>
    <p:sldId id="1458" r:id="rId6"/>
    <p:sldId id="1457" r:id="rId7"/>
    <p:sldId id="1460" r:id="rId8"/>
    <p:sldId id="1461" r:id="rId9"/>
    <p:sldId id="1462" r:id="rId10"/>
    <p:sldId id="1463" r:id="rId11"/>
    <p:sldId id="1466" r:id="rId12"/>
    <p:sldId id="1464" r:id="rId13"/>
    <p:sldId id="1465" r:id="rId14"/>
    <p:sldId id="1467" r:id="rId15"/>
    <p:sldId id="1468" r:id="rId16"/>
    <p:sldId id="1469" r:id="rId17"/>
    <p:sldId id="1470" r:id="rId18"/>
    <p:sldId id="1473" r:id="rId19"/>
    <p:sldId id="1474" r:id="rId20"/>
    <p:sldId id="1475" r:id="rId21"/>
    <p:sldId id="1472" r:id="rId22"/>
    <p:sldId id="1471" r:id="rId23"/>
  </p:sldIdLst>
  <p:sldSz cx="12188825" cy="6858000"/>
  <p:notesSz cx="6934200" cy="92329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00"/>
    <a:srgbClr val="008500"/>
    <a:srgbClr val="0000FF"/>
    <a:srgbClr val="A0D8FC"/>
    <a:srgbClr val="3C4B17"/>
    <a:srgbClr val="003D00"/>
    <a:srgbClr val="3C9617"/>
    <a:srgbClr val="000000"/>
    <a:srgbClr val="C0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2526" autoAdjust="0"/>
  </p:normalViewPr>
  <p:slideViewPr>
    <p:cSldViewPr>
      <p:cViewPr>
        <p:scale>
          <a:sx n="71" d="100"/>
          <a:sy n="71" d="100"/>
        </p:scale>
        <p:origin x="840" y="83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4/20/17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4/20/17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4/20/17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4/20/17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4/20/17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4/20/17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11.4555.pdf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en.wikipedia.org/wiki/BLEU#Algorith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ualqa.csail.mit.ed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2.02167.pdf" TargetMode="Externa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2.02167.pdf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2.02167.pdf" TargetMode="Externa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2.02167.pdf" TargetMode="Externa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qa.org/" TargetMode="External"/><Relationship Id="rId4" Type="http://schemas.openxmlformats.org/officeDocument/2006/relationships/hyperlink" Target="http://visualqa.org/vqa_v2_tease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ualqa.org/ro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lah.github.io/posts/2015-08-Understanding-LSTMs/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rpathy.github.io/2015/05/21/rnn-effectiveness/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411.455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</a:t>
            </a:r>
            <a:br>
              <a:rPr lang="en-US" dirty="0" smtClean="0"/>
            </a:br>
            <a:r>
              <a:rPr lang="en-US" dirty="0" smtClean="0"/>
              <a:t>Introduction to 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Vision + Natural Language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5264" y="6457890"/>
            <a:ext cx="668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Some slides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Andrej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Justin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One-hot Encoding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Uses </a:t>
            </a:r>
            <a:r>
              <a:rPr lang="en-US" b="1" dirty="0" smtClean="0"/>
              <a:t>one-hot encoding</a:t>
            </a:r>
            <a:r>
              <a:rPr lang="en-US" dirty="0" smtClean="0"/>
              <a:t> of words</a:t>
            </a:r>
          </a:p>
          <a:p>
            <a:r>
              <a:rPr lang="en-US" dirty="0" smtClean="0"/>
              <a:t>Construct a dictionary (e.g. </a:t>
            </a:r>
            <a:r>
              <a:rPr lang="en-US" i="1" dirty="0" smtClean="0"/>
              <a:t>n</a:t>
            </a:r>
            <a:r>
              <a:rPr lang="en-US" dirty="0" smtClean="0"/>
              <a:t> most common words)</a:t>
            </a:r>
          </a:p>
          <a:p>
            <a:r>
              <a:rPr lang="en-US" dirty="0" smtClean="0"/>
              <a:t>Associate a length </a:t>
            </a:r>
            <a:r>
              <a:rPr lang="en-US" i="1" dirty="0" smtClean="0"/>
              <a:t>n</a:t>
            </a:r>
            <a:r>
              <a:rPr lang="en-US" dirty="0" smtClean="0"/>
              <a:t> indicator vector to each word: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33971"/>
              </p:ext>
            </p:extLst>
          </p:nvPr>
        </p:nvGraphicFramePr>
        <p:xfrm>
          <a:off x="2031470" y="3810000"/>
          <a:ext cx="8125884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Word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Encoding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“the”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“dog”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0100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“fruit”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0010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“penguin”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0001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3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>
                <a:hlinkClick r:id="rId2"/>
              </a:rPr>
              <a:t>[Vinyals et al.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Unroll across time (backpropagation through time)</a:t>
            </a:r>
          </a:p>
          <a:p>
            <a:r>
              <a:rPr lang="en-US" dirty="0" smtClean="0"/>
              <a:t>Use ImageNet-</a:t>
            </a:r>
            <a:r>
              <a:rPr lang="en-US" dirty="0" err="1" smtClean="0"/>
              <a:t>pretrained</a:t>
            </a:r>
            <a:r>
              <a:rPr lang="en-US" dirty="0" smtClean="0"/>
              <a:t> neural network</a:t>
            </a:r>
          </a:p>
          <a:p>
            <a:r>
              <a:rPr lang="en-US" dirty="0" smtClean="0"/>
              <a:t>Fine-tune last CNN layer, all LSTM weights, word </a:t>
            </a:r>
            <a:r>
              <a:rPr lang="en-US" dirty="0" err="1" smtClean="0"/>
              <a:t>embeddings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11" y="3423707"/>
            <a:ext cx="4248603" cy="33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</a:t>
            </a:r>
            <a:r>
              <a:rPr lang="en-US" dirty="0">
                <a:hlinkClick r:id="rId2"/>
              </a:rPr>
              <a:t>[Vinyals et al.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b="1" dirty="0" smtClean="0"/>
              <a:t>Sampling</a:t>
            </a:r>
            <a:r>
              <a:rPr lang="en-US" dirty="0" smtClean="0"/>
              <a:t>: LSTM outputs probabilities (via </a:t>
            </a:r>
            <a:r>
              <a:rPr lang="en-US" dirty="0" err="1" smtClean="0"/>
              <a:t>softmax</a:t>
            </a:r>
            <a:r>
              <a:rPr lang="en-US" dirty="0" smtClean="0"/>
              <a:t>), so just sample the next word according to those probabilities.</a:t>
            </a:r>
          </a:p>
          <a:p>
            <a:endParaRPr lang="en-US" sz="2000" dirty="0"/>
          </a:p>
          <a:p>
            <a:r>
              <a:rPr lang="en-US" b="1" dirty="0" smtClean="0"/>
              <a:t>Beam search</a:t>
            </a:r>
            <a:r>
              <a:rPr lang="en-US" dirty="0" smtClean="0"/>
              <a:t>: Maintain a set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dirty="0" smtClean="0"/>
              <a:t> of top k predicted sentences at time </a:t>
            </a:r>
            <a:r>
              <a:rPr lang="en-US" i="1" dirty="0" smtClean="0"/>
              <a:t>t</a:t>
            </a:r>
            <a:r>
              <a:rPr lang="en-US" dirty="0" smtClean="0"/>
              <a:t>, consider all possible one-word extensions of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dirty="0" smtClean="0"/>
              <a:t>, sort these by probability of the sentence, take the top k to obtain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baseline="-25000" dirty="0" smtClean="0"/>
              <a:t>+1</a:t>
            </a:r>
            <a:r>
              <a:rPr lang="en-US" dirty="0" smtClean="0"/>
              <a:t>.</a:t>
            </a:r>
          </a:p>
          <a:p>
            <a:endParaRPr lang="en-US" sz="2000" baseline="-25000" dirty="0"/>
          </a:p>
          <a:p>
            <a:pPr lvl="1"/>
            <a:r>
              <a:rPr lang="en-US" b="1" dirty="0" smtClean="0"/>
              <a:t>Greedy search</a:t>
            </a:r>
            <a:r>
              <a:rPr lang="en-US" dirty="0" smtClean="0"/>
              <a:t>: k = 1</a:t>
            </a:r>
          </a:p>
          <a:p>
            <a:pPr lvl="1"/>
            <a:r>
              <a:rPr lang="en-US" b="1" dirty="0" smtClean="0"/>
              <a:t>Probability of the sentence</a:t>
            </a:r>
            <a:r>
              <a:rPr lang="en-US" dirty="0" smtClean="0"/>
              <a:t>: 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Authors found best results for beam search with </a:t>
            </a:r>
            <a:r>
              <a:rPr lang="en-US" i="1" dirty="0" smtClean="0"/>
              <a:t>k</a:t>
            </a:r>
            <a:r>
              <a:rPr lang="en-US" dirty="0" smtClean="0"/>
              <a:t> = 20.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79" y="5038164"/>
            <a:ext cx="5739479" cy="10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>
                <a:hlinkClick r:id="rId3"/>
              </a:rPr>
              <a:t>[Vinyals et al. 2014]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2" y="1324843"/>
            <a:ext cx="8610600" cy="5444617"/>
          </a:xfrm>
        </p:spPr>
      </p:pic>
    </p:spTree>
    <p:extLst>
      <p:ext uri="{BB962C8B-B14F-4D97-AF65-F5344CB8AC3E}">
        <p14:creationId xmlns:p14="http://schemas.microsoft.com/office/powerpoint/2010/main" val="12760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>
                <a:hlinkClick r:id="rId2"/>
              </a:rPr>
              <a:t>[Vinyals et al. 2014]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78" y="2880510"/>
            <a:ext cx="6311469" cy="3851985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441" y="1722441"/>
            <a:ext cx="11460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–"/>
              <a:defRPr sz="16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»"/>
              <a:defRPr sz="16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05000"/>
              </a:lnSpc>
              <a:spcBef>
                <a:spcPct val="15000"/>
              </a:spcBef>
              <a:spcAft>
                <a:spcPct val="5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hlinkClick r:id="rId4"/>
              </a:rPr>
              <a:t>BLEU metric</a:t>
            </a:r>
            <a:r>
              <a:rPr lang="en-US" kern="0" dirty="0" smtClean="0"/>
              <a:t>: </a:t>
            </a:r>
            <a:r>
              <a:rPr lang="en-US" kern="0" dirty="0" err="1" smtClean="0"/>
              <a:t>BiLinear</a:t>
            </a:r>
            <a:r>
              <a:rPr lang="en-US" kern="0" dirty="0" smtClean="0"/>
              <a:t> Evaluation Understudy.</a:t>
            </a:r>
          </a:p>
          <a:p>
            <a:r>
              <a:rPr lang="en-US" kern="0" dirty="0" smtClean="0"/>
              <a:t>BLEU has high correlation with human judgements of quality.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199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</a:p>
          <a:p>
            <a:r>
              <a:rPr lang="en-US" b="1" dirty="0" smtClean="0"/>
              <a:t>Visual question answering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92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visualqa.csail.mit.edu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visually impaired</a:t>
            </a:r>
          </a:p>
          <a:p>
            <a:r>
              <a:rPr lang="en-US" dirty="0" smtClean="0"/>
              <a:t>Search surveillance video</a:t>
            </a:r>
          </a:p>
          <a:p>
            <a:r>
              <a:rPr lang="en-US" dirty="0" smtClean="0"/>
              <a:t>Move towards “AI-complete” understanding of images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Any others? (Class discussion)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Answering: </a:t>
            </a:r>
            <a:r>
              <a:rPr lang="en-US" dirty="0" smtClean="0">
                <a:hlinkClick r:id="rId2"/>
              </a:rPr>
              <a:t>iBOWIMG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68" y="2317376"/>
            <a:ext cx="8815488" cy="45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Answering: </a:t>
            </a:r>
            <a:r>
              <a:rPr lang="en-US" dirty="0" err="1" smtClean="0">
                <a:hlinkClick r:id="rId2"/>
              </a:rPr>
              <a:t>iBOWIMG</a:t>
            </a:r>
            <a:r>
              <a:rPr lang="en-US" dirty="0" smtClean="0">
                <a:hlinkClick r:id="rId2"/>
              </a:rPr>
              <a:t>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12188825" cy="39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Who Work on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Kai-Wei Chang</a:t>
            </a:r>
          </a:p>
          <a:p>
            <a:r>
              <a:rPr lang="en-US" dirty="0"/>
              <a:t>Vicente Ordonez</a:t>
            </a:r>
          </a:p>
          <a:p>
            <a:r>
              <a:rPr lang="en-US" dirty="0" err="1" smtClean="0"/>
              <a:t>Yanjun</a:t>
            </a:r>
            <a:r>
              <a:rPr lang="en-US" dirty="0" smtClean="0"/>
              <a:t> Qi</a:t>
            </a:r>
          </a:p>
          <a:p>
            <a:r>
              <a:rPr lang="en-US" dirty="0" err="1" smtClean="0"/>
              <a:t>Hongning</a:t>
            </a:r>
            <a:r>
              <a:rPr lang="en-US" dirty="0" smtClean="0"/>
              <a:t> Wang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Answering: </a:t>
            </a:r>
            <a:r>
              <a:rPr lang="en-US" dirty="0" err="1" smtClean="0">
                <a:hlinkClick r:id="rId2"/>
              </a:rPr>
              <a:t>iBOWIMG</a:t>
            </a:r>
            <a:r>
              <a:rPr lang="en-US" dirty="0" smtClean="0">
                <a:hlinkClick r:id="rId2"/>
              </a:rPr>
              <a:t>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words and image regions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68" y="2271894"/>
            <a:ext cx="8627688" cy="45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Answering: </a:t>
            </a:r>
            <a:r>
              <a:rPr lang="en-US" dirty="0" err="1" smtClean="0">
                <a:hlinkClick r:id="rId2"/>
              </a:rPr>
              <a:t>iBOWIMG</a:t>
            </a:r>
            <a:r>
              <a:rPr lang="en-US" dirty="0" smtClean="0">
                <a:hlinkClick r:id="rId2"/>
              </a:rPr>
              <a:t>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on COCO VQA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2" y="2590800"/>
            <a:ext cx="9715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Question Answering </a:t>
            </a:r>
            <a:r>
              <a:rPr lang="en-US" dirty="0" err="1" smtClean="0"/>
              <a:t>Challenges+Datasets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VQA 2016 Challenge Competition Results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VQA v2.0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Browse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Image captioning</a:t>
            </a:r>
          </a:p>
          <a:p>
            <a:r>
              <a:rPr lang="en-US" dirty="0" smtClean="0"/>
              <a:t>Visual question answering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579384" cy="1143000"/>
          </a:xfrm>
        </p:spPr>
        <p:txBody>
          <a:bodyPr/>
          <a:lstStyle/>
          <a:p>
            <a:r>
              <a:rPr lang="en-US" dirty="0" smtClean="0"/>
              <a:t>Previous Classes: Simple </a:t>
            </a:r>
            <a:r>
              <a:rPr lang="en-US" dirty="0" smtClean="0"/>
              <a:t>Recurrent Neural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4758" y="6374014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Diagrams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from Christopher Olah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5" y="1739899"/>
            <a:ext cx="11410174" cy="44114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1030" y="2741301"/>
            <a:ext cx="11658599" cy="2439755"/>
            <a:chOff x="303212" y="4500979"/>
            <a:chExt cx="11658599" cy="894139"/>
          </a:xfrm>
          <a:solidFill>
            <a:srgbClr val="000000">
              <a:alpha val="14902"/>
            </a:srgbClr>
          </a:solidFill>
        </p:grpSpPr>
        <p:sp>
          <p:nvSpPr>
            <p:cNvPr id="12" name="Rectangle 11"/>
            <p:cNvSpPr/>
            <p:nvPr/>
          </p:nvSpPr>
          <p:spPr>
            <a:xfrm>
              <a:off x="303212" y="4500979"/>
              <a:ext cx="11658599" cy="887768"/>
            </a:xfrm>
            <a:prstGeom prst="rect">
              <a:avLst/>
            </a:prstGeom>
            <a:solidFill>
              <a:srgbClr val="003D00">
                <a:alpha val="20000"/>
              </a:srgbClr>
            </a:solidFill>
            <a:ln w="28575">
              <a:solidFill>
                <a:srgbClr val="3C961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812" y="4871898"/>
              <a:ext cx="11125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85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Hidden State (Memory)</a:t>
              </a:r>
              <a:endParaRPr lang="en-US" sz="2800" dirty="0">
                <a:solidFill>
                  <a:srgbClr val="0085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1030" y="1667069"/>
            <a:ext cx="11658599" cy="887768"/>
            <a:chOff x="303212" y="4500979"/>
            <a:chExt cx="11658599" cy="887768"/>
          </a:xfrm>
        </p:grpSpPr>
        <p:sp>
          <p:nvSpPr>
            <p:cNvPr id="9" name="Rectangle 8"/>
            <p:cNvSpPr/>
            <p:nvPr/>
          </p:nvSpPr>
          <p:spPr>
            <a:xfrm>
              <a:off x="303212" y="4500979"/>
              <a:ext cx="11658599" cy="887768"/>
            </a:xfrm>
            <a:prstGeom prst="rect">
              <a:avLst/>
            </a:prstGeom>
            <a:solidFill>
              <a:srgbClr val="7030A0">
                <a:alpha val="14902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812" y="4648200"/>
              <a:ext cx="1112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Outputs</a:t>
              </a:r>
              <a:endParaRPr lang="en-US" sz="28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1030" y="5324959"/>
            <a:ext cx="11658599" cy="887768"/>
            <a:chOff x="303212" y="4500979"/>
            <a:chExt cx="11658599" cy="887768"/>
          </a:xfrm>
          <a:solidFill>
            <a:srgbClr val="000000">
              <a:alpha val="14902"/>
            </a:srgbClr>
          </a:solidFill>
        </p:grpSpPr>
        <p:sp>
          <p:nvSpPr>
            <p:cNvPr id="15" name="Rectangle 14"/>
            <p:cNvSpPr/>
            <p:nvPr/>
          </p:nvSpPr>
          <p:spPr>
            <a:xfrm>
              <a:off x="303212" y="4500979"/>
              <a:ext cx="11658599" cy="887768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812" y="4648200"/>
              <a:ext cx="11125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Inputs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28600"/>
            <a:ext cx="11733372" cy="1143000"/>
          </a:xfrm>
        </p:spPr>
        <p:txBody>
          <a:bodyPr/>
          <a:lstStyle/>
          <a:p>
            <a:r>
              <a:rPr lang="en-US" sz="4200" dirty="0" smtClean="0"/>
              <a:t>Previous Classes: Recurrent Neural Networks (LSTM)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" y="1219200"/>
            <a:ext cx="12163704" cy="475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6160" y="3211449"/>
            <a:ext cx="57202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Gates: forget, input, output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09212" y="6096000"/>
            <a:ext cx="194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Diagrams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from Christopher Olah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4" y="5922609"/>
            <a:ext cx="5695116" cy="10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Class: Recurrent </a:t>
            </a:r>
            <a:r>
              <a:rPr lang="en-US" dirty="0" smtClean="0"/>
              <a:t>Neural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Text synthesis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914650"/>
            <a:ext cx="11557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 </a:t>
            </a:r>
            <a:r>
              <a:rPr lang="en-US" dirty="0" smtClean="0">
                <a:hlinkClick r:id="rId2"/>
              </a:rPr>
              <a:t>[Vinyals et al.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hlinkClick r:id="rId2"/>
              </a:rPr>
              <a:t>“Show and Tell: A Neural Image Caption Generator:”, </a:t>
            </a:r>
            <a:r>
              <a:rPr lang="en-US" sz="2600" dirty="0" err="1" smtClean="0">
                <a:hlinkClick r:id="rId2"/>
              </a:rPr>
              <a:t>Vinyals</a:t>
            </a:r>
            <a:r>
              <a:rPr lang="en-US" sz="2600" dirty="0" smtClean="0">
                <a:hlinkClick r:id="rId2"/>
              </a:rPr>
              <a:t> et al. 2014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" y="2337371"/>
            <a:ext cx="11427778" cy="4520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5212" y="6266334"/>
            <a:ext cx="719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a typeface="Arial" charset="0"/>
                <a:cs typeface="Arial" charset="0"/>
              </a:rPr>
              <a:t>Applications? </a:t>
            </a:r>
            <a:r>
              <a:rPr lang="en-US" sz="2800" dirty="0">
                <a:ea typeface="Arial" charset="0"/>
                <a:cs typeface="Arial" charset="0"/>
              </a:rPr>
              <a:t>(</a:t>
            </a:r>
            <a:r>
              <a:rPr lang="en-US" sz="2800" dirty="0" smtClean="0">
                <a:ea typeface="Arial" charset="0"/>
                <a:cs typeface="Arial" charset="0"/>
              </a:rPr>
              <a:t>Class discussion)</a:t>
            </a:r>
            <a:endParaRPr lang="en-US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[Vinyals et al.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Inspired by </a:t>
            </a:r>
            <a:r>
              <a:rPr lang="en-US" b="1" dirty="0" smtClean="0"/>
              <a:t>neural machine translation</a:t>
            </a:r>
            <a:r>
              <a:rPr lang="en-US" dirty="0" smtClean="0"/>
              <a:t>. </a:t>
            </a:r>
          </a:p>
          <a:p>
            <a:pPr lvl="1"/>
            <a:r>
              <a:rPr lang="en-US" sz="2700" dirty="0" smtClean="0"/>
              <a:t>English =&gt; Encoder RNN =&gt; hidden state =&gt; decoder RNN =&gt; French</a:t>
            </a:r>
          </a:p>
          <a:p>
            <a:r>
              <a:rPr lang="en-US" b="1" dirty="0" smtClean="0"/>
              <a:t>Image captioning</a:t>
            </a:r>
            <a:r>
              <a:rPr lang="en-US" dirty="0" smtClean="0"/>
              <a:t>: replace encoder with CNN.</a:t>
            </a:r>
          </a:p>
          <a:p>
            <a:pPr lvl="1"/>
            <a:r>
              <a:rPr lang="en-US" dirty="0" smtClean="0"/>
              <a:t>Image =&gt; Encoder CNN =&gt; decoder RNN =&gt; text caption.</a:t>
            </a:r>
          </a:p>
          <a:p>
            <a:r>
              <a:rPr lang="en-US" dirty="0" smtClean="0"/>
              <a:t>Trained end-to-end (optimize parameters of CNN, RNN).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[Vinyals et al. 2014]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06" y="3026497"/>
            <a:ext cx="4771613" cy="37874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Predict current word (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S</a:t>
            </a:r>
            <a:r>
              <a:rPr lang="en-US" i="1" baseline="-25000" dirty="0" smtClean="0"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dirty="0" smtClean="0"/>
              <a:t>) given previous words and image: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3" y="2306171"/>
            <a:ext cx="4035079" cy="60096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7223" y="6239436"/>
            <a:ext cx="5820989" cy="574529"/>
            <a:chOff x="197223" y="6239436"/>
            <a:chExt cx="5820989" cy="574529"/>
          </a:xfrm>
        </p:grpSpPr>
        <p:sp>
          <p:nvSpPr>
            <p:cNvPr id="8" name="Rectangle 7"/>
            <p:cNvSpPr/>
            <p:nvPr/>
          </p:nvSpPr>
          <p:spPr>
            <a:xfrm>
              <a:off x="5484812" y="6248404"/>
              <a:ext cx="533400" cy="56556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>
              <a:off x="3227294" y="6526306"/>
              <a:ext cx="2257518" cy="487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7223" y="6239436"/>
              <a:ext cx="3198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Special “start” word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55659" y="2746154"/>
            <a:ext cx="4798416" cy="954107"/>
            <a:chOff x="7555659" y="2746154"/>
            <a:chExt cx="4798416" cy="954107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8659906" y="3223209"/>
              <a:ext cx="448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55263" y="2746154"/>
              <a:ext cx="3198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End of sentence: Special “stop” word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5659" y="2940428"/>
              <a:ext cx="996670" cy="565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2412" y="5307422"/>
            <a:ext cx="6730907" cy="954107"/>
            <a:chOff x="5332412" y="5307422"/>
            <a:chExt cx="6730907" cy="954107"/>
          </a:xfrm>
        </p:grpSpPr>
        <p:sp>
          <p:nvSpPr>
            <p:cNvPr id="21" name="Rectangle 20"/>
            <p:cNvSpPr/>
            <p:nvPr/>
          </p:nvSpPr>
          <p:spPr>
            <a:xfrm>
              <a:off x="5332412" y="5562600"/>
              <a:ext cx="3273706" cy="587188"/>
            </a:xfrm>
            <a:prstGeom prst="rect">
              <a:avLst/>
            </a:prstGeom>
            <a:noFill/>
            <a:ln w="38100">
              <a:solidFill>
                <a:srgbClr val="FF91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64507" y="5307422"/>
              <a:ext cx="3198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91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Word </a:t>
              </a:r>
              <a:r>
                <a:rPr lang="en-US" sz="2800" dirty="0" err="1" smtClean="0">
                  <a:solidFill>
                    <a:srgbClr val="FF91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embeddings</a:t>
              </a:r>
              <a:r>
                <a:rPr lang="en-US" sz="2800" dirty="0" smtClean="0">
                  <a:solidFill>
                    <a:srgbClr val="FF91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dirty="0" smtClean="0">
                  <a:solidFill>
                    <a:srgbClr val="FF9100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dirty="0" smtClean="0">
                  <a:solidFill>
                    <a:srgbClr val="FF91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(linear)</a:t>
              </a:r>
              <a:endParaRPr lang="en-US" sz="2800" dirty="0">
                <a:solidFill>
                  <a:srgbClr val="FF91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8707027" y="5861074"/>
              <a:ext cx="448236" cy="0"/>
            </a:xfrm>
            <a:prstGeom prst="straightConnector1">
              <a:avLst/>
            </a:prstGeom>
            <a:ln w="38100">
              <a:solidFill>
                <a:srgbClr val="FF91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60058" y="4190999"/>
            <a:ext cx="7251661" cy="1313329"/>
            <a:chOff x="4660058" y="4190999"/>
            <a:chExt cx="7251661" cy="1313329"/>
          </a:xfrm>
        </p:grpSpPr>
        <p:sp>
          <p:nvSpPr>
            <p:cNvPr id="25" name="Rectangle 24"/>
            <p:cNvSpPr/>
            <p:nvPr/>
          </p:nvSpPr>
          <p:spPr>
            <a:xfrm>
              <a:off x="4660058" y="4190999"/>
              <a:ext cx="3946059" cy="131332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12907" y="4568467"/>
              <a:ext cx="3198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512 dimensions</a:t>
              </a:r>
              <a:endPara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8662204" y="4865992"/>
            <a:ext cx="4482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103798</TotalTime>
  <Words>494</Words>
  <Application>Microsoft Macintosh PowerPoint</Application>
  <PresentationFormat>Custom</PresentationFormat>
  <Paragraphs>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Myriad Pro</vt:lpstr>
      <vt:lpstr>Palatino Linotype</vt:lpstr>
      <vt:lpstr>Times</vt:lpstr>
      <vt:lpstr>Times New Roman</vt:lpstr>
      <vt:lpstr>Arial</vt:lpstr>
      <vt:lpstr>Default Design</vt:lpstr>
      <vt:lpstr>CS 4501: Introduction to Computer Vision  Computer Vision + Natural Language</vt:lpstr>
      <vt:lpstr>Faculty Who Work on Natural Language</vt:lpstr>
      <vt:lpstr>Outline</vt:lpstr>
      <vt:lpstr>Previous Classes: Simple Recurrent Neural Network</vt:lpstr>
      <vt:lpstr>Previous Classes: Recurrent Neural Networks (LSTM)</vt:lpstr>
      <vt:lpstr>Previous Class: Recurrent Neural Networks</vt:lpstr>
      <vt:lpstr>Image Captioning [Vinyals et al. 2014]</vt:lpstr>
      <vt:lpstr>Image Captioning [Vinyals et al. 2014]</vt:lpstr>
      <vt:lpstr>Image Captioning [Vinyals et al. 2014]</vt:lpstr>
      <vt:lpstr>One-hot Encoding</vt:lpstr>
      <vt:lpstr>Training [Vinyals et al. 2014]</vt:lpstr>
      <vt:lpstr>Inference [Vinyals et al. 2014]</vt:lpstr>
      <vt:lpstr>Results [Vinyals et al. 2014]</vt:lpstr>
      <vt:lpstr>Evaluation [Vinyals et al. 2014]</vt:lpstr>
      <vt:lpstr>Outline</vt:lpstr>
      <vt:lpstr>Visual Question Answering Demo</vt:lpstr>
      <vt:lpstr>Visual Question Answering: Applications</vt:lpstr>
      <vt:lpstr>Visual Question Answering: iBOWIMG Baseline</vt:lpstr>
      <vt:lpstr>Visual Question Answering: iBOWIMG Baseline</vt:lpstr>
      <vt:lpstr>Visual Question Answering: iBOWIMG Baseline</vt:lpstr>
      <vt:lpstr>Visual Question Answering: iBOWIMG Baseline</vt:lpstr>
      <vt:lpstr>Visual Question Answering Challenges+Datasets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3634</cp:revision>
  <cp:lastPrinted>2016-09-27T19:12:29Z</cp:lastPrinted>
  <dcterms:created xsi:type="dcterms:W3CDTF">2008-06-05T17:05:06Z</dcterms:created>
  <dcterms:modified xsi:type="dcterms:W3CDTF">2017-04-20T18:31:24Z</dcterms:modified>
</cp:coreProperties>
</file>