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1404" r:id="rId2"/>
    <p:sldId id="1417" r:id="rId3"/>
    <p:sldId id="1420" r:id="rId4"/>
    <p:sldId id="1431" r:id="rId5"/>
    <p:sldId id="1422" r:id="rId6"/>
    <p:sldId id="1423" r:id="rId7"/>
    <p:sldId id="1424" r:id="rId8"/>
    <p:sldId id="1436" r:id="rId9"/>
    <p:sldId id="1438" r:id="rId10"/>
    <p:sldId id="1437" r:id="rId11"/>
    <p:sldId id="1418" r:id="rId12"/>
    <p:sldId id="1433" r:id="rId13"/>
    <p:sldId id="1419" r:id="rId14"/>
    <p:sldId id="1426" r:id="rId15"/>
    <p:sldId id="1427" r:id="rId16"/>
    <p:sldId id="1428" r:id="rId17"/>
    <p:sldId id="1430" r:id="rId18"/>
    <p:sldId id="1432" r:id="rId19"/>
    <p:sldId id="1435" r:id="rId20"/>
    <p:sldId id="1434" r:id="rId21"/>
    <p:sldId id="1429" r:id="rId22"/>
  </p:sldIdLst>
  <p:sldSz cx="12188825" cy="6858000"/>
  <p:notesSz cx="6934200" cy="92329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7F7"/>
    <a:srgbClr val="FF9100"/>
    <a:srgbClr val="008500"/>
    <a:srgbClr val="0000FF"/>
    <a:srgbClr val="A0D8FC"/>
    <a:srgbClr val="3C4B17"/>
    <a:srgbClr val="003D00"/>
    <a:srgbClr val="3C9617"/>
    <a:srgbClr val="0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8" autoAdjust="0"/>
    <p:restoredTop sz="92596" autoAdjust="0"/>
  </p:normalViewPr>
  <p:slideViewPr>
    <p:cSldViewPr>
      <p:cViewPr>
        <p:scale>
          <a:sx n="100" d="100"/>
          <a:sy n="100" d="100"/>
        </p:scale>
        <p:origin x="1088" y="1712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4/25/17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F251-12B7-4DA9-BBB1-AB213C944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4/25/17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4/25/17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4/25/17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4/25/17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4/25/17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4/25/17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4/25/17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4/25/17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thaneade.com/li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hyperlink" Target="https://artoolki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vmbargrXE" TargetMode="External"/><Relationship Id="rId4" Type="http://schemas.openxmlformats.org/officeDocument/2006/relationships/hyperlink" Target="https://github.com/kosiara/artoolkit-android-studio-example/blob/master/app/src/main/java/org/artoolkit/ar/samples/ARSimple/SimpleRenderer.java" TargetMode="External"/><Relationship Id="rId5" Type="http://schemas.openxmlformats.org/officeDocument/2006/relationships/hyperlink" Target="https://artoolkit.org/documentation/doku.php?id=4_Android:android_camera_calibr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toolkit.org/documentation/doku.php?id=3_Marker_Training:marker_train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WG4nhdsyS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dlib.net/2014/08/real-time-face-pose-estimation.html" TargetMode="External"/><Relationship Id="rId3" Type="http://schemas.openxmlformats.org/officeDocument/2006/relationships/hyperlink" Target="https://www.youtube.com/watch?v=FEv_ywItaD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SJWZpFIAlQ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9bfBV-x0ftM?t=58" TargetMode="External"/><Relationship Id="rId3" Type="http://schemas.openxmlformats.org/officeDocument/2006/relationships/hyperlink" Target="https://youtu.be/iyc-2ujbmxQ?t=12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ckqNdrdbg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brary.virginia.edu/services/reserve-room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angxiang_tuxing/3166995765/in/photolist-5PRFvg-bA2dvh-7K26Hn-bxFoVw-n59Ssa-7K2534-9SgWuu-9Se4y4-muoPKH-bWiKQ7-bojEyD-9KMtRa-651xWu-89fqxs-89fp8q-651xWE-651B97-4HFCRt-81beNM-7NjCrv-651xWm-7BeVHy-7bPmQn-8MAjRu-7jLPGX-8" TargetMode="External"/><Relationship Id="rId4" Type="http://schemas.openxmlformats.org/officeDocument/2006/relationships/image" Target="../media/image3.tiff"/><Relationship Id="rId5" Type="http://schemas.openxmlformats.org/officeDocument/2006/relationships/hyperlink" Target="https://en.wikipedia.org/wiki/Virtual_reality#/media/File:HTC_Vive_(16)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hKUoZxNClA" TargetMode="External"/><Relationship Id="rId3" Type="http://schemas.openxmlformats.org/officeDocument/2006/relationships/hyperlink" Target="https://www.youtube.com/watch?v=tnRJaHZH9l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in.tum.de/research/vslam/lsdslam" TargetMode="External"/><Relationship Id="rId3" Type="http://schemas.openxmlformats.org/officeDocument/2006/relationships/hyperlink" Target="https://www.youtube.com/watch?v=GnuQzP3gty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in.tum.de/research/vslam/lsdslam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SO(3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aternions_and_spatial_rotation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Orthogonal_Procrustes_probl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4501:</a:t>
            </a:r>
            <a:br>
              <a:rPr lang="en-US" dirty="0" smtClean="0"/>
            </a:br>
            <a:r>
              <a:rPr lang="en-US" dirty="0" smtClean="0"/>
              <a:t>Introduction to Computer Vision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Augmented and Virtual Reality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5264" y="6457890"/>
            <a:ext cx="6683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Some slides from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Fei-Fei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Li / Andrej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Karpathy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/ Justin Johnson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Represent </a:t>
            </a:r>
            <a:r>
              <a:rPr lang="en-US" dirty="0" smtClean="0"/>
              <a:t>Rigid Motions?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SE(3): group of </a:t>
            </a:r>
            <a:r>
              <a:rPr lang="en-US" b="1" dirty="0" smtClean="0"/>
              <a:t>3D</a:t>
            </a:r>
            <a:r>
              <a:rPr lang="en-US" dirty="0" smtClean="0"/>
              <a:t> </a:t>
            </a:r>
            <a:r>
              <a:rPr lang="en-US" b="1" dirty="0" smtClean="0"/>
              <a:t>rigid motions</a:t>
            </a:r>
            <a:r>
              <a:rPr lang="en-US" dirty="0" smtClean="0"/>
              <a:t>: translation plus rotation</a:t>
            </a:r>
          </a:p>
          <a:p>
            <a:pPr lvl="1"/>
            <a:r>
              <a:rPr lang="en-US" dirty="0" smtClean="0"/>
              <a:t>“Special Euclidean group”</a:t>
            </a:r>
          </a:p>
          <a:p>
            <a:pPr lvl="1"/>
            <a:r>
              <a:rPr lang="en-US" dirty="0" smtClean="0"/>
              <a:t>Related (via matrix exponential) to</a:t>
            </a:r>
          </a:p>
          <a:p>
            <a:pPr lvl="1"/>
            <a:r>
              <a:rPr lang="en-US" dirty="0" smtClean="0"/>
              <a:t>se(3): the Lie algebra of differential translations and rotations.</a:t>
            </a:r>
          </a:p>
          <a:p>
            <a:pPr lvl="1"/>
            <a:endParaRPr lang="en-US" dirty="0"/>
          </a:p>
          <a:p>
            <a:r>
              <a:rPr lang="en-US" dirty="0" smtClean="0"/>
              <a:t>For more details, see </a:t>
            </a:r>
            <a:r>
              <a:rPr lang="en-US" dirty="0" smtClean="0">
                <a:hlinkClick r:id="rId2"/>
              </a:rPr>
              <a:t>tutorial on Lie groups for 2D/3D transforms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64" y="2210323"/>
            <a:ext cx="10168297" cy="4435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Software: </a:t>
            </a:r>
            <a:r>
              <a:rPr lang="en-US" dirty="0" err="1" smtClean="0">
                <a:hlinkClick r:id="rId3"/>
              </a:rPr>
              <a:t>ARToolKit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9648" y="2682344"/>
            <a:ext cx="10515600" cy="2916114"/>
          </a:xfrm>
          <a:prstGeom prst="roundRect">
            <a:avLst/>
          </a:prstGeom>
          <a:solidFill>
            <a:srgbClr val="D6D7F7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Tracking</a:t>
            </a:r>
            <a:endParaRPr lang="en-US" sz="2800" dirty="0"/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Barcodes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FREAK --- Fast </a:t>
            </a:r>
            <a:r>
              <a:rPr lang="en-US" sz="2800" dirty="0" err="1"/>
              <a:t>REtinA</a:t>
            </a:r>
            <a:r>
              <a:rPr lang="en-US" sz="2800" dirty="0"/>
              <a:t> </a:t>
            </a:r>
            <a:r>
              <a:rPr lang="en-US" sz="2800" dirty="0" err="1"/>
              <a:t>Keypoints</a:t>
            </a:r>
            <a:r>
              <a:rPr lang="en-US" sz="2800" dirty="0"/>
              <a:t>, a SIFT-inspired feature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Camera </a:t>
            </a:r>
            <a:r>
              <a:rPr lang="en-US" sz="2800" dirty="0" smtClean="0"/>
              <a:t>calibration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Stereo </a:t>
            </a:r>
            <a:r>
              <a:rPr lang="en-US" sz="2800" dirty="0"/>
              <a:t>cameras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See-through displays</a:t>
            </a:r>
          </a:p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0959" y="1524000"/>
            <a:ext cx="11460639" cy="4525963"/>
          </a:xfrm>
        </p:spPr>
        <p:txBody>
          <a:bodyPr/>
          <a:lstStyle/>
          <a:p>
            <a:r>
              <a:rPr lang="en-US" dirty="0" smtClean="0"/>
              <a:t>Widely used open source tracking library first released in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Reality Application (</a:t>
            </a:r>
            <a:r>
              <a:rPr lang="en-US" dirty="0" err="1" smtClean="0"/>
              <a:t>ARToolKit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example: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square </a:t>
            </a:r>
            <a:r>
              <a:rPr lang="en-US" dirty="0">
                <a:hlinkClick r:id="rId2"/>
              </a:rPr>
              <a:t>template markers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ARSimple / simpleLite video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ARSimple code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Intrinsic </a:t>
            </a:r>
            <a:r>
              <a:rPr lang="en-US" dirty="0"/>
              <a:t>camera matrix:</a:t>
            </a:r>
          </a:p>
          <a:p>
            <a:pPr lvl="1"/>
            <a:r>
              <a:rPr lang="en-US" dirty="0" err="1"/>
              <a:t>ARToolKit</a:t>
            </a:r>
            <a:r>
              <a:rPr lang="en-US" dirty="0"/>
              <a:t> knows for popular iOS cameras</a:t>
            </a:r>
          </a:p>
          <a:p>
            <a:pPr lvl="1"/>
            <a:r>
              <a:rPr lang="en-US" dirty="0"/>
              <a:t>Otherwise, may need to do </a:t>
            </a:r>
            <a:r>
              <a:rPr lang="en-US" dirty="0">
                <a:hlinkClick r:id="rId5"/>
              </a:rPr>
              <a:t>camera calibration</a:t>
            </a:r>
            <a:r>
              <a:rPr lang="en-US" dirty="0"/>
              <a:t> for best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Software: </a:t>
            </a:r>
            <a:r>
              <a:rPr lang="en-US" dirty="0" err="1" smtClean="0"/>
              <a:t>ARToolKit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Reality + 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Face landmark detection example</a:t>
            </a:r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Snapchat lenses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Augmented reality</a:t>
            </a:r>
          </a:p>
          <a:p>
            <a:r>
              <a:rPr lang="en-US" b="1" dirty="0" smtClean="0"/>
              <a:t>Virtual reality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Sword of Damocles</a:t>
            </a:r>
            <a:r>
              <a:rPr lang="en-US" dirty="0" smtClean="0"/>
              <a:t>: VR/AR head mounted display</a:t>
            </a:r>
          </a:p>
          <a:p>
            <a:pPr lvl="1"/>
            <a:r>
              <a:rPr lang="en-US" dirty="0" smtClean="0"/>
              <a:t>Ivan Sutherland and Bob </a:t>
            </a:r>
            <a:r>
              <a:rPr lang="en-US" dirty="0" err="1" smtClean="0"/>
              <a:t>Sproull</a:t>
            </a:r>
            <a:r>
              <a:rPr lang="en-US" dirty="0" smtClean="0"/>
              <a:t>, 1965 to 1968</a:t>
            </a:r>
          </a:p>
          <a:p>
            <a:pPr lvl="1"/>
            <a:endParaRPr lang="en-US" dirty="0"/>
          </a:p>
          <a:p>
            <a:r>
              <a:rPr lang="en-US" dirty="0" smtClean="0"/>
              <a:t>“The </a:t>
            </a:r>
            <a:r>
              <a:rPr lang="en-US" b="1" dirty="0"/>
              <a:t>ultimate display </a:t>
            </a:r>
            <a:r>
              <a:rPr lang="en-US" dirty="0"/>
              <a:t>would, of course, be a room within which the computer can control the existence of matter. A chair displayed in such a room would be good enough to sit in. Handcuffs displayed in such a room would be confining, and a bullet displayed in such a room would be fatal</a:t>
            </a:r>
            <a:r>
              <a:rPr lang="en-US" dirty="0" smtClean="0"/>
              <a:t>.” </a:t>
            </a:r>
            <a:r>
              <a:rPr lang="mr-IN" dirty="0" smtClean="0"/>
              <a:t>–</a:t>
            </a:r>
            <a:r>
              <a:rPr lang="en-US" dirty="0" smtClean="0"/>
              <a:t> Ivan Sutherland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Cardboard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34" y="1408874"/>
            <a:ext cx="6838156" cy="4551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32856" y="6096000"/>
            <a:ext cx="712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Android Phone + $15 kit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Oculus 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Example Interactions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Sensors:</a:t>
            </a:r>
          </a:p>
          <a:p>
            <a:pPr lvl="1"/>
            <a:r>
              <a:rPr lang="en-US" dirty="0" smtClean="0"/>
              <a:t>Gyroscope / accelerometer / magnetometer</a:t>
            </a:r>
          </a:p>
          <a:p>
            <a:pPr lvl="1"/>
            <a:r>
              <a:rPr lang="en-US" dirty="0" smtClean="0">
                <a:hlinkClick r:id="rId3"/>
              </a:rPr>
              <a:t>Infrared LEDs</a:t>
            </a:r>
          </a:p>
          <a:p>
            <a:pPr lvl="1"/>
            <a:r>
              <a:rPr lang="en-US" dirty="0" smtClean="0"/>
              <a:t>Tracking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Tilt Brush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Augmented reality</a:t>
            </a:r>
          </a:p>
          <a:p>
            <a:r>
              <a:rPr lang="en-US" dirty="0" smtClean="0"/>
              <a:t>Virtual reality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engines (e.g. Unity)</a:t>
            </a:r>
          </a:p>
          <a:p>
            <a:r>
              <a:rPr lang="en-US" dirty="0" smtClean="0"/>
              <a:t>OpenGL / </a:t>
            </a:r>
            <a:r>
              <a:rPr lang="en-US" dirty="0" err="1" smtClean="0"/>
              <a:t>WebGL</a:t>
            </a:r>
            <a:r>
              <a:rPr lang="en-US" dirty="0" smtClean="0"/>
              <a:t> / Direct3D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Virginia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Clemons Library / Robertson Media Center</a:t>
            </a:r>
            <a:endParaRPr lang="en-US" dirty="0" smtClean="0"/>
          </a:p>
          <a:p>
            <a:pPr lvl="1"/>
            <a:r>
              <a:rPr lang="en-US" dirty="0" smtClean="0"/>
              <a:t>HTC Vive</a:t>
            </a:r>
          </a:p>
          <a:p>
            <a:pPr lvl="1"/>
            <a:r>
              <a:rPr lang="en-US" dirty="0" smtClean="0"/>
              <a:t>Oculus 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and Virtual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Augmented reality</a:t>
            </a:r>
            <a:r>
              <a:rPr lang="en-US" dirty="0" smtClean="0"/>
              <a:t>: Live view of a</a:t>
            </a:r>
            <a:br>
              <a:rPr lang="en-US" dirty="0" smtClean="0"/>
            </a:br>
            <a:r>
              <a:rPr lang="en-US" dirty="0" smtClean="0"/>
              <a:t>physical, real-world environment</a:t>
            </a:r>
            <a:br>
              <a:rPr lang="en-US" dirty="0" smtClean="0"/>
            </a:br>
            <a:r>
              <a:rPr lang="en-US" i="1" dirty="0" smtClean="0"/>
              <a:t>augmented</a:t>
            </a:r>
            <a:r>
              <a:rPr lang="en-US" dirty="0" smtClean="0"/>
              <a:t> with virtual objects.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Virtual reality</a:t>
            </a:r>
            <a:r>
              <a:rPr lang="en-US" dirty="0" smtClean="0"/>
              <a:t>: a headset is used to</a:t>
            </a:r>
            <a:br>
              <a:rPr lang="en-US" dirty="0" smtClean="0"/>
            </a:br>
            <a:r>
              <a:rPr lang="en-US" dirty="0" smtClean="0"/>
              <a:t>generate synthetic images (sounds) that</a:t>
            </a:r>
            <a:br>
              <a:rPr lang="en-US" dirty="0" smtClean="0"/>
            </a:br>
            <a:r>
              <a:rPr lang="en-US" i="1" dirty="0" smtClean="0"/>
              <a:t>replace</a:t>
            </a:r>
            <a:r>
              <a:rPr lang="en-US" dirty="0"/>
              <a:t> </a:t>
            </a:r>
            <a:r>
              <a:rPr lang="en-US" dirty="0" smtClean="0"/>
              <a:t>the real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8142846" y="1524410"/>
            <a:ext cx="3505201" cy="2074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47013" y="3579241"/>
            <a:ext cx="418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Wangxiang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Tuxing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847" y="4199059"/>
            <a:ext cx="3505200" cy="2334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55978" y="6474841"/>
            <a:ext cx="418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5"/>
              </a:rPr>
              <a:t>Wikipedia / HTC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Reality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Microsoft Hololens</a:t>
            </a:r>
            <a:endParaRPr lang="en-US" dirty="0" smtClean="0"/>
          </a:p>
          <a:p>
            <a:pPr lvl="1"/>
            <a:r>
              <a:rPr lang="en-US" dirty="0"/>
              <a:t>5 color cameras, 1 depth </a:t>
            </a:r>
            <a:r>
              <a:rPr lang="en-US" dirty="0" smtClean="0"/>
              <a:t>camera</a:t>
            </a:r>
          </a:p>
          <a:p>
            <a:pPr lvl="1"/>
            <a:r>
              <a:rPr lang="en-US" dirty="0" smtClean="0"/>
              <a:t>1 Inertial Measurement Unit</a:t>
            </a:r>
          </a:p>
          <a:p>
            <a:pPr lvl="2"/>
            <a:r>
              <a:rPr lang="en-US" sz="2800" dirty="0"/>
              <a:t>M</a:t>
            </a:r>
            <a:r>
              <a:rPr lang="en-US" sz="2800" dirty="0" smtClean="0"/>
              <a:t>easures linear/angular motion: gyroscopes and accelerometers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dirty="0" smtClean="0">
                <a:hlinkClick r:id="rId3"/>
              </a:rPr>
              <a:t>"The Future of Augmented Reality"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 (Simultaneous Localization And Mapping)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SLAM</a:t>
            </a:r>
            <a:r>
              <a:rPr lang="en-US" dirty="0" smtClean="0"/>
              <a:t>: Constructing or updating a map of an unknown environment while also tracking an agent’s location in the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LSD-SLAM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=GnuQzP3gty4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LSD-SLAM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0" y="1676400"/>
            <a:ext cx="11785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Represent Rotations?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SO(3)</a:t>
            </a:r>
            <a:r>
              <a:rPr lang="en-US" dirty="0" smtClean="0"/>
              <a:t>: group of </a:t>
            </a:r>
            <a:r>
              <a:rPr lang="en-US" b="1" dirty="0" smtClean="0"/>
              <a:t>all rotations</a:t>
            </a:r>
            <a:r>
              <a:rPr lang="en-US" dirty="0" smtClean="0"/>
              <a:t> about the origin in 3D Euclidean space</a:t>
            </a:r>
          </a:p>
          <a:p>
            <a:pPr lvl="1"/>
            <a:r>
              <a:rPr lang="en-US" dirty="0" smtClean="0"/>
              <a:t>“Special orthogonal group”</a:t>
            </a:r>
          </a:p>
          <a:p>
            <a:pPr lvl="1"/>
            <a:r>
              <a:rPr lang="en-US" dirty="0" smtClean="0"/>
              <a:t>3x3 orthogonal matrices (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baseline="30000" dirty="0" smtClean="0">
                <a:latin typeface="Times" charset="0"/>
                <a:ea typeface="Times" charset="0"/>
                <a:cs typeface="Times" charset="0"/>
              </a:rPr>
              <a:t>T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= </a:t>
            </a:r>
            <a:r>
              <a:rPr lang="en-US" i="1" dirty="0" smtClean="0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baseline="30000" dirty="0" smtClean="0">
                <a:latin typeface="Times" charset="0"/>
                <a:ea typeface="Times" charset="0"/>
                <a:cs typeface="Times" charset="0"/>
              </a:rPr>
              <a:t>-1</a:t>
            </a:r>
            <a:r>
              <a:rPr lang="en-US" dirty="0" smtClean="0"/>
              <a:t>) with determinant 1</a:t>
            </a:r>
          </a:p>
          <a:p>
            <a:pPr lvl="1"/>
            <a:r>
              <a:rPr lang="en-US" dirty="0" smtClean="0"/>
              <a:t>Could represent rotation directly as a 3x3 matrix </a:t>
            </a:r>
            <a:r>
              <a:rPr lang="en-US" b="1" dirty="0" smtClean="0"/>
              <a:t>R</a:t>
            </a:r>
            <a:r>
              <a:rPr lang="en-US" dirty="0" smtClean="0"/>
              <a:t>, but</a:t>
            </a:r>
          </a:p>
          <a:p>
            <a:pPr lvl="2"/>
            <a:r>
              <a:rPr lang="en-US" sz="2400" dirty="0" smtClean="0"/>
              <a:t>This requires 9 entries to represent rotations (only 3 DOF)</a:t>
            </a:r>
          </a:p>
          <a:p>
            <a:pPr lvl="2"/>
            <a:r>
              <a:rPr lang="en-US" sz="2400" dirty="0" smtClean="0"/>
              <a:t>Accumulated errors can cause matrices to drift from orthogonal</a:t>
            </a:r>
          </a:p>
        </p:txBody>
      </p:sp>
    </p:spTree>
    <p:extLst>
      <p:ext uri="{BB962C8B-B14F-4D97-AF65-F5344CB8AC3E}">
        <p14:creationId xmlns:p14="http://schemas.microsoft.com/office/powerpoint/2010/main" val="17453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Represent Rotations?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Common solutions:</a:t>
            </a:r>
            <a:endParaRPr lang="en-US" sz="3200" dirty="0"/>
          </a:p>
          <a:p>
            <a:pPr lvl="1"/>
            <a:r>
              <a:rPr lang="en-US" sz="3200" dirty="0" smtClean="0"/>
              <a:t>Re-</a:t>
            </a:r>
            <a:r>
              <a:rPr lang="en-US" sz="3200" dirty="0" err="1" smtClean="0"/>
              <a:t>orthogonalize</a:t>
            </a:r>
            <a:r>
              <a:rPr lang="en-US" sz="3200" dirty="0" smtClean="0"/>
              <a:t> matrices (e.g. </a:t>
            </a:r>
            <a:r>
              <a:rPr lang="en-US" sz="3200" dirty="0" smtClean="0">
                <a:hlinkClick r:id="rId2"/>
              </a:rPr>
              <a:t>via SVD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>
                <a:hlinkClick r:id="rId3"/>
              </a:rPr>
              <a:t>Unit quaternions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Lie </a:t>
            </a:r>
            <a:r>
              <a:rPr lang="en-US" sz="3200" dirty="0"/>
              <a:t>algebra so(3): set of 3x3 skew-symmetric matrices</a:t>
            </a:r>
            <a:r>
              <a:rPr lang="en-US" sz="3200" dirty="0" smtClean="0"/>
              <a:t>.</a:t>
            </a:r>
          </a:p>
          <a:p>
            <a:pPr lvl="2"/>
            <a:r>
              <a:rPr lang="en-US" sz="2800" dirty="0" smtClean="0"/>
              <a:t>Used by LSD-SLAM paper</a:t>
            </a:r>
            <a:endParaRPr lang="en-US" sz="2800" dirty="0"/>
          </a:p>
          <a:p>
            <a:pPr lvl="2"/>
            <a:r>
              <a:rPr lang="en-US" sz="2800" dirty="0"/>
              <a:t>“Differential rotations”</a:t>
            </a:r>
          </a:p>
          <a:p>
            <a:pPr lvl="2"/>
            <a:r>
              <a:rPr lang="en-US" sz="2800" dirty="0" smtClean="0"/>
              <a:t>Can map so(3) to SO(3</a:t>
            </a:r>
            <a:r>
              <a:rPr lang="en-US" sz="2800" dirty="0"/>
              <a:t>) via matrix </a:t>
            </a:r>
            <a:r>
              <a:rPr lang="en-US" sz="2800" dirty="0" smtClean="0"/>
              <a:t>exponential</a:t>
            </a:r>
            <a:endParaRPr lang="en-US" sz="2800" dirty="0"/>
          </a:p>
          <a:p>
            <a:pPr lvl="2"/>
            <a:r>
              <a:rPr lang="en-US" sz="2800" dirty="0" smtClean="0"/>
              <a:t>Matrix </a:t>
            </a:r>
            <a:r>
              <a:rPr lang="en-US" sz="2800" dirty="0"/>
              <a:t>exponential:</a:t>
            </a:r>
          </a:p>
          <a:p>
            <a:pPr lvl="2"/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5774257"/>
            <a:ext cx="2173288" cy="9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104081</TotalTime>
  <Words>493</Words>
  <Application>Microsoft Macintosh PowerPoint</Application>
  <PresentationFormat>Custom</PresentationFormat>
  <Paragraphs>97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Mangal</vt:lpstr>
      <vt:lpstr>Myriad Pro</vt:lpstr>
      <vt:lpstr>Palatino Linotype</vt:lpstr>
      <vt:lpstr>Times</vt:lpstr>
      <vt:lpstr>Times New Roman</vt:lpstr>
      <vt:lpstr>Arial</vt:lpstr>
      <vt:lpstr>Default Design</vt:lpstr>
      <vt:lpstr>CS 4501: Introduction to Computer Vision  Augmented and Virtual Reality</vt:lpstr>
      <vt:lpstr>Outline</vt:lpstr>
      <vt:lpstr>Augmented and Virtual Reality</vt:lpstr>
      <vt:lpstr>Augmented Reality Videos</vt:lpstr>
      <vt:lpstr>SLAM (Simultaneous Localization And Mapping)</vt:lpstr>
      <vt:lpstr>LSD-SLAM</vt:lpstr>
      <vt:lpstr>LSD-SLAM Overview</vt:lpstr>
      <vt:lpstr>How to Represent Rotations?</vt:lpstr>
      <vt:lpstr>How to Represent Rotations?</vt:lpstr>
      <vt:lpstr>How to Represent Rigid Motions?</vt:lpstr>
      <vt:lpstr>Software: ARToolKit</vt:lpstr>
      <vt:lpstr>Augmented Reality Application (ARToolKit)</vt:lpstr>
      <vt:lpstr>Software: ARToolKit</vt:lpstr>
      <vt:lpstr>Augmented Reality + Faces</vt:lpstr>
      <vt:lpstr>Outline</vt:lpstr>
      <vt:lpstr>History</vt:lpstr>
      <vt:lpstr>Google Cardboard</vt:lpstr>
      <vt:lpstr>Example: Oculus Rift</vt:lpstr>
      <vt:lpstr>VR Applications</vt:lpstr>
      <vt:lpstr>Rendering</vt:lpstr>
      <vt:lpstr>University of Virginia Resources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3661</cp:revision>
  <cp:lastPrinted>2016-09-27T19:12:29Z</cp:lastPrinted>
  <dcterms:created xsi:type="dcterms:W3CDTF">2008-06-05T17:05:06Z</dcterms:created>
  <dcterms:modified xsi:type="dcterms:W3CDTF">2017-04-25T19:22:29Z</dcterms:modified>
</cp:coreProperties>
</file>