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1404" r:id="rId2"/>
    <p:sldId id="1437" r:id="rId3"/>
    <p:sldId id="1417" r:id="rId4"/>
    <p:sldId id="1418" r:id="rId5"/>
    <p:sldId id="1432" r:id="rId6"/>
    <p:sldId id="1420" r:id="rId7"/>
    <p:sldId id="1451" r:id="rId8"/>
    <p:sldId id="1452" r:id="rId9"/>
    <p:sldId id="1433" r:id="rId10"/>
    <p:sldId id="1434" r:id="rId11"/>
    <p:sldId id="1421" r:id="rId12"/>
    <p:sldId id="1422" r:id="rId13"/>
    <p:sldId id="1424" r:id="rId14"/>
    <p:sldId id="1425" r:id="rId15"/>
    <p:sldId id="1428" r:id="rId16"/>
    <p:sldId id="1435" r:id="rId17"/>
    <p:sldId id="1436" r:id="rId18"/>
    <p:sldId id="1450" r:id="rId19"/>
    <p:sldId id="1453" r:id="rId20"/>
  </p:sldIdLst>
  <p:sldSz cx="12188825" cy="6858000"/>
  <p:notesSz cx="6934200" cy="92329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36" userDrawn="1">
          <p15:clr>
            <a:srgbClr val="A4A3A4"/>
          </p15:clr>
        </p15:guide>
        <p15:guide id="3" orient="horz" pos="2260" userDrawn="1">
          <p15:clr>
            <a:srgbClr val="A4A3A4"/>
          </p15:clr>
        </p15:guide>
        <p15:guide id="6" orient="horz" pos="192" userDrawn="1">
          <p15:clr>
            <a:srgbClr val="A4A3A4"/>
          </p15:clr>
        </p15:guide>
        <p15:guide id="7" pos="4139" userDrawn="1">
          <p15:clr>
            <a:srgbClr val="A4A3A4"/>
          </p15:clr>
        </p15:guide>
        <p15:guide id="9" pos="4339" userDrawn="1">
          <p15:clr>
            <a:srgbClr val="A4A3A4"/>
          </p15:clr>
        </p15:guide>
        <p15:guide id="11" pos="4539" userDrawn="1">
          <p15:clr>
            <a:srgbClr val="A4A3A4"/>
          </p15:clr>
        </p15:guide>
        <p15:guide id="13" pos="4739" userDrawn="1">
          <p15:clr>
            <a:srgbClr val="A4A3A4"/>
          </p15:clr>
        </p15:guide>
        <p15:guide id="15" orient="horz" pos="2460" userDrawn="1">
          <p15:clr>
            <a:srgbClr val="A4A3A4"/>
          </p15:clr>
        </p15:guide>
        <p15:guide id="17" orient="horz" pos="2660" userDrawn="1">
          <p15:clr>
            <a:srgbClr val="A4A3A4"/>
          </p15:clr>
        </p15:guide>
        <p15:guide id="18" orient="horz" pos="4320" userDrawn="1">
          <p15:clr>
            <a:srgbClr val="A4A3A4"/>
          </p15:clr>
        </p15:guide>
        <p15:guide id="19" orient="horz" pos="2860" userDrawn="1">
          <p15:clr>
            <a:srgbClr val="A4A3A4"/>
          </p15:clr>
        </p15:guide>
        <p15:guide id="20" orient="horz" pos="4176" userDrawn="1">
          <p15:clr>
            <a:srgbClr val="A4A3A4"/>
          </p15:clr>
        </p15:guide>
        <p15:guide id="21" orient="horz" pos="3060" userDrawn="1">
          <p15:clr>
            <a:srgbClr val="A4A3A4"/>
          </p15:clr>
        </p15:guide>
        <p15:guide id="22" pos="4943" userDrawn="1">
          <p15:clr>
            <a:srgbClr val="A4A3A4"/>
          </p15:clr>
        </p15:guide>
        <p15:guide id="24" pos="5135" userDrawn="1">
          <p15:clr>
            <a:srgbClr val="A4A3A4"/>
          </p15:clr>
        </p15:guide>
        <p15:guide id="27" orient="horz" pos="32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100"/>
    <a:srgbClr val="008500"/>
    <a:srgbClr val="0000FF"/>
    <a:srgbClr val="A0D8FC"/>
    <a:srgbClr val="3C4B17"/>
    <a:srgbClr val="003D00"/>
    <a:srgbClr val="3C9617"/>
    <a:srgbClr val="000000"/>
    <a:srgbClr val="C0000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14" autoAdjust="0"/>
    <p:restoredTop sz="92511" autoAdjust="0"/>
  </p:normalViewPr>
  <p:slideViewPr>
    <p:cSldViewPr>
      <p:cViewPr>
        <p:scale>
          <a:sx n="70" d="100"/>
          <a:sy n="70" d="100"/>
        </p:scale>
        <p:origin x="1520" y="944"/>
      </p:cViewPr>
      <p:guideLst>
        <p:guide orient="horz" pos="2736"/>
        <p:guide orient="horz" pos="2260"/>
        <p:guide orient="horz" pos="192"/>
        <p:guide pos="4139"/>
        <p:guide pos="4339"/>
        <p:guide pos="4539"/>
        <p:guide pos="4739"/>
        <p:guide orient="horz" pos="2460"/>
        <p:guide orient="horz" pos="2660"/>
        <p:guide orient="horz" pos="4320"/>
        <p:guide orient="horz" pos="2860"/>
        <p:guide orient="horz" pos="4176"/>
        <p:guide orient="horz" pos="3060"/>
        <p:guide pos="4943"/>
        <p:guide pos="5135"/>
        <p:guide orient="horz" pos="3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80" d="100"/>
        <a:sy n="180" d="100"/>
      </p:scale>
      <p:origin x="0" y="0"/>
    </p:cViewPr>
  </p:notesTextViewPr>
  <p:sorterViewPr>
    <p:cViewPr>
      <p:scale>
        <a:sx n="116" d="100"/>
        <a:sy n="11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944" y="184"/>
      </p:cViewPr>
      <p:guideLst>
        <p:guide orient="horz" pos="2908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tags" Target="tags/tag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7FD52F11-82F9-487F-A4B4-5FF5AFBE2455}" type="datetimeFigureOut">
              <a:rPr lang="en-US" smtClean="0"/>
              <a:pPr/>
              <a:t>4/28/17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23DC89A8-7065-4E1E-A684-A24A390C97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979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A601B93-F761-48BF-8BD7-15ACBDE718AB}" type="datetimeFigureOut">
              <a:rPr lang="en-US" smtClean="0"/>
              <a:pPr/>
              <a:t>4/28/17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0525" y="693738"/>
            <a:ext cx="61531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85628"/>
            <a:ext cx="5547360" cy="4154805"/>
          </a:xfrm>
          <a:prstGeom prst="rect">
            <a:avLst/>
          </a:prstGeom>
        </p:spPr>
        <p:txBody>
          <a:bodyPr vert="horz" lIns="92309" tIns="46154" rIns="92309" bIns="4615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1C52F251-12B7-4DA9-BBB1-AB213C9449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057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2F251-12B7-4DA9-BBB1-AB213C94493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278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34"/>
            <a:ext cx="10360501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43BB4-0063-6643-8BFA-202AE7E57B7B}" type="datetime1">
              <a:rPr lang="en-US" smtClean="0"/>
              <a:t>4/28/17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A4454-85EF-4EF2-9423-996440C71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8"/>
            <a:ext cx="7313295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47"/>
            <a:ext cx="7313295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90385-8BDE-F54B-9730-D68B865BF9E1}" type="datetime1">
              <a:rPr lang="en-US" smtClean="0"/>
              <a:t>4/28/17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DB1B0-ADFA-46F4-8B73-438389ED9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D9B27-6A5B-C843-9442-BBD928463B64}" type="datetime1">
              <a:rPr lang="en-US" smtClean="0"/>
              <a:t>4/28/17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AA74B-C2BD-42B0-AA76-1E4B8510C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41"/>
            <a:ext cx="2742486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41"/>
            <a:ext cx="802431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4FA16-E477-F448-9FA9-E346F262FBD1}" type="datetime1">
              <a:rPr lang="en-US" smtClean="0"/>
              <a:t>4/28/17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B01BB-B377-4770-8642-AFF57E968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74637"/>
            <a:ext cx="1096994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722441"/>
            <a:ext cx="5383398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5986" y="1722445"/>
            <a:ext cx="5383398" cy="21859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5986" y="4060835"/>
            <a:ext cx="5383398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441" y="6245233"/>
            <a:ext cx="2844059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A858B-75E7-6548-829B-7F3B51F40179}" type="datetime1">
              <a:rPr lang="en-US" smtClean="0"/>
              <a:t>4/28/17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4515" y="6245233"/>
            <a:ext cx="3859795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5326" y="6245233"/>
            <a:ext cx="2844059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3B948-4B93-4792-893C-5BB4DD291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28600"/>
            <a:ext cx="11352370" cy="1143000"/>
          </a:xfrm>
        </p:spPr>
        <p:txBody>
          <a:bodyPr/>
          <a:lstStyle>
            <a:lvl1pPr algn="l">
              <a:defRPr sz="4300" b="0">
                <a:solidFill>
                  <a:schemeClr val="tx1"/>
                </a:solidFill>
                <a:effectLst/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722441"/>
            <a:ext cx="11460639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+mj-lt"/>
              </a:defRPr>
            </a:lvl1pPr>
            <a:lvl2pPr marL="742950" indent="-285750">
              <a:buFont typeface="Arial" charset="0"/>
              <a:buChar char="•"/>
              <a:defRPr sz="2800">
                <a:solidFill>
                  <a:schemeClr val="tx1"/>
                </a:solidFill>
                <a:latin typeface="+mj-lt"/>
              </a:defRPr>
            </a:lvl2pPr>
            <a:lvl3pPr>
              <a:defRPr sz="2000">
                <a:solidFill>
                  <a:schemeClr val="tx1"/>
                </a:solidFill>
                <a:latin typeface="+mj-lt"/>
              </a:defRPr>
            </a:lvl3pPr>
            <a:lvl4pPr>
              <a:defRPr sz="1600">
                <a:solidFill>
                  <a:schemeClr val="tx1"/>
                </a:solidFill>
                <a:latin typeface="+mj-lt"/>
              </a:defRPr>
            </a:lvl4pPr>
            <a:lvl5pPr>
              <a:defRPr sz="16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346FC-164B-1E48-8AC9-B1C3A9A0BBEB}" type="datetime1">
              <a:rPr lang="en-US" smtClean="0"/>
              <a:t>4/28/17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4E91225-603B-45C4-9B95-9148E19454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371601"/>
            <a:ext cx="10969943" cy="48768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09494-0464-0A4D-9882-F7BCD878CCE9}" type="datetime1">
              <a:rPr lang="en-US" altLang="en-US" smtClean="0"/>
              <a:t>4/28/17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9B43A-D85E-5349-A326-949F8A1B94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11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9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AECCC-D588-4F48-A5A9-CB569549639D}" type="datetime1">
              <a:rPr lang="en-US" smtClean="0"/>
              <a:t>4/28/17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97A0A-6EFB-4AE8-8DF1-FDCC487ED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72244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72244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18A88-B28E-6C48-8EE4-D710480A13DF}" type="datetime1">
              <a:rPr lang="en-US" smtClean="0"/>
              <a:t>4/28/17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136C2-5ADC-489C-980E-7B21FA7E2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7"/>
            <a:ext cx="5385514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61" y="1535117"/>
            <a:ext cx="538763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61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CB907-6EEB-BE42-9571-BA5902357F40}" type="datetime1">
              <a:rPr lang="en-US" smtClean="0"/>
              <a:t>4/28/17</a:t>
            </a:fld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0E099-C28E-4360-8B9F-90F01C11E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E518C-706E-A44F-8185-CAD2C0A17AB4}" type="datetime1">
              <a:rPr lang="en-US" smtClean="0"/>
              <a:t>4/28/17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7BA5B-4022-4ACE-A22E-32320DE3B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7EB4F-8E31-864F-A1A2-E501EC8ADECD}" type="datetime1">
              <a:rPr lang="en-US" smtClean="0"/>
              <a:t>4/28/17</a:t>
            </a:fld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DB2BA-A88A-4079-B533-94F861A7E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51" y="273054"/>
            <a:ext cx="4010039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7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51" y="1435103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EA529-41DC-D04D-8D8B-4459AE6BCBC6}" type="datetime1">
              <a:rPr lang="en-US" smtClean="0"/>
              <a:t>4/28/17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35CE1-4AAF-4E37-8CF5-8E2743339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28600"/>
            <a:ext cx="1096994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722441"/>
            <a:ext cx="1096994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441" y="6245233"/>
            <a:ext cx="2844059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E7392495-4985-3F44-89F7-F00D9B72EF84}" type="datetime1">
              <a:rPr lang="en-US" smtClean="0"/>
              <a:t>4/28/17</a:t>
            </a:fld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4515" y="6245233"/>
            <a:ext cx="3859795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6" y="6245233"/>
            <a:ext cx="2844059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1743AD-4FDF-4A10-9151-5C96EDC587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2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Myriad Pro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15000"/>
        </a:spcBef>
        <a:spcAft>
          <a:spcPct val="5000"/>
        </a:spcAft>
        <a:buChar char="•"/>
        <a:defRPr sz="3000">
          <a:solidFill>
            <a:schemeClr val="bg1"/>
          </a:solidFill>
          <a:latin typeface="Myriad Pro" pitchFamily="34" charset="0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15000"/>
        </a:spcBef>
        <a:spcAft>
          <a:spcPct val="5000"/>
        </a:spcAft>
        <a:buChar char="–"/>
        <a:defRPr sz="2600">
          <a:solidFill>
            <a:schemeClr val="bg1"/>
          </a:solidFill>
          <a:latin typeface="Myriad Pro" pitchFamily="34" charset="0"/>
        </a:defRPr>
      </a:lvl2pPr>
      <a:lvl3pPr marL="1143000" indent="-228600" algn="l" rtl="0" eaLnBrk="0" fontAlgn="base" hangingPunct="0">
        <a:lnSpc>
          <a:spcPct val="105000"/>
        </a:lnSpc>
        <a:spcBef>
          <a:spcPct val="15000"/>
        </a:spcBef>
        <a:spcAft>
          <a:spcPct val="5000"/>
        </a:spcAft>
        <a:buChar char="•"/>
        <a:defRPr sz="2200">
          <a:solidFill>
            <a:schemeClr val="bg1"/>
          </a:solidFill>
          <a:latin typeface="Myriad Pro" pitchFamily="34" charset="0"/>
        </a:defRPr>
      </a:lvl3pPr>
      <a:lvl4pPr marL="1600200" indent="-228600" algn="l" rtl="0" eaLnBrk="0" fontAlgn="base" hangingPunct="0">
        <a:lnSpc>
          <a:spcPct val="105000"/>
        </a:lnSpc>
        <a:spcBef>
          <a:spcPct val="15000"/>
        </a:spcBef>
        <a:spcAft>
          <a:spcPct val="5000"/>
        </a:spcAft>
        <a:buChar char="–"/>
        <a:defRPr>
          <a:solidFill>
            <a:schemeClr val="bg1"/>
          </a:solidFill>
          <a:latin typeface="Myriad Pro" pitchFamily="34" charset="0"/>
        </a:defRPr>
      </a:lvl4pPr>
      <a:lvl5pPr marL="2057400" indent="-228600" algn="l" rtl="0" eaLnBrk="0" fontAlgn="base" hangingPunct="0">
        <a:lnSpc>
          <a:spcPct val="105000"/>
        </a:lnSpc>
        <a:spcBef>
          <a:spcPct val="15000"/>
        </a:spcBef>
        <a:spcAft>
          <a:spcPct val="5000"/>
        </a:spcAft>
        <a:buChar char="»"/>
        <a:defRPr>
          <a:solidFill>
            <a:schemeClr val="bg1"/>
          </a:solidFill>
          <a:latin typeface="Myriad Pro" pitchFamily="34" charset="0"/>
        </a:defRPr>
      </a:lvl5pPr>
      <a:lvl6pPr marL="2514600" indent="-228600" algn="l" rtl="0" fontAlgn="base">
        <a:lnSpc>
          <a:spcPct val="105000"/>
        </a:lnSpc>
        <a:spcBef>
          <a:spcPct val="15000"/>
        </a:spcBef>
        <a:spcAft>
          <a:spcPct val="500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105000"/>
        </a:lnSpc>
        <a:spcBef>
          <a:spcPct val="15000"/>
        </a:spcBef>
        <a:spcAft>
          <a:spcPct val="500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105000"/>
        </a:lnSpc>
        <a:spcBef>
          <a:spcPct val="15000"/>
        </a:spcBef>
        <a:spcAft>
          <a:spcPct val="500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105000"/>
        </a:lnSpc>
        <a:spcBef>
          <a:spcPct val="15000"/>
        </a:spcBef>
        <a:spcAft>
          <a:spcPct val="500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ierrasun.com/news/business/self-driving-waymo-car-tested-on-lake-tahoes-snowy-road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erohedge.com/news/2017-03-02/tesla-autopilot-crash-caught-dashcam" TargetMode="External"/><Relationship Id="rId4" Type="http://schemas.openxmlformats.org/officeDocument/2006/relationships/hyperlink" Target="https://www.wired.com/2017/01/probing-teslas-deadly-crash-feds-say-yay-self-driving/" TargetMode="External"/><Relationship Id="rId5" Type="http://schemas.openxmlformats.org/officeDocument/2006/relationships/hyperlink" Target="https://en.wikipedia.org/wiki/List_of_countries_by_traffic-related_death_rate" TargetMode="External"/><Relationship Id="rId6" Type="http://schemas.openxmlformats.org/officeDocument/2006/relationships/hyperlink" Target="https://www.youtube.com/watch?v=bSUrn0lZinU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eAal0juXXzU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utomatic_braking" TargetMode="External"/><Relationship Id="rId4" Type="http://schemas.openxmlformats.org/officeDocument/2006/relationships/hyperlink" Target="https://en.wikipedia.org/wiki/Adaptive_cruise_contro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Electronic_stability_contro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ews.stanford.edu/2017/01/25/artificial-intelligence-used-identify-skin-cancer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ebra-med.com/algorithms/bone-health/" TargetMode="External"/><Relationship Id="rId4" Type="http://schemas.openxmlformats.org/officeDocument/2006/relationships/hyperlink" Target="https://www.cbinsights.com/blog/artificial-intelligence-startups-healthcare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aLSzh_tqwxw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oney.cnn.com/2016/03/15/news/us-commutes-traffic-cars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List_of_countries_by_traffic-related_death_rate" TargetMode="Externa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saES--OTzM" TargetMode="External"/><Relationship Id="rId4" Type="http://schemas.openxmlformats.org/officeDocument/2006/relationships/hyperlink" Target="https://www.youtube.com/watch?v=nXlqv_k4P8Q" TargetMode="External"/><Relationship Id="rId5" Type="http://schemas.openxmlformats.org/officeDocument/2006/relationships/hyperlink" Target="https://en.wikipedia.org/wiki/Waymo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uHbMt6WDhQ8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rxiv.org/abs/1604.07316" TargetMode="Externa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rxiv.org/abs/1604.07316" TargetMode="Externa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aymo" TargetMode="External"/><Relationship Id="rId4" Type="http://schemas.openxmlformats.org/officeDocument/2006/relationships/hyperlink" Target="https://www.theverge.com/2017/4/25/15415840/waymo-self-driving-minivan-early-rider-phoenix" TargetMode="External"/><Relationship Id="rId5" Type="http://schemas.openxmlformats.org/officeDocument/2006/relationships/hyperlink" Target="http://www.cnbc.com/2015/10/29/crash-data-for-self-driving-cars-may-not-tell-whole-story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162" y="2895600"/>
            <a:ext cx="10360501" cy="1470025"/>
          </a:xfrm>
        </p:spPr>
        <p:txBody>
          <a:bodyPr/>
          <a:lstStyle/>
          <a:p>
            <a:r>
              <a:rPr lang="en-US" dirty="0"/>
              <a:t>CS </a:t>
            </a:r>
            <a:r>
              <a:rPr lang="en-US" dirty="0" smtClean="0"/>
              <a:t>4501:</a:t>
            </a:r>
            <a:br>
              <a:rPr lang="en-US" dirty="0" smtClean="0"/>
            </a:br>
            <a:r>
              <a:rPr lang="en-US" dirty="0" smtClean="0"/>
              <a:t>Introduction to Computer Vision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Autonomous Driving and Medical</a:t>
            </a:r>
            <a:br>
              <a:rPr lang="en-US" dirty="0" smtClean="0"/>
            </a:br>
            <a:r>
              <a:rPr lang="en-US" dirty="0" smtClean="0"/>
              <a:t>Applications of Deep Learning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828323" y="5715000"/>
            <a:ext cx="8532178" cy="609600"/>
          </a:xfrm>
        </p:spPr>
        <p:txBody>
          <a:bodyPr/>
          <a:lstStyle/>
          <a:p>
            <a:r>
              <a:rPr lang="en-US" dirty="0" smtClean="0"/>
              <a:t>Connelly Barnes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505264" y="6457890"/>
            <a:ext cx="6683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Some slides from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Fei-Fei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Li / Andrej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Karpathy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/ Justin Johnson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755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Legal Status (2015)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824" y="1481156"/>
            <a:ext cx="11636188" cy="4525963"/>
          </a:xfrm>
        </p:spPr>
        <p:txBody>
          <a:bodyPr/>
          <a:lstStyle/>
          <a:p>
            <a:r>
              <a:rPr lang="en-US" dirty="0" smtClean="0"/>
              <a:t>Tests under way:</a:t>
            </a:r>
          </a:p>
          <a:p>
            <a:pPr lvl="1"/>
            <a:r>
              <a:rPr lang="en-US" dirty="0" smtClean="0"/>
              <a:t>Germany</a:t>
            </a:r>
          </a:p>
          <a:p>
            <a:pPr lvl="1"/>
            <a:r>
              <a:rPr lang="en-US" dirty="0" smtClean="0"/>
              <a:t>Netherlands</a:t>
            </a:r>
          </a:p>
          <a:p>
            <a:pPr lvl="1"/>
            <a:r>
              <a:rPr lang="en-US" dirty="0" smtClean="0"/>
              <a:t>Spain</a:t>
            </a:r>
            <a:endParaRPr lang="en-US" dirty="0"/>
          </a:p>
          <a:p>
            <a:pPr lvl="1"/>
            <a:r>
              <a:rPr lang="en-US" dirty="0" smtClean="0"/>
              <a:t>France</a:t>
            </a:r>
          </a:p>
          <a:p>
            <a:pPr lvl="1"/>
            <a:r>
              <a:rPr lang="en-US" dirty="0" smtClean="0"/>
              <a:t>U.K.</a:t>
            </a:r>
          </a:p>
          <a:p>
            <a:pPr lvl="1"/>
            <a:r>
              <a:rPr lang="en-US" dirty="0" smtClean="0"/>
              <a:t>China (</a:t>
            </a:r>
            <a:r>
              <a:rPr lang="en-US" dirty="0" err="1" smtClean="0"/>
              <a:t>Baidu</a:t>
            </a:r>
            <a:r>
              <a:rPr lang="en-US" dirty="0"/>
              <a:t> </a:t>
            </a:r>
            <a:r>
              <a:rPr lang="en-US" dirty="0" smtClean="0"/>
              <a:t>and BMW, driving in Beijing and Shanghai)</a:t>
            </a:r>
          </a:p>
          <a:p>
            <a:r>
              <a:rPr lang="en-US" dirty="0" smtClean="0"/>
              <a:t>Tests planned:</a:t>
            </a:r>
          </a:p>
          <a:p>
            <a:pPr lvl="1"/>
            <a:r>
              <a:rPr lang="en-US" dirty="0" smtClean="0"/>
              <a:t>Belgium</a:t>
            </a:r>
            <a:endParaRPr lang="en-US" dirty="0"/>
          </a:p>
          <a:p>
            <a:pPr lvl="1"/>
            <a:r>
              <a:rPr lang="en-US" dirty="0" smtClean="0"/>
              <a:t>Italy</a:t>
            </a:r>
          </a:p>
        </p:txBody>
      </p:sp>
    </p:spTree>
    <p:extLst>
      <p:ext uri="{BB962C8B-B14F-4D97-AF65-F5344CB8AC3E}">
        <p14:creationId xmlns:p14="http://schemas.microsoft.com/office/powerpoint/2010/main" val="1813522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/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Discussed in various media articles:</a:t>
            </a:r>
          </a:p>
          <a:p>
            <a:pPr lvl="1"/>
            <a:r>
              <a:rPr lang="en-US" sz="3600" dirty="0" smtClean="0"/>
              <a:t>Still gathering data for </a:t>
            </a:r>
            <a:r>
              <a:rPr lang="en-US" sz="3600" dirty="0" smtClean="0">
                <a:hlinkClick r:id="rId2"/>
              </a:rPr>
              <a:t>snow conditions</a:t>
            </a:r>
            <a:endParaRPr lang="en-US" sz="3600" dirty="0"/>
          </a:p>
          <a:p>
            <a:pPr lvl="1"/>
            <a:r>
              <a:rPr lang="en-US" sz="3600" dirty="0" smtClean="0"/>
              <a:t>May misinterpret </a:t>
            </a:r>
            <a:r>
              <a:rPr lang="en-US" sz="3600" dirty="0"/>
              <a:t>temporary traffic lights</a:t>
            </a:r>
          </a:p>
          <a:p>
            <a:pPr lvl="1"/>
            <a:r>
              <a:rPr lang="en-US" sz="3600" dirty="0"/>
              <a:t>Revert to slow “extra cautious” mode in complex unmapped intersections.</a:t>
            </a:r>
          </a:p>
          <a:p>
            <a:pPr lvl="1"/>
            <a:r>
              <a:rPr lang="en-US" sz="3600" dirty="0"/>
              <a:t>Cannot </a:t>
            </a:r>
            <a:r>
              <a:rPr lang="en-US" sz="3600" dirty="0" smtClean="0"/>
              <a:t>follow officers </a:t>
            </a:r>
            <a:r>
              <a:rPr lang="en-US" sz="3600" dirty="0"/>
              <a:t>directing traffic.</a:t>
            </a:r>
          </a:p>
          <a:p>
            <a:pPr lvl="1"/>
            <a:r>
              <a:rPr lang="en-US" sz="3600" dirty="0"/>
              <a:t>Swerve unnecessarily for minor debris</a:t>
            </a:r>
          </a:p>
        </p:txBody>
      </p:sp>
    </p:spTree>
    <p:extLst>
      <p:ext uri="{BB962C8B-B14F-4D97-AF65-F5344CB8AC3E}">
        <p14:creationId xmlns:p14="http://schemas.microsoft.com/office/powerpoint/2010/main" val="173347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Self-driving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Tesla Autopilot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Crash demo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Deadly crash in Florida</a:t>
            </a:r>
            <a:r>
              <a:rPr lang="en-US" dirty="0" smtClean="0"/>
              <a:t> (Joshua Brown) ruling by NHTSA: Tesla exculpated, outside the car’s capabilities.</a:t>
            </a:r>
          </a:p>
          <a:p>
            <a:r>
              <a:rPr lang="en-US" dirty="0" smtClean="0"/>
              <a:t>Apple</a:t>
            </a:r>
          </a:p>
          <a:p>
            <a:r>
              <a:rPr lang="en-US" dirty="0" smtClean="0"/>
              <a:t>Baidu</a:t>
            </a:r>
          </a:p>
          <a:p>
            <a:r>
              <a:rPr lang="en-US" dirty="0" smtClean="0"/>
              <a:t>Uber</a:t>
            </a:r>
          </a:p>
          <a:p>
            <a:r>
              <a:rPr lang="en-US" dirty="0" err="1" smtClean="0"/>
              <a:t>Volkswagon</a:t>
            </a:r>
            <a:r>
              <a:rPr lang="en-US" dirty="0" smtClean="0"/>
              <a:t>, Daimler, GM, Toyota, Honda, Hyundai</a:t>
            </a:r>
          </a:p>
          <a:p>
            <a:r>
              <a:rPr lang="en-US" dirty="0" smtClean="0"/>
              <a:t>Ford (aims to roll out a fleet in 2021)</a:t>
            </a:r>
          </a:p>
          <a:p>
            <a:r>
              <a:rPr lang="mr-IN" dirty="0" smtClean="0">
                <a:hlinkClick r:id="rId5"/>
              </a:rPr>
              <a:t>…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55859" y="4199965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a typeface="Arial" charset="0"/>
                <a:cs typeface="Arial" charset="0"/>
              </a:rPr>
              <a:t>Startup: </a:t>
            </a:r>
            <a:r>
              <a:rPr lang="en-US" sz="2800" dirty="0" err="1" smtClean="0">
                <a:ea typeface="Arial" charset="0"/>
                <a:cs typeface="Arial" charset="0"/>
                <a:hlinkClick r:id="rId6"/>
              </a:rPr>
              <a:t>AutoX</a:t>
            </a:r>
            <a:endParaRPr lang="en-US" sz="2800" dirty="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50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Robo</a:t>
            </a:r>
            <a:r>
              <a:rPr lang="en-US" dirty="0" smtClean="0"/>
              <a:t>-Taxis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Discussion:</a:t>
            </a:r>
          </a:p>
          <a:p>
            <a:pPr lvl="1"/>
            <a:r>
              <a:rPr lang="en-US" sz="3200" dirty="0"/>
              <a:t>What would be the effects on the economy, daily life, road utilization, parking, jobs in the transportation industry, …?</a:t>
            </a:r>
          </a:p>
          <a:p>
            <a:pPr lvl="1"/>
            <a:r>
              <a:rPr lang="en-US" sz="3200" dirty="0"/>
              <a:t>Robustness in cases of the Internet being disrupted for extended periods of time due to natural disasters, warfare, </a:t>
            </a:r>
            <a:r>
              <a:rPr lang="en-US" sz="3200" dirty="0" smtClean="0"/>
              <a:t>malicious hackers (kidnappers), …?</a:t>
            </a:r>
            <a:endParaRPr lang="en-US" sz="3200" dirty="0"/>
          </a:p>
          <a:p>
            <a:pPr lvl="1"/>
            <a:r>
              <a:rPr lang="en-US" sz="3200" dirty="0"/>
              <a:t>How many self-driving car companies will there be? Which will be #1?</a:t>
            </a:r>
          </a:p>
          <a:p>
            <a:pPr marL="457200" lvl="1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65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247" y="1524000"/>
            <a:ext cx="11210365" cy="4525963"/>
          </a:xfrm>
        </p:spPr>
        <p:txBody>
          <a:bodyPr/>
          <a:lstStyle/>
          <a:p>
            <a:r>
              <a:rPr lang="en-US" dirty="0" smtClean="0"/>
              <a:t>Columbia University Earth Institute predicts reduction in U.S. fleet of vehicles by 10x.</a:t>
            </a:r>
          </a:p>
          <a:p>
            <a:r>
              <a:rPr lang="en-US" dirty="0" smtClean="0"/>
              <a:t>PricewaterhouseCoopers forecasts reduction in traffic accidents by 10x, reduction in fleet by 100x.</a:t>
            </a:r>
          </a:p>
          <a:p>
            <a:r>
              <a:rPr lang="en-US" dirty="0" smtClean="0"/>
              <a:t>Morgan Stanley estimates autonomous cars could save the U.S. $1.3 trillion annually ($169B  in fuel consumption, $488B crash costs, $645B in boosted productivity)</a:t>
            </a:r>
          </a:p>
          <a:p>
            <a:r>
              <a:rPr lang="en-US" dirty="0" smtClean="0"/>
              <a:t>IEEE committee predicts 75% of vehicles will be autonomous by 2040.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7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National Highway Traffic Safety Administration Classification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Level 0: Driver controls vehicle at all times.</a:t>
            </a:r>
          </a:p>
          <a:p>
            <a:r>
              <a:rPr lang="en-US" sz="3000" dirty="0"/>
              <a:t>Level 1: Individual vehicle controls automated, such as </a:t>
            </a:r>
            <a:r>
              <a:rPr lang="en-US" sz="3000" dirty="0">
                <a:hlinkClick r:id="rId2"/>
              </a:rPr>
              <a:t>electronic stability control</a:t>
            </a:r>
            <a:r>
              <a:rPr lang="en-US" sz="3000" dirty="0"/>
              <a:t> or </a:t>
            </a:r>
            <a:r>
              <a:rPr lang="en-US" sz="3000" dirty="0">
                <a:hlinkClick r:id="rId3"/>
              </a:rPr>
              <a:t>automatic braking</a:t>
            </a:r>
            <a:r>
              <a:rPr lang="en-US" sz="3000" dirty="0"/>
              <a:t>.</a:t>
            </a:r>
          </a:p>
          <a:p>
            <a:r>
              <a:rPr lang="en-US" sz="3000" dirty="0"/>
              <a:t>Level 2: Two controls can be automated in unison, such as </a:t>
            </a:r>
            <a:r>
              <a:rPr lang="en-US" sz="3000" dirty="0">
                <a:hlinkClick r:id="rId4"/>
              </a:rPr>
              <a:t>adaptive cruise control</a:t>
            </a:r>
            <a:r>
              <a:rPr lang="en-US" sz="3000" dirty="0"/>
              <a:t> with automated braking.</a:t>
            </a:r>
          </a:p>
          <a:p>
            <a:r>
              <a:rPr lang="en-US" sz="3000" dirty="0"/>
              <a:t>Level 3: Driver can cede all control, but car may require driver to re-take control.</a:t>
            </a:r>
          </a:p>
          <a:p>
            <a:r>
              <a:rPr lang="en-US" sz="3000" dirty="0"/>
              <a:t>Level 4: Driver does not control car at any time.</a:t>
            </a:r>
          </a:p>
        </p:txBody>
      </p:sp>
    </p:spTree>
    <p:extLst>
      <p:ext uri="{BB962C8B-B14F-4D97-AF65-F5344CB8AC3E}">
        <p14:creationId xmlns:p14="http://schemas.microsoft.com/office/powerpoint/2010/main" val="174229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Autonomous driving</a:t>
            </a:r>
          </a:p>
          <a:p>
            <a:r>
              <a:rPr lang="en-US" b="1" dirty="0" smtClean="0"/>
              <a:t>Medical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5970019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54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Dermatology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Deep learning algorithm does as well as dermatologists in identifying skin cancer</a:t>
            </a:r>
            <a:endParaRPr lang="en-US" dirty="0" smtClean="0"/>
          </a:p>
          <a:p>
            <a:pPr lvl="1"/>
            <a:r>
              <a:rPr lang="en-US" dirty="0" smtClean="0"/>
              <a:t>Matched performance of 21 board-certified dermatologists</a:t>
            </a:r>
          </a:p>
          <a:p>
            <a:pPr lvl="1"/>
            <a:endParaRPr lang="en-US" dirty="0"/>
          </a:p>
          <a:p>
            <a:r>
              <a:rPr lang="en-US" dirty="0" smtClean="0"/>
              <a:t>Melanoma</a:t>
            </a:r>
          </a:p>
          <a:p>
            <a:pPr lvl="1"/>
            <a:r>
              <a:rPr lang="en-US" dirty="0" smtClean="0"/>
              <a:t>5 year survival rate in earliest stage: ~97%</a:t>
            </a:r>
          </a:p>
          <a:p>
            <a:pPr lvl="1"/>
            <a:r>
              <a:rPr lang="en-US" dirty="0" smtClean="0"/>
              <a:t>Latest stages: ~14%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Smartphone health-care?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5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Enlitic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Zebra Medical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Hundreds of other startups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6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57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valuable feedback about course</a:t>
            </a:r>
          </a:p>
          <a:p>
            <a:r>
              <a:rPr lang="en-US" dirty="0" smtClean="0"/>
              <a:t>See email</a:t>
            </a:r>
          </a:p>
          <a:p>
            <a:r>
              <a:rPr lang="en-US" dirty="0" smtClean="0"/>
              <a:t>Due May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23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Autonomous driving</a:t>
            </a:r>
          </a:p>
          <a:p>
            <a:r>
              <a:rPr lang="en-US" dirty="0" smtClean="0"/>
              <a:t>Medical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4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Inefficiency of Humans Driving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722441"/>
            <a:ext cx="11579384" cy="4525963"/>
          </a:xfrm>
        </p:spPr>
        <p:txBody>
          <a:bodyPr/>
          <a:lstStyle/>
          <a:p>
            <a:r>
              <a:rPr lang="en-US" dirty="0" smtClean="0"/>
              <a:t>“Americans were stuck in traffic for 8 billion hours in 2015”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CNN</a:t>
            </a:r>
            <a:endParaRPr lang="en-US" dirty="0" smtClean="0"/>
          </a:p>
          <a:p>
            <a:r>
              <a:rPr lang="en-US" dirty="0" smtClean="0"/>
              <a:t>Bureau of Labor Statistics: average wage ~$25 per hour</a:t>
            </a:r>
          </a:p>
          <a:p>
            <a:r>
              <a:rPr lang="en-US" dirty="0" smtClean="0"/>
              <a:t>If that time were spent working =&gt; $200 billion wasted per year (U.S.)</a:t>
            </a:r>
          </a:p>
          <a:p>
            <a:pPr lvl="1"/>
            <a:r>
              <a:rPr lang="en-US" dirty="0" smtClean="0"/>
              <a:t>Trillion dollar business opportunity?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Additional pain points: driver tests, licensing, parking permits, tickets, insurance, DMV lines, auto repair, parking, carpool/bus coordination.</a:t>
            </a:r>
          </a:p>
          <a:p>
            <a:r>
              <a:rPr lang="en-US" dirty="0" smtClean="0"/>
              <a:t>Second order effects: desire for short commutes =&gt;</a:t>
            </a:r>
            <a:br>
              <a:rPr lang="en-US" dirty="0" smtClean="0"/>
            </a:br>
            <a:r>
              <a:rPr lang="en-US" dirty="0" smtClean="0"/>
              <a:t>high housing prices in urban centers.</a:t>
            </a:r>
          </a:p>
        </p:txBody>
      </p:sp>
    </p:spTree>
    <p:extLst>
      <p:ext uri="{BB962C8B-B14F-4D97-AF65-F5344CB8AC3E}">
        <p14:creationId xmlns:p14="http://schemas.microsoft.com/office/powerpoint/2010/main" val="204880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Danger of Humans Driving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Motor vehicle deaths in the U.S. per year [from Wikipedia]: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3600" dirty="0" smtClean="0"/>
          </a:p>
          <a:p>
            <a:endParaRPr lang="en-US" dirty="0"/>
          </a:p>
          <a:p>
            <a:r>
              <a:rPr lang="en-US" dirty="0" smtClean="0"/>
              <a:t>Worldwide: 1.25 million deaths in 2010 </a:t>
            </a:r>
            <a:r>
              <a:rPr lang="en-US" dirty="0" smtClean="0">
                <a:hlinkClick r:id="rId2"/>
              </a:rPr>
              <a:t>[Wikipedia/WHO]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613" y="2228074"/>
            <a:ext cx="6400800" cy="382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91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 smtClean="0"/>
              <a:t>Google</a:t>
            </a:r>
            <a:r>
              <a:rPr lang="en-US" dirty="0" smtClean="0"/>
              <a:t> </a:t>
            </a:r>
            <a:r>
              <a:rPr lang="en-US" strike="sngStrike" dirty="0" smtClean="0"/>
              <a:t>Alphabet</a:t>
            </a:r>
            <a:r>
              <a:rPr lang="en-US" dirty="0" smtClean="0"/>
              <a:t> </a:t>
            </a:r>
            <a:r>
              <a:rPr lang="en-US" dirty="0" err="1" smtClean="0"/>
              <a:t>Waymo</a:t>
            </a:r>
            <a:r>
              <a:rPr lang="en-US" dirty="0" smtClean="0"/>
              <a:t> Self-Driving 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Overview Video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More Technical Video</a:t>
            </a:r>
            <a:endParaRPr lang="en-US" dirty="0" smtClean="0"/>
          </a:p>
          <a:p>
            <a:r>
              <a:rPr lang="en-US" dirty="0" smtClean="0"/>
              <a:t>Sensors:</a:t>
            </a:r>
          </a:p>
          <a:p>
            <a:pPr lvl="1"/>
            <a:r>
              <a:rPr lang="en-US" dirty="0" smtClean="0">
                <a:hlinkClick r:id="rId4"/>
              </a:rPr>
              <a:t>LIDAR: Light Detection And Ranging</a:t>
            </a:r>
            <a:endParaRPr lang="en-US" dirty="0" smtClean="0"/>
          </a:p>
          <a:p>
            <a:pPr lvl="1"/>
            <a:r>
              <a:rPr lang="en-US" dirty="0" smtClean="0"/>
              <a:t>Pacifica minivan, 3 LIDAR sensors:</a:t>
            </a:r>
          </a:p>
          <a:p>
            <a:pPr lvl="2"/>
            <a:r>
              <a:rPr lang="en-US" sz="2300" dirty="0" smtClean="0"/>
              <a:t>Short-range: see near vehicle</a:t>
            </a:r>
          </a:p>
          <a:p>
            <a:pPr lvl="2"/>
            <a:r>
              <a:rPr lang="en-US" sz="2300" dirty="0" smtClean="0"/>
              <a:t>Long-range: can zoom in on distant objects</a:t>
            </a:r>
          </a:p>
          <a:p>
            <a:r>
              <a:rPr lang="en-US" dirty="0" smtClean="0"/>
              <a:t>97% of California autonomous miles driven (635k miles) in 2016</a:t>
            </a:r>
          </a:p>
          <a:p>
            <a:pPr lvl="1"/>
            <a:r>
              <a:rPr lang="en-US" dirty="0" smtClean="0"/>
              <a:t>As of June 2016, a total of </a:t>
            </a:r>
            <a:r>
              <a:rPr lang="en-US" dirty="0" smtClean="0">
                <a:hlinkClick r:id="rId5"/>
              </a:rPr>
              <a:t>1.7 million miles driven</a:t>
            </a:r>
            <a:endParaRPr lang="en-US" dirty="0" smtClean="0"/>
          </a:p>
          <a:p>
            <a:pPr lvl="1"/>
            <a:r>
              <a:rPr lang="en-US" dirty="0" smtClean="0"/>
              <a:t>14 collisions, human drivers at fault 13 times</a:t>
            </a:r>
          </a:p>
        </p:txBody>
      </p:sp>
    </p:spTree>
    <p:extLst>
      <p:ext uri="{BB962C8B-B14F-4D97-AF65-F5344CB8AC3E}">
        <p14:creationId xmlns:p14="http://schemas.microsoft.com/office/powerpoint/2010/main" val="167572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0" y="228600"/>
            <a:ext cx="11809571" cy="11430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End-to-end self-driving</a:t>
            </a:r>
            <a:r>
              <a:rPr lang="en-US" dirty="0" smtClean="0"/>
              <a:t> [</a:t>
            </a:r>
            <a:r>
              <a:rPr lang="en-US" dirty="0" err="1" smtClean="0"/>
              <a:t>Nvidia</a:t>
            </a:r>
            <a:r>
              <a:rPr lang="en-US" dirty="0" smtClean="0"/>
              <a:t>, </a:t>
            </a:r>
            <a:r>
              <a:rPr lang="en-US" dirty="0" err="1" smtClean="0"/>
              <a:t>Bojarski</a:t>
            </a:r>
            <a:r>
              <a:rPr lang="en-US" dirty="0" smtClean="0"/>
              <a:t> et al. 2016]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89" y="1473199"/>
            <a:ext cx="10232047" cy="505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94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0" y="228600"/>
            <a:ext cx="11733371" cy="11430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End-to-end self-driving</a:t>
            </a:r>
            <a:r>
              <a:rPr lang="en-US" dirty="0" smtClean="0"/>
              <a:t> </a:t>
            </a:r>
            <a:r>
              <a:rPr lang="en-US" dirty="0"/>
              <a:t>[</a:t>
            </a:r>
            <a:r>
              <a:rPr lang="en-US" dirty="0" err="1"/>
              <a:t>Nvidia</a:t>
            </a:r>
            <a:r>
              <a:rPr lang="en-US" dirty="0"/>
              <a:t>, </a:t>
            </a:r>
            <a:r>
              <a:rPr lang="en-US" dirty="0" err="1"/>
              <a:t>Bojarski</a:t>
            </a:r>
            <a:r>
              <a:rPr lang="en-US" dirty="0"/>
              <a:t> et al. 2016]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395" y="1038499"/>
            <a:ext cx="4204035" cy="57829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32812" y="5943600"/>
            <a:ext cx="327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Authors’ driving</a:t>
            </a:r>
            <a:b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test: ~98% autonomy</a:t>
            </a: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04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Environment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412" y="1468043"/>
            <a:ext cx="6858000" cy="5723860"/>
          </a:xfrm>
        </p:spPr>
      </p:pic>
      <p:sp>
        <p:nvSpPr>
          <p:cNvPr id="5" name="TextBox 4"/>
          <p:cNvSpPr txBox="1"/>
          <p:nvPr/>
        </p:nvSpPr>
        <p:spPr>
          <a:xfrm>
            <a:off x="8991600" y="6396335"/>
            <a:ext cx="3197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  <a:hlinkClick r:id="rId3"/>
              </a:rPr>
              <a:t>Image from Wikipedia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0012" y="4038600"/>
            <a:ext cx="10896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Waymo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:</a:t>
            </a:r>
            <a:endParaRPr lang="en-US" sz="28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California</a:t>
            </a:r>
            <a:endParaRPr lang="en-US" sz="2800" dirty="0" smtClean="0">
              <a:latin typeface="Times New Roman" charset="0"/>
              <a:ea typeface="Times New Roman" charset="0"/>
              <a:cs typeface="Times New Roman" charset="0"/>
              <a:hlinkClick r:id="rId4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  <a:hlinkClick r:id="rId4"/>
              </a:rPr>
              <a:t>Phoenix, Arizona</a:t>
            </a:r>
            <a:endParaRPr lang="en-US" sz="28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Austin, Texas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95661" y="3124199"/>
            <a:ext cx="11352370" cy="226505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hlinkClick r:id="rId5"/>
              </a:rPr>
              <a:t>Study</a:t>
            </a:r>
            <a:r>
              <a:rPr lang="en-US" sz="2800" dirty="0" smtClean="0">
                <a:solidFill>
                  <a:schemeClr val="tx1"/>
                </a:solidFill>
              </a:rPr>
              <a:t>: autonomous vehicles have 2x the crash rate as humans.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But, hardly ever the autonomous vehicle’s fault.</a:t>
            </a:r>
          </a:p>
          <a:p>
            <a:pPr algn="ctr"/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Politics vs facts? Status quo bias? Cognitive biases?</a:t>
            </a:r>
          </a:p>
        </p:txBody>
      </p:sp>
    </p:spTree>
    <p:extLst>
      <p:ext uri="{BB962C8B-B14F-4D97-AF65-F5344CB8AC3E}">
        <p14:creationId xmlns:p14="http://schemas.microsoft.com/office/powerpoint/2010/main" val="136788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build="allAtOnce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66&quot;&gt;&lt;property id=&quot;20148&quot; value=&quot;5&quot;/&gt;&lt;property id=&quot;20300&quot; value=&quot;Slide 3 - &amp;quot;Motivation&amp;quot;&quot;/&gt;&lt;property id=&quot;20307&quot; value=&quot;258&quot;/&gt;&lt;/object&gt;&lt;object type=&quot;3&quot; unique_id=&quot;10067&quot;&gt;&lt;property id=&quot;20148&quot; value=&quot;5&quot;/&gt;&lt;property id=&quot;20300&quot; value=&quot;Slide 6 - &amp;quot;Inspiration&amp;quot;&quot;/&gt;&lt;property id=&quot;20307&quot; value=&quot;259&quot;/&gt;&lt;/object&gt;&lt;object type=&quot;3&quot; unique_id=&quot;10174&quot;&gt;&lt;property id=&quot;20148&quot; value=&quot;5&quot;/&gt;&lt;property id=&quot;20300&quot; value=&quot;Slide 4 - &amp;quot;Motivation&amp;quot;&quot;/&gt;&lt;property id=&quot;20307&quot; value=&quot;264&quot;/&gt;&lt;/object&gt;&lt;object type=&quot;3&quot; unique_id=&quot;10177&quot;&gt;&lt;property id=&quot;20148&quot; value=&quot;5&quot;/&gt;&lt;property id=&quot;20300&quot; value=&quot;Slide 9 - &amp;quot;Techniques&amp;quot;&quot;/&gt;&lt;property id=&quot;20307&quot; value=&quot;262&quot;/&gt;&lt;/object&gt;&lt;object type=&quot;3&quot; unique_id=&quot;10251&quot;&gt;&lt;property id=&quot;20148&quot; value=&quot;5&quot;/&gt;&lt;property id=&quot;20300&quot; value=&quot;Slide 13 - &amp;quot;Video Skims&amp;quot;&quot;/&gt;&lt;property id=&quot;20307&quot; value=&quot;268&quot;/&gt;&lt;/object&gt;&lt;object type=&quot;3&quot; unique_id=&quot;10322&quot;&gt;&lt;property id=&quot;20148&quot; value=&quot;5&quot;/&gt;&lt;property id=&quot;20300&quot; value=&quot;Slide 5 - &amp;quot;Previous Work&amp;quot;&quot;/&gt;&lt;property id=&quot;20307&quot; value=&quot;269&quot;/&gt;&lt;/object&gt;&lt;object type=&quot;3&quot; unique_id=&quot;10548&quot;&gt;&lt;property id=&quot;20148&quot; value=&quot;5&quot;/&gt;&lt;property id=&quot;20300&quot; value=&quot;Slide 1 - &amp;quot;&amp;#x0D;&amp;#x0A;Video Tapestries&amp;#x0D;&amp;#x0A;&amp;quot;&quot;/&gt;&lt;property id=&quot;20307&quot; value=&quot;270&quot;/&gt;&lt;/object&gt;&lt;object type=&quot;3&quot; unique_id=&quot;10724&quot;&gt;&lt;property id=&quot;20148&quot; value=&quot;5&quot;/&gt;&lt;property id=&quot;20300&quot; value=&quot;Slide 7 - &amp;quot;Goals&amp;quot;&quot;/&gt;&lt;property id=&quot;20307&quot; value=&quot;273&quot;/&gt;&lt;/object&gt;&lt;object type=&quot;3&quot; unique_id=&quot;11041&quot;&gt;&lt;property id=&quot;20148&quot; value=&quot;5&quot;/&gt;&lt;property id=&quot;20300&quot; value=&quot;Slide 11 - &amp;quot;Questions&amp;quot;&quot;/&gt;&lt;property id=&quot;20307&quot; value=&quot;275&quot;/&gt;&lt;/object&gt;&lt;object type=&quot;3&quot; unique_id=&quot;11516&quot;&gt;&lt;property id=&quot;20148&quot; value=&quot;5&quot;/&gt;&lt;property id=&quot;20300&quot; value=&quot;Slide 2 - &amp;quot;Who Am I?&amp;quot;&quot;/&gt;&lt;property id=&quot;20307&quot; value=&quot;279&quot;/&gt;&lt;/object&gt;&lt;object type=&quot;3&quot; unique_id=&quot;11709&quot;&gt;&lt;property id=&quot;20148&quot; value=&quot;5&quot;/&gt;&lt;property id=&quot;20300&quot; value=&quot;Slide 8 - &amp;quot;Applications&amp;quot;&quot;/&gt;&lt;property id=&quot;20307&quot; value=&quot;280&quot;/&gt;&lt;/object&gt;&lt;object type=&quot;3&quot; unique_id=&quot;11749&quot;&gt;&lt;property id=&quot;20148&quot; value=&quot;5&quot;/&gt;&lt;property id=&quot;20300&quot; value=&quot;Slide 12 - &amp;quot;References&amp;quot;&quot;/&gt;&lt;property id=&quot;20307&quot; value=&quot;281&quot;/&gt;&lt;/object&gt;&lt;object type=&quot;3&quot; unique_id=&quot;11764&quot;&gt;&lt;property id=&quot;20148&quot; value=&quot;5&quot;/&gt;&lt;property id=&quot;20300&quot; value=&quot;Slide 10 - &amp;quot;Preliminary Results&amp;quot;&quot;/&gt;&lt;property id=&quot;20307&quot; value=&quot;282&quot;/&gt;&lt;/object&gt;&lt;/object&gt;&lt;/object&gt;&lt;/database&gt;"/>
</p:tagLst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5B7FE2"/>
      </a:hlink>
      <a:folHlink>
        <a:srgbClr val="5B7FE5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800" dirty="0" smtClean="0">
            <a:solidFill>
              <a:schemeClr val="accent2"/>
            </a:solidFill>
          </a:defRPr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800" dirty="0">
            <a:solidFill>
              <a:schemeClr val="bg1"/>
            </a:solidFill>
            <a:latin typeface="Times New Roman" charset="0"/>
            <a:ea typeface="Times New Roman" charset="0"/>
            <a:cs typeface="Times New Roman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103993</TotalTime>
  <Words>707</Words>
  <Application>Microsoft Macintosh PowerPoint</Application>
  <PresentationFormat>Custom</PresentationFormat>
  <Paragraphs>117</Paragraphs>
  <Slides>19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Mangal</vt:lpstr>
      <vt:lpstr>Myriad Pro</vt:lpstr>
      <vt:lpstr>Palatino Linotype</vt:lpstr>
      <vt:lpstr>Times New Roman</vt:lpstr>
      <vt:lpstr>Default Design</vt:lpstr>
      <vt:lpstr>CS 4501: Introduction to Computer Vision  Autonomous Driving and Medical Applications of Deep Learning</vt:lpstr>
      <vt:lpstr>Course Evaluations</vt:lpstr>
      <vt:lpstr>Outline</vt:lpstr>
      <vt:lpstr>The Inefficiency of Humans Driving</vt:lpstr>
      <vt:lpstr>The Danger of Humans Driving</vt:lpstr>
      <vt:lpstr>Google Alphabet Waymo Self-Driving Car</vt:lpstr>
      <vt:lpstr>End-to-end self-driving [Nvidia, Bojarski et al. 2016]</vt:lpstr>
      <vt:lpstr>End-to-end self-driving [Nvidia, Bojarski et al. 2016]</vt:lpstr>
      <vt:lpstr>Political Environment</vt:lpstr>
      <vt:lpstr>International Legal Status (2015)</vt:lpstr>
      <vt:lpstr>Challenges / Limitations</vt:lpstr>
      <vt:lpstr>Self-driving Technology</vt:lpstr>
      <vt:lpstr>Robo-Taxis</vt:lpstr>
      <vt:lpstr>Predictions</vt:lpstr>
      <vt:lpstr>National Highway Traffic Safety Administration Classification System</vt:lpstr>
      <vt:lpstr>Outline</vt:lpstr>
      <vt:lpstr>Dermatology</vt:lpstr>
      <vt:lpstr>Companies</vt:lpstr>
      <vt:lpstr>Course Conclusion</vt:lpstr>
    </vt:vector>
  </TitlesOfParts>
  <Company>Adobe Systems inc.</Company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Tapestries</dc:title>
  <dc:creator>Connelly Barnes</dc:creator>
  <cp:lastModifiedBy>Microsoft Office User</cp:lastModifiedBy>
  <cp:revision>3669</cp:revision>
  <cp:lastPrinted>2016-09-27T19:12:29Z</cp:lastPrinted>
  <dcterms:created xsi:type="dcterms:W3CDTF">2008-06-05T17:05:06Z</dcterms:created>
  <dcterms:modified xsi:type="dcterms:W3CDTF">2017-04-28T11:55:48Z</dcterms:modified>
</cp:coreProperties>
</file>