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40"/>
  </p:notesMasterIdLst>
  <p:handoutMasterIdLst>
    <p:handoutMasterId r:id="rId41"/>
  </p:handoutMasterIdLst>
  <p:sldIdLst>
    <p:sldId id="1367" r:id="rId2"/>
    <p:sldId id="1368" r:id="rId3"/>
    <p:sldId id="1392" r:id="rId4"/>
    <p:sldId id="1393" r:id="rId5"/>
    <p:sldId id="1394" r:id="rId6"/>
    <p:sldId id="1396" r:id="rId7"/>
    <p:sldId id="1362" r:id="rId8"/>
    <p:sldId id="1382" r:id="rId9"/>
    <p:sldId id="1235" r:id="rId10"/>
    <p:sldId id="1308" r:id="rId11"/>
    <p:sldId id="1401" r:id="rId12"/>
    <p:sldId id="1402" r:id="rId13"/>
    <p:sldId id="1317" r:id="rId14"/>
    <p:sldId id="1318" r:id="rId15"/>
    <p:sldId id="1319" r:id="rId16"/>
    <p:sldId id="1403" r:id="rId17"/>
    <p:sldId id="1375" r:id="rId18"/>
    <p:sldId id="1376" r:id="rId19"/>
    <p:sldId id="1331" r:id="rId20"/>
    <p:sldId id="1387" r:id="rId21"/>
    <p:sldId id="1330" r:id="rId22"/>
    <p:sldId id="1334" r:id="rId23"/>
    <p:sldId id="1364" r:id="rId24"/>
    <p:sldId id="1333" r:id="rId25"/>
    <p:sldId id="1388" r:id="rId26"/>
    <p:sldId id="1337" r:id="rId27"/>
    <p:sldId id="1378" r:id="rId28"/>
    <p:sldId id="1366" r:id="rId29"/>
    <p:sldId id="1342" r:id="rId30"/>
    <p:sldId id="1341" r:id="rId31"/>
    <p:sldId id="1343" r:id="rId32"/>
    <p:sldId id="1391" r:id="rId33"/>
    <p:sldId id="1400" r:id="rId34"/>
    <p:sldId id="1351" r:id="rId35"/>
    <p:sldId id="1349" r:id="rId36"/>
    <p:sldId id="1356" r:id="rId37"/>
    <p:sldId id="1390" r:id="rId38"/>
    <p:sldId id="1399" r:id="rId39"/>
  </p:sldIdLst>
  <p:sldSz cx="12188825" cy="6858000"/>
  <p:notesSz cx="6934200" cy="9232900"/>
  <p:custDataLst>
    <p:tags r:id="rId4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736" userDrawn="1">
          <p15:clr>
            <a:srgbClr val="A4A3A4"/>
          </p15:clr>
        </p15:guide>
        <p15:guide id="3" orient="horz" pos="2260" userDrawn="1">
          <p15:clr>
            <a:srgbClr val="A4A3A4"/>
          </p15:clr>
        </p15:guide>
        <p15:guide id="6" orient="horz" pos="192" userDrawn="1">
          <p15:clr>
            <a:srgbClr val="A4A3A4"/>
          </p15:clr>
        </p15:guide>
        <p15:guide id="7" pos="4139" userDrawn="1">
          <p15:clr>
            <a:srgbClr val="A4A3A4"/>
          </p15:clr>
        </p15:guide>
        <p15:guide id="9" pos="4339" userDrawn="1">
          <p15:clr>
            <a:srgbClr val="A4A3A4"/>
          </p15:clr>
        </p15:guide>
        <p15:guide id="11" pos="4539" userDrawn="1">
          <p15:clr>
            <a:srgbClr val="A4A3A4"/>
          </p15:clr>
        </p15:guide>
        <p15:guide id="13" pos="4739" userDrawn="1">
          <p15:clr>
            <a:srgbClr val="A4A3A4"/>
          </p15:clr>
        </p15:guide>
        <p15:guide id="15" orient="horz" pos="2460" userDrawn="1">
          <p15:clr>
            <a:srgbClr val="A4A3A4"/>
          </p15:clr>
        </p15:guide>
        <p15:guide id="17" orient="horz" pos="2660" userDrawn="1">
          <p15:clr>
            <a:srgbClr val="A4A3A4"/>
          </p15:clr>
        </p15:guide>
        <p15:guide id="18" orient="horz" pos="4320" userDrawn="1">
          <p15:clr>
            <a:srgbClr val="A4A3A4"/>
          </p15:clr>
        </p15:guide>
        <p15:guide id="19" orient="horz" pos="2860" userDrawn="1">
          <p15:clr>
            <a:srgbClr val="A4A3A4"/>
          </p15:clr>
        </p15:guide>
        <p15:guide id="20" orient="horz" pos="4176" userDrawn="1">
          <p15:clr>
            <a:srgbClr val="A4A3A4"/>
          </p15:clr>
        </p15:guide>
        <p15:guide id="21" orient="horz" pos="3060" userDrawn="1">
          <p15:clr>
            <a:srgbClr val="A4A3A4"/>
          </p15:clr>
        </p15:guide>
        <p15:guide id="22" pos="4943" userDrawn="1">
          <p15:clr>
            <a:srgbClr val="A4A3A4"/>
          </p15:clr>
        </p15:guide>
        <p15:guide id="24" pos="5135" userDrawn="1">
          <p15:clr>
            <a:srgbClr val="A4A3A4"/>
          </p15:clr>
        </p15:guide>
        <p15:guide id="27" orient="horz" pos="3260" userDrawn="1">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FFFC00"/>
    <a:srgbClr val="99FC99"/>
    <a:srgbClr val="FF9999"/>
    <a:srgbClr val="E0771E"/>
    <a:srgbClr val="781793"/>
    <a:srgbClr val="3C9617"/>
    <a:srgbClr val="A0D8FC"/>
    <a:srgbClr val="38144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autoAdjust="0"/>
    <p:restoredTop sz="62441" autoAdjust="0"/>
  </p:normalViewPr>
  <p:slideViewPr>
    <p:cSldViewPr>
      <p:cViewPr>
        <p:scale>
          <a:sx n="69" d="100"/>
          <a:sy n="69" d="100"/>
        </p:scale>
        <p:origin x="936" y="64"/>
      </p:cViewPr>
      <p:guideLst>
        <p:guide orient="horz" pos="2736"/>
        <p:guide orient="horz" pos="2260"/>
        <p:guide orient="horz" pos="192"/>
        <p:guide pos="4139"/>
        <p:guide pos="4339"/>
        <p:guide pos="4539"/>
        <p:guide pos="4739"/>
        <p:guide orient="horz" pos="2460"/>
        <p:guide orient="horz" pos="2660"/>
        <p:guide orient="horz" pos="4320"/>
        <p:guide orient="horz" pos="2860"/>
        <p:guide orient="horz" pos="4176"/>
        <p:guide orient="horz" pos="3060"/>
        <p:guide pos="4943"/>
        <p:guide pos="5135"/>
        <p:guide orient="horz" pos="3260"/>
      </p:guideLst>
    </p:cSldViewPr>
  </p:slideViewPr>
  <p:outlineViewPr>
    <p:cViewPr>
      <p:scale>
        <a:sx n="33" d="100"/>
        <a:sy n="33" d="100"/>
      </p:scale>
      <p:origin x="0" y="0"/>
    </p:cViewPr>
  </p:outlineViewPr>
  <p:notesTextViewPr>
    <p:cViewPr>
      <p:scale>
        <a:sx n="180" d="100"/>
        <a:sy n="180" d="100"/>
      </p:scale>
      <p:origin x="0" y="0"/>
    </p:cViewPr>
  </p:notesTextViewPr>
  <p:sorterViewPr>
    <p:cViewPr>
      <p:scale>
        <a:sx n="116" d="100"/>
        <a:sy n="116" d="100"/>
      </p:scale>
      <p:origin x="0" y="0"/>
    </p:cViewPr>
  </p:sorterViewPr>
  <p:notesViewPr>
    <p:cSldViewPr>
      <p:cViewPr varScale="1">
        <p:scale>
          <a:sx n="84" d="100"/>
          <a:sy n="84" d="100"/>
        </p:scale>
        <p:origin x="3944" y="184"/>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tags" Target="tags/tag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645"/>
          </a:xfrm>
          <a:prstGeom prst="rect">
            <a:avLst/>
          </a:prstGeom>
        </p:spPr>
        <p:txBody>
          <a:bodyPr vert="horz" lIns="92309" tIns="46154" rIns="92309" bIns="46154" rtlCol="0"/>
          <a:lstStyle>
            <a:lvl1pPr algn="r">
              <a:defRPr sz="1200"/>
            </a:lvl1pPr>
          </a:lstStyle>
          <a:p>
            <a:fld id="{7FD52F11-82F9-487F-A4B4-5FF5AFBE2455}" type="datetimeFigureOut">
              <a:rPr lang="en-US" smtClean="0"/>
              <a:pPr/>
              <a:t>7/27/16</a:t>
            </a:fld>
            <a:endParaRPr lang="en-US"/>
          </a:p>
        </p:txBody>
      </p:sp>
      <p:sp>
        <p:nvSpPr>
          <p:cNvPr id="4" name="Footer Placeholder 3"/>
          <p:cNvSpPr>
            <a:spLocks noGrp="1"/>
          </p:cNvSpPr>
          <p:nvPr>
            <p:ph type="ftr" sz="quarter" idx="2"/>
          </p:nvPr>
        </p:nvSpPr>
        <p:spPr>
          <a:xfrm>
            <a:off x="0" y="8769653"/>
            <a:ext cx="3004820" cy="461645"/>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09" tIns="46154" rIns="92309" bIns="46154" rtlCol="0" anchor="b"/>
          <a:lstStyle>
            <a:lvl1pPr algn="r">
              <a:defRPr sz="1200"/>
            </a:lvl1pPr>
          </a:lstStyle>
          <a:p>
            <a:fld id="{23DC89A8-7065-4E1E-A684-A24A390C9747}" type="slidenum">
              <a:rPr lang="en-US" smtClean="0"/>
              <a:pPr/>
              <a:t>‹#›</a:t>
            </a:fld>
            <a:endParaRPr lang="en-US"/>
          </a:p>
        </p:txBody>
      </p:sp>
    </p:spTree>
    <p:extLst>
      <p:ext uri="{BB962C8B-B14F-4D97-AF65-F5344CB8AC3E}">
        <p14:creationId xmlns:p14="http://schemas.microsoft.com/office/powerpoint/2010/main" val="34646979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09" tIns="46154" rIns="92309" bIns="46154" rtlCol="0"/>
          <a:lstStyle>
            <a:lvl1pPr algn="r">
              <a:defRPr sz="1200"/>
            </a:lvl1pPr>
          </a:lstStyle>
          <a:p>
            <a:fld id="{9A601B93-F761-48BF-8BD7-15ACBDE718AB}" type="datetimeFigureOut">
              <a:rPr lang="en-US" smtClean="0"/>
              <a:pPr/>
              <a:t>7/27/16</a:t>
            </a:fld>
            <a:endParaRPr lang="en-US"/>
          </a:p>
        </p:txBody>
      </p:sp>
      <p:sp>
        <p:nvSpPr>
          <p:cNvPr id="4" name="Slide Image Placeholder 3"/>
          <p:cNvSpPr>
            <a:spLocks noGrp="1" noRot="1" noChangeAspect="1"/>
          </p:cNvSpPr>
          <p:nvPr>
            <p:ph type="sldImg" idx="2"/>
          </p:nvPr>
        </p:nvSpPr>
        <p:spPr>
          <a:xfrm>
            <a:off x="390525" y="693738"/>
            <a:ext cx="6153150" cy="3462337"/>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09" tIns="46154" rIns="92309" bIns="461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3"/>
            <a:ext cx="3004820" cy="461645"/>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09" tIns="46154" rIns="92309" bIns="46154" rtlCol="0" anchor="b"/>
          <a:lstStyle>
            <a:lvl1pPr algn="r">
              <a:defRPr sz="1200"/>
            </a:lvl1pPr>
          </a:lstStyle>
          <a:p>
            <a:fld id="{1C52F251-12B7-4DA9-BBB1-AB213C944937}" type="slidenum">
              <a:rPr lang="en-US" smtClean="0"/>
              <a:pPr/>
              <a:t>‹#›</a:t>
            </a:fld>
            <a:endParaRPr lang="en-US"/>
          </a:p>
        </p:txBody>
      </p:sp>
    </p:spTree>
    <p:extLst>
      <p:ext uri="{BB962C8B-B14F-4D97-AF65-F5344CB8AC3E}">
        <p14:creationId xmlns:p14="http://schemas.microsoft.com/office/powerpoint/2010/main" val="36630057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This the slide template download from </a:t>
            </a:r>
            <a:r>
              <a:rPr lang="en-US" altLang="zh-CN" dirty="0" err="1" smtClean="0"/>
              <a:t>Siggraph</a:t>
            </a:r>
            <a:r>
              <a:rPr lang="en-US" altLang="zh-CN" dirty="0" smtClean="0"/>
              <a:t> Website </a:t>
            </a:r>
            <a:r>
              <a:rPr lang="zh-CN" altLang="en-US" dirty="0" smtClean="0"/>
              <a:t>： </a:t>
            </a:r>
            <a:r>
              <a:rPr lang="en-US" altLang="zh-CN" dirty="0" smtClean="0"/>
              <a:t>http://s2016.siggraph.org/content/electronic-slides-and-still-images</a:t>
            </a:r>
          </a:p>
          <a:p>
            <a:endParaRPr lang="zh-CN" altLang="en-US" dirty="0"/>
          </a:p>
        </p:txBody>
      </p:sp>
      <p:sp>
        <p:nvSpPr>
          <p:cNvPr id="4" name="灯片编号占位符 3"/>
          <p:cNvSpPr>
            <a:spLocks noGrp="1"/>
          </p:cNvSpPr>
          <p:nvPr>
            <p:ph type="sldNum" sz="quarter" idx="10"/>
          </p:nvPr>
        </p:nvSpPr>
        <p:spPr/>
        <p:txBody>
          <a:bodyPr/>
          <a:lstStyle/>
          <a:p>
            <a:fld id="{1C52F251-12B7-4DA9-BBB1-AB213C944937}" type="slidenum">
              <a:rPr lang="en-US" smtClean="0"/>
              <a:pPr/>
              <a:t>1</a:t>
            </a:fld>
            <a:endParaRPr lang="en-US"/>
          </a:p>
        </p:txBody>
      </p:sp>
    </p:spTree>
    <p:extLst>
      <p:ext uri="{BB962C8B-B14F-4D97-AF65-F5344CB8AC3E}">
        <p14:creationId xmlns:p14="http://schemas.microsoft.com/office/powerpoint/2010/main" val="1194611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Tx/>
              <a:buNone/>
            </a:pPr>
            <a:r>
              <a:rPr lang="en-US" altLang="zh-CN" baseline="0" dirty="0" smtClean="0">
                <a:sym typeface="Wingdings" pitchFamily="2" charset="2"/>
              </a:rPr>
              <a:t>Genetic algorithms use an evolutionary algorithm to search for a set of programs that optimize some fitness criterion. Recent work by </a:t>
            </a:r>
            <a:r>
              <a:rPr lang="en-US" altLang="zh-CN" baseline="0" dirty="0" err="1" smtClean="0">
                <a:sym typeface="Wingdings" pitchFamily="2" charset="2"/>
              </a:rPr>
              <a:t>Sitthi-Amorn</a:t>
            </a:r>
            <a:r>
              <a:rPr lang="en-US" altLang="zh-CN" baseline="0" dirty="0" smtClean="0">
                <a:sym typeface="Wingdings" pitchFamily="2" charset="2"/>
              </a:rPr>
              <a:t> et al.[2011] describes a Genetic Programming approach to the problem of automatic procedural </a:t>
            </a:r>
            <a:r>
              <a:rPr lang="en-US" altLang="zh-CN" baseline="0" dirty="0" err="1" smtClean="0">
                <a:sym typeface="Wingdings" pitchFamily="2" charset="2"/>
              </a:rPr>
              <a:t>shader</a:t>
            </a:r>
            <a:r>
              <a:rPr lang="en-US" altLang="zh-CN" baseline="0" dirty="0" smtClean="0">
                <a:sym typeface="Wingdings" pitchFamily="2" charset="2"/>
              </a:rPr>
              <a:t> simplification. Although our method is inspired by this prior work, we employ a straightforward genetic algorithm and focus on the problem domain of image processing. </a:t>
            </a:r>
          </a:p>
          <a:p>
            <a:endParaRPr lang="zh-CN" altLang="en-US" dirty="0"/>
          </a:p>
        </p:txBody>
      </p:sp>
      <p:sp>
        <p:nvSpPr>
          <p:cNvPr id="4" name="灯片编号占位符 3"/>
          <p:cNvSpPr>
            <a:spLocks noGrp="1"/>
          </p:cNvSpPr>
          <p:nvPr>
            <p:ph type="sldNum" sz="quarter" idx="10"/>
          </p:nvPr>
        </p:nvSpPr>
        <p:spPr/>
        <p:txBody>
          <a:bodyPr/>
          <a:lstStyle/>
          <a:p>
            <a:fld id="{1C52F251-12B7-4DA9-BBB1-AB213C944937}" type="slidenum">
              <a:rPr lang="en-US" smtClean="0"/>
              <a:pPr/>
              <a:t>10</a:t>
            </a:fld>
            <a:endParaRPr lang="en-US"/>
          </a:p>
        </p:txBody>
      </p:sp>
    </p:spTree>
    <p:extLst>
      <p:ext uri="{BB962C8B-B14F-4D97-AF65-F5344CB8AC3E}">
        <p14:creationId xmlns:p14="http://schemas.microsoft.com/office/powerpoint/2010/main" val="1293874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Now I will next talk about the first part of our system…</a:t>
            </a:r>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11</a:t>
            </a:fld>
            <a:endParaRPr lang="en-US"/>
          </a:p>
        </p:txBody>
      </p:sp>
    </p:spTree>
    <p:extLst>
      <p:ext uri="{BB962C8B-B14F-4D97-AF65-F5344CB8AC3E}">
        <p14:creationId xmlns:p14="http://schemas.microsoft.com/office/powerpoint/2010/main" val="130865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“Perforation.”</a:t>
            </a:r>
            <a:r>
              <a:rPr lang="en-US" sz="1200" kern="1200" dirty="0" smtClean="0">
                <a:solidFill>
                  <a:schemeClr val="tx1"/>
                </a:solidFill>
                <a:latin typeface="+mn-lt"/>
                <a:ea typeface="+mn-ea"/>
                <a:cs typeface="+mn-cs"/>
              </a:rPr>
              <a:t> Our</a:t>
            </a:r>
            <a:r>
              <a:rPr lang="en-US" sz="1200" kern="1200" baseline="0" dirty="0" smtClean="0">
                <a:solidFill>
                  <a:schemeClr val="tx1"/>
                </a:solidFill>
                <a:latin typeface="+mn-lt"/>
                <a:ea typeface="+mn-ea"/>
                <a:cs typeface="+mn-cs"/>
              </a:rPr>
              <a:t> system uses </a:t>
            </a:r>
            <a:r>
              <a:rPr lang="en-US" sz="1200" kern="1200" dirty="0" smtClean="0">
                <a:solidFill>
                  <a:schemeClr val="tx1"/>
                </a:solidFill>
                <a:latin typeface="+mn-lt"/>
                <a:ea typeface="+mn-ea"/>
                <a:cs typeface="+mn-cs"/>
              </a:rPr>
              <a:t>three</a:t>
            </a:r>
            <a:r>
              <a:rPr lang="en-US" sz="1200" kern="1200" baseline="0" dirty="0" smtClean="0">
                <a:solidFill>
                  <a:schemeClr val="tx1"/>
                </a:solidFill>
                <a:latin typeface="+mn-lt"/>
                <a:ea typeface="+mn-ea"/>
                <a:cs typeface="+mn-cs"/>
              </a:rPr>
              <a:t> different perforation strategies: Grid sampling, </a:t>
            </a:r>
            <a:r>
              <a:rPr lang="en-US" sz="1200" dirty="0" smtClean="0">
                <a:solidFill>
                  <a:schemeClr val="accent2"/>
                </a:solidFill>
                <a:latin typeface="+mn-lt"/>
                <a:ea typeface="Times New Roman" charset="0"/>
                <a:cs typeface="Times New Roman" charset="0"/>
              </a:rPr>
              <a:t>Adaptive Sampling</a:t>
            </a:r>
            <a:r>
              <a:rPr lang="en-US" sz="1200" baseline="0" dirty="0" smtClean="0">
                <a:solidFill>
                  <a:schemeClr val="accent2"/>
                </a:solidFill>
                <a:latin typeface="+mn-lt"/>
                <a:ea typeface="Times New Roman" charset="0"/>
                <a:cs typeface="Times New Roman" charset="0"/>
              </a:rPr>
              <a:t> and </a:t>
            </a:r>
            <a:r>
              <a:rPr lang="en-US" sz="1200" dirty="0" smtClean="0">
                <a:solidFill>
                  <a:schemeClr val="accent2"/>
                </a:solidFill>
                <a:latin typeface="+mn-lt"/>
                <a:ea typeface="Times New Roman" charset="0"/>
                <a:cs typeface="Times New Roman" charset="0"/>
              </a:rPr>
              <a:t>Importance Sampling.</a:t>
            </a:r>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12</a:t>
            </a:fld>
            <a:endParaRPr lang="en-US"/>
          </a:p>
        </p:txBody>
      </p:sp>
    </p:spTree>
    <p:extLst>
      <p:ext uri="{BB962C8B-B14F-4D97-AF65-F5344CB8AC3E}">
        <p14:creationId xmlns:p14="http://schemas.microsoft.com/office/powerpoint/2010/main" val="774982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Grid sampling</a:t>
            </a:r>
            <a:r>
              <a:rPr lang="en-US" sz="1200" kern="1200" dirty="0" smtClean="0">
                <a:solidFill>
                  <a:schemeClr val="tx1"/>
                </a:solidFill>
                <a:effectLst/>
                <a:latin typeface="+mn-lt"/>
                <a:ea typeface="+mn-ea"/>
                <a:cs typeface="+mn-cs"/>
              </a:rPr>
              <a:t> transforms a loop which corresponds to a given stage in an image pipeline, so</a:t>
            </a:r>
            <a:r>
              <a:rPr lang="en-US" sz="1200" kern="1200" baseline="0" dirty="0" smtClean="0">
                <a:solidFill>
                  <a:schemeClr val="tx1"/>
                </a:solidFill>
                <a:effectLst/>
                <a:latin typeface="+mn-lt"/>
                <a:ea typeface="+mn-ea"/>
                <a:cs typeface="+mn-cs"/>
              </a:rPr>
              <a:t> that only certain pixels within the loop are computed</a:t>
            </a:r>
            <a:r>
              <a:rPr lang="en-US" sz="1200" kern="1200" dirty="0" smtClean="0">
                <a:solidFill>
                  <a:schemeClr val="tx1"/>
                </a:solidFill>
                <a:effectLst/>
                <a:latin typeface="+mn-lt"/>
                <a:ea typeface="+mn-ea"/>
                <a:cs typeface="+mn-cs"/>
              </a:rPr>
              <a:t>.</a:t>
            </a: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white pixels indicate the samples that are actually computed. The black pixels indicate where we skip the computation. We</a:t>
            </a:r>
            <a:r>
              <a:rPr lang="en-US" sz="1200" kern="1200" baseline="0" dirty="0" smtClean="0">
                <a:solidFill>
                  <a:schemeClr val="tx1"/>
                </a:solidFill>
                <a:latin typeface="+mn-lt"/>
                <a:ea typeface="+mn-ea"/>
                <a:cs typeface="+mn-cs"/>
              </a:rPr>
              <a:t> show zoom regions below each image.</a:t>
            </a:r>
          </a:p>
          <a:p>
            <a:pPr marL="171450" marR="0" lvl="0" indent="-171450" algn="l" defTabSz="914400" rtl="0" eaLnBrk="1" fontAlgn="auto" latinLnBrk="0" hangingPunct="1">
              <a:lnSpc>
                <a:spcPct val="100000"/>
              </a:lnSpc>
              <a:spcBef>
                <a:spcPts val="0"/>
              </a:spcBef>
              <a:spcAft>
                <a:spcPts val="0"/>
              </a:spcAft>
              <a:buClrTx/>
              <a:buSzTx/>
              <a:buFont typeface="Wingdings" charset="2"/>
              <a:buNone/>
              <a:tabLst/>
              <a:defRPr/>
            </a:pPr>
            <a:endParaRPr lang="en-US"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1C52F251-12B7-4DA9-BBB1-AB213C944937}" type="slidenum">
              <a:rPr lang="en-US" smtClean="0"/>
              <a:pPr/>
              <a:t>13</a:t>
            </a:fld>
            <a:endParaRPr lang="en-US"/>
          </a:p>
        </p:txBody>
      </p:sp>
    </p:spTree>
    <p:extLst>
      <p:ext uri="{BB962C8B-B14F-4D97-AF65-F5344CB8AC3E}">
        <p14:creationId xmlns:p14="http://schemas.microsoft.com/office/powerpoint/2010/main" val="78644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Our second perforation method is adaptive sampling</a:t>
            </a:r>
            <a:r>
              <a:rPr lang="en-US" altLang="zh-CN" baseline="0" dirty="0" smtClean="0">
                <a:sym typeface="Wingdings" pitchFamily="2" charset="2"/>
              </a:rPr>
              <a:t>. </a:t>
            </a:r>
            <a:r>
              <a:rPr lang="en-US" sz="1200" kern="1200" dirty="0" smtClean="0">
                <a:solidFill>
                  <a:schemeClr val="tx1"/>
                </a:solidFill>
                <a:latin typeface="+mn-lt"/>
                <a:ea typeface="+mn-ea"/>
                <a:cs typeface="+mn-cs"/>
              </a:rPr>
              <a:t>It starts with the</a:t>
            </a:r>
            <a:r>
              <a:rPr lang="en-US" sz="1200" kern="1200" baseline="0" dirty="0" smtClean="0">
                <a:solidFill>
                  <a:schemeClr val="tx1"/>
                </a:solidFill>
                <a:latin typeface="+mn-lt"/>
                <a:ea typeface="+mn-ea"/>
                <a:cs typeface="+mn-cs"/>
              </a:rPr>
              <a:t> coarse </a:t>
            </a:r>
            <a:r>
              <a:rPr lang="en-US" sz="1200" kern="1200" dirty="0" smtClean="0">
                <a:solidFill>
                  <a:schemeClr val="tx1"/>
                </a:solidFill>
                <a:latin typeface="+mn-lt"/>
                <a:ea typeface="+mn-ea"/>
                <a:cs typeface="+mn-cs"/>
              </a:rPr>
              <a:t>grid samples</a:t>
            </a:r>
            <a:r>
              <a:rPr lang="en-US" sz="1200" kern="1200" baseline="0" dirty="0" smtClean="0">
                <a:solidFill>
                  <a:schemeClr val="tx1"/>
                </a:solidFill>
                <a:latin typeface="+mn-lt"/>
                <a:ea typeface="+mn-ea"/>
                <a:cs typeface="+mn-cs"/>
              </a:rPr>
              <a:t> that are taken from grid sampling. </a:t>
            </a:r>
            <a:r>
              <a:rPr lang="en-US" altLang="zh-CN" sz="1200" dirty="0" smtClean="0">
                <a:solidFill>
                  <a:schemeClr val="bg1"/>
                </a:solidFill>
                <a:latin typeface="Times New Roman" charset="0"/>
                <a:ea typeface="Times New Roman" charset="0"/>
                <a:cs typeface="Times New Roman" charset="0"/>
              </a:rPr>
              <a:t>[click] And t</a:t>
            </a:r>
            <a:r>
              <a:rPr lang="en-US" sz="1200" kern="1200" baseline="0" dirty="0" smtClean="0">
                <a:solidFill>
                  <a:schemeClr val="tx1"/>
                </a:solidFill>
                <a:latin typeface="+mn-lt"/>
                <a:ea typeface="+mn-ea"/>
                <a:cs typeface="+mn-cs"/>
              </a:rPr>
              <a:t>hen it</a:t>
            </a:r>
            <a:r>
              <a:rPr lang="en-US" sz="1200" kern="1200" dirty="0" smtClean="0">
                <a:solidFill>
                  <a:schemeClr val="tx1"/>
                </a:solidFill>
                <a:latin typeface="+mn-lt"/>
                <a:ea typeface="+mn-ea"/>
                <a:cs typeface="+mn-cs"/>
              </a:rPr>
              <a:t> adds additional fine-spaced samples to the grid</a:t>
            </a:r>
            <a:r>
              <a:rPr lang="en-US" sz="1200" kern="1200" baseline="0" dirty="0" smtClean="0">
                <a:solidFill>
                  <a:schemeClr val="tx1"/>
                </a:solidFill>
                <a:latin typeface="+mn-lt"/>
                <a:ea typeface="+mn-ea"/>
                <a:cs typeface="+mn-cs"/>
              </a:rPr>
              <a:t> in areas where </a:t>
            </a:r>
            <a:r>
              <a:rPr lang="en-US" sz="1200" kern="1200" dirty="0" smtClean="0">
                <a:solidFill>
                  <a:schemeClr val="tx1"/>
                </a:solidFill>
                <a:latin typeface="+mn-lt"/>
                <a:ea typeface="+mn-ea"/>
                <a:cs typeface="+mn-cs"/>
              </a:rPr>
              <a:t>the result</a:t>
            </a:r>
            <a:r>
              <a:rPr lang="en-US" sz="1200" kern="1200" baseline="0" dirty="0" smtClean="0">
                <a:solidFill>
                  <a:schemeClr val="tx1"/>
                </a:solidFill>
                <a:latin typeface="+mn-lt"/>
                <a:ea typeface="+mn-ea"/>
                <a:cs typeface="+mn-cs"/>
              </a:rPr>
              <a:t> image </a:t>
            </a:r>
            <a:r>
              <a:rPr lang="en-US" sz="1200" kern="1200" dirty="0" smtClean="0">
                <a:solidFill>
                  <a:schemeClr val="tx1"/>
                </a:solidFill>
                <a:latin typeface="+mn-lt"/>
                <a:ea typeface="+mn-ea"/>
                <a:cs typeface="+mn-cs"/>
              </a:rPr>
              <a:t>from the given</a:t>
            </a:r>
            <a:r>
              <a:rPr lang="en-US" sz="1200" kern="1200" baseline="0" dirty="0" smtClean="0">
                <a:solidFill>
                  <a:schemeClr val="tx1"/>
                </a:solidFill>
                <a:latin typeface="+mn-lt"/>
                <a:ea typeface="+mn-ea"/>
                <a:cs typeface="+mn-cs"/>
              </a:rPr>
              <a:t> stage of the image pipeline</a:t>
            </a:r>
            <a:r>
              <a:rPr lang="en-US" sz="1200" kern="1200" dirty="0" smtClean="0">
                <a:solidFill>
                  <a:schemeClr val="tx1"/>
                </a:solidFill>
                <a:latin typeface="+mn-lt"/>
                <a:ea typeface="+mn-ea"/>
                <a:cs typeface="+mn-cs"/>
              </a:rPr>
              <a:t> has</a:t>
            </a:r>
            <a:r>
              <a:rPr lang="en-US" sz="1200" kern="1200" baseline="0" dirty="0" smtClean="0">
                <a:solidFill>
                  <a:schemeClr val="tx1"/>
                </a:solidFill>
                <a:latin typeface="+mn-lt"/>
                <a:ea typeface="+mn-ea"/>
                <a:cs typeface="+mn-cs"/>
              </a:rPr>
              <a:t> high intensity variation</a:t>
            </a:r>
            <a:r>
              <a:rPr lang="en-US" sz="1200" dirty="0" smtClean="0">
                <a:solidFill>
                  <a:schemeClr val="bg1"/>
                </a:solidFill>
                <a:latin typeface="Times New Roman" charset="0"/>
                <a:ea typeface="Times New Roman" charset="0"/>
                <a:cs typeface="Times New Roman" charset="0"/>
              </a:rPr>
              <a:t>. The fine sample regions are white squares</a:t>
            </a:r>
            <a:r>
              <a:rPr lang="en-US" sz="1200" baseline="0" dirty="0" smtClean="0">
                <a:solidFill>
                  <a:schemeClr val="bg1"/>
                </a:solidFill>
                <a:latin typeface="Times New Roman" charset="0"/>
                <a:ea typeface="Times New Roman" charset="0"/>
                <a:cs typeface="Times New Roman" charset="0"/>
              </a:rPr>
              <a:t> within which all pixels are computed. </a:t>
            </a:r>
            <a:endParaRPr lang="en-US" sz="1200" dirty="0" smtClean="0">
              <a:solidFill>
                <a:schemeClr val="bg1"/>
              </a:solidFill>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Times New Roman" charset="0"/>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1C52F251-12B7-4DA9-BBB1-AB213C944937}" type="slidenum">
              <a:rPr lang="en-US" smtClean="0"/>
              <a:pPr/>
              <a:t>14</a:t>
            </a:fld>
            <a:endParaRPr lang="en-US"/>
          </a:p>
        </p:txBody>
      </p:sp>
    </p:spTree>
    <p:extLst>
      <p:ext uri="{BB962C8B-B14F-4D97-AF65-F5344CB8AC3E}">
        <p14:creationId xmlns:p14="http://schemas.microsoft.com/office/powerpoint/2010/main" val="168750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Our third and final perforation strategy is importance sampling. Unlike adaptive sampling, which has sample locations that change for every stage of the pipeline, importance</a:t>
            </a:r>
            <a:r>
              <a:rPr lang="en-US" sz="1200" kern="1200" baseline="0" dirty="0" smtClean="0">
                <a:solidFill>
                  <a:schemeClr val="tx1"/>
                </a:solidFill>
                <a:latin typeface="+mn-lt"/>
                <a:ea typeface="+mn-ea"/>
                <a:cs typeface="+mn-cs"/>
              </a:rPr>
              <a:t> sampling computes sample locations that are fixed for a given input image across all pipeline stages.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strategy allows a multi-stage pipeline to potentially REUSE the same sample locations, and thus pay less overhead due to computing sample locations at each stage.</a:t>
            </a:r>
            <a:endParaRPr lang="en-US" baseline="0" dirty="0" smtClean="0"/>
          </a:p>
        </p:txBody>
      </p:sp>
      <p:sp>
        <p:nvSpPr>
          <p:cNvPr id="4" name="Slide Number Placeholder 3"/>
          <p:cNvSpPr>
            <a:spLocks noGrp="1"/>
          </p:cNvSpPr>
          <p:nvPr>
            <p:ph type="sldNum" sz="quarter" idx="10"/>
          </p:nvPr>
        </p:nvSpPr>
        <p:spPr/>
        <p:txBody>
          <a:bodyPr/>
          <a:lstStyle/>
          <a:p>
            <a:fld id="{1C52F251-12B7-4DA9-BBB1-AB213C944937}" type="slidenum">
              <a:rPr lang="en-US" smtClean="0"/>
              <a:pPr/>
              <a:t>15</a:t>
            </a:fld>
            <a:endParaRPr lang="en-US"/>
          </a:p>
        </p:txBody>
      </p:sp>
    </p:spTree>
    <p:extLst>
      <p:ext uri="{BB962C8B-B14F-4D97-AF65-F5344CB8AC3E}">
        <p14:creationId xmlns:p14="http://schemas.microsoft.com/office/powerpoint/2010/main" val="1888876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Samples are placed proportionally to a measure of </a:t>
            </a:r>
            <a:r>
              <a:rPr lang="en-US" sz="1200" kern="1200" baseline="0" dirty="0" err="1" smtClean="0">
                <a:solidFill>
                  <a:schemeClr val="tx1"/>
                </a:solidFill>
                <a:latin typeface="+mn-lt"/>
                <a:ea typeface="+mn-ea"/>
                <a:cs typeface="+mn-cs"/>
              </a:rPr>
              <a:t>texturedness</a:t>
            </a:r>
            <a:r>
              <a:rPr lang="en-US" sz="1200" kern="1200" baseline="0" dirty="0" smtClean="0">
                <a:solidFill>
                  <a:schemeClr val="tx1"/>
                </a:solidFill>
                <a:latin typeface="+mn-lt"/>
                <a:ea typeface="+mn-ea"/>
                <a:cs typeface="+mn-cs"/>
              </a:rPr>
              <a:t> that we call an ”importance map.” This is computed </a:t>
            </a:r>
            <a:r>
              <a:rPr lang="en-US" sz="1200" kern="1200" baseline="0" dirty="0" smtClean="0">
                <a:solidFill>
                  <a:schemeClr val="tx1"/>
                </a:solidFill>
                <a:effectLst/>
                <a:latin typeface="+mn-lt"/>
                <a:ea typeface="+mn-ea"/>
                <a:cs typeface="+mn-cs"/>
              </a:rPr>
              <a:t>using a slight modification to the method of </a:t>
            </a:r>
            <a:r>
              <a:rPr lang="en-US" sz="1200" kern="1200" baseline="0" dirty="0" err="1" smtClean="0">
                <a:solidFill>
                  <a:schemeClr val="tx1"/>
                </a:solidFill>
                <a:effectLst/>
                <a:latin typeface="+mn-lt"/>
                <a:ea typeface="+mn-ea"/>
                <a:cs typeface="+mn-cs"/>
              </a:rPr>
              <a:t>Bae</a:t>
            </a:r>
            <a:r>
              <a:rPr lang="en-US" sz="1200" kern="1200" baseline="0" dirty="0" smtClean="0">
                <a:solidFill>
                  <a:schemeClr val="tx1"/>
                </a:solidFill>
                <a:effectLst/>
                <a:latin typeface="+mn-lt"/>
                <a:ea typeface="+mn-ea"/>
                <a:cs typeface="+mn-cs"/>
              </a:rPr>
              <a:t> et al. [2006].  </a:t>
            </a:r>
            <a:r>
              <a:rPr lang="en-US" altLang="zh-CN" baseline="0" dirty="0" smtClean="0">
                <a:sym typeface="Wingdings" pitchFamily="2" charset="2"/>
              </a:rPr>
              <a:t>We d</a:t>
            </a:r>
            <a:r>
              <a:rPr lang="en-US" baseline="0" dirty="0" smtClean="0"/>
              <a:t>ither [</a:t>
            </a:r>
            <a:r>
              <a:rPr lang="en-US" baseline="0" dirty="0" err="1" smtClean="0"/>
              <a:t>Dith</a:t>
            </a:r>
            <a:r>
              <a:rPr lang="en-US" baseline="0" dirty="0" smtClean="0"/>
              <a:t>-ER] the importance map to obtain sample locations.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C52F251-12B7-4DA9-BBB1-AB213C944937}" type="slidenum">
              <a:rPr lang="en-US" smtClean="0"/>
              <a:pPr/>
              <a:t>16</a:t>
            </a:fld>
            <a:endParaRPr lang="en-US"/>
          </a:p>
        </p:txBody>
      </p:sp>
    </p:spTree>
    <p:extLst>
      <p:ext uri="{BB962C8B-B14F-4D97-AF65-F5344CB8AC3E}">
        <p14:creationId xmlns:p14="http://schemas.microsoft.com/office/powerpoint/2010/main" val="1355408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smtClean="0"/>
              <a:t>We explored several strategies to reconstruct</a:t>
            </a:r>
            <a:r>
              <a:rPr lang="en-US" altLang="zh-CN" sz="1200" baseline="0" dirty="0" smtClean="0"/>
              <a:t> missing samples</a:t>
            </a:r>
            <a:r>
              <a:rPr lang="en-US" altLang="zh-CN" sz="1200" dirty="0" smtClean="0"/>
              <a:t>. We used both pre-computed [click] and </a:t>
            </a:r>
            <a:r>
              <a:rPr lang="en-US" altLang="zh-CN" sz="1200" baseline="0" dirty="0" smtClean="0"/>
              <a:t>[click] </a:t>
            </a:r>
            <a:r>
              <a:rPr lang="en-US" altLang="zh-CN" sz="1200" dirty="0" smtClean="0"/>
              <a:t>on-demand reconstruction. Pre-computed reconstruction computes missing samples immediately after a given stage</a:t>
            </a:r>
            <a:r>
              <a:rPr lang="en-US" altLang="zh-CN" sz="1200" baseline="0" dirty="0" smtClean="0"/>
              <a:t>. In contrast, on-demand reconstruction does NOT compute missing samples immediately, but only computes them lazily when they are referenced in a later pipeline stage. I will now discuss a few methods for </a:t>
            </a:r>
            <a:r>
              <a:rPr lang="en-US" altLang="zh-CN" sz="1200" baseline="0" dirty="0" err="1" smtClean="0"/>
              <a:t>precomputed</a:t>
            </a:r>
            <a:r>
              <a:rPr lang="en-US" altLang="zh-CN" sz="1200" baseline="0" dirty="0" smtClean="0"/>
              <a:t> reconstruction.</a:t>
            </a:r>
            <a:endParaRPr lang="en-US" altLang="zh-CN" sz="1200" dirty="0" smtClean="0"/>
          </a:p>
        </p:txBody>
      </p:sp>
      <p:sp>
        <p:nvSpPr>
          <p:cNvPr id="4" name="Slide Number Placeholder 3"/>
          <p:cNvSpPr>
            <a:spLocks noGrp="1"/>
          </p:cNvSpPr>
          <p:nvPr>
            <p:ph type="sldNum" sz="quarter" idx="10"/>
          </p:nvPr>
        </p:nvSpPr>
        <p:spPr/>
        <p:txBody>
          <a:bodyPr/>
          <a:lstStyle/>
          <a:p>
            <a:fld id="{1C52F251-12B7-4DA9-BBB1-AB213C944937}" type="slidenum">
              <a:rPr lang="en-US" smtClean="0"/>
              <a:pPr/>
              <a:t>17</a:t>
            </a:fld>
            <a:endParaRPr lang="en-US"/>
          </a:p>
        </p:txBody>
      </p:sp>
    </p:spTree>
    <p:extLst>
      <p:ext uri="{BB962C8B-B14F-4D97-AF65-F5344CB8AC3E}">
        <p14:creationId xmlns:p14="http://schemas.microsoft.com/office/powerpoint/2010/main" val="1571503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3600" dirty="0" smtClean="0">
                <a:solidFill>
                  <a:schemeClr val="bg1"/>
                </a:solidFill>
                <a:latin typeface="Times New Roman" charset="0"/>
                <a:ea typeface="Times New Roman" charset="0"/>
                <a:cs typeface="Times New Roman" charset="0"/>
              </a:rPr>
              <a:t>Nearest neighbor</a:t>
            </a:r>
            <a:r>
              <a:rPr lang="en-US" sz="3600" baseline="0" dirty="0" smtClean="0">
                <a:solidFill>
                  <a:schemeClr val="bg1"/>
                </a:solidFill>
                <a:latin typeface="Times New Roman" charset="0"/>
                <a:ea typeface="Times New Roman" charset="0"/>
                <a:cs typeface="Times New Roman" charset="0"/>
              </a:rPr>
              <a:t> reconstruction simply copies the nearest color from a known sample. For grid sampling, we can simply look up the nearest known sample from the grid. For irregular sample patterns, we use the Manhattan distance transform to reconstruct the missing samples. For example, </a:t>
            </a:r>
            <a:r>
              <a:rPr lang="en-US" altLang="zh-CN" sz="3600" baseline="0" dirty="0" smtClean="0"/>
              <a:t>[click] </a:t>
            </a:r>
            <a:r>
              <a:rPr lang="en-US" sz="3600" baseline="0" dirty="0" smtClean="0">
                <a:solidFill>
                  <a:schemeClr val="bg1"/>
                </a:solidFill>
                <a:latin typeface="Times New Roman" charset="0"/>
                <a:ea typeface="Times New Roman" charset="0"/>
                <a:cs typeface="Times New Roman" charset="0"/>
              </a:rPr>
              <a:t>suppose there are three known samples represented by the red, blue, and orange colors. The missing samples in black are filled in [click] by copying colors from the nearest known sample.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3600" dirty="0" smtClean="0">
              <a:solidFill>
                <a:schemeClr val="bg1"/>
              </a:solidFill>
              <a:latin typeface="Times New Roman" charset="0"/>
              <a:ea typeface="Times New Roman"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18</a:t>
            </a:fld>
            <a:endParaRPr lang="en-US"/>
          </a:p>
        </p:txBody>
      </p:sp>
    </p:spTree>
    <p:extLst>
      <p:ext uri="{BB962C8B-B14F-4D97-AF65-F5344CB8AC3E}">
        <p14:creationId xmlns:p14="http://schemas.microsoft.com/office/powerpoint/2010/main" val="111491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second reconstruction</a:t>
            </a:r>
            <a:r>
              <a:rPr lang="en-US" sz="1200" kern="1200" baseline="0" dirty="0" smtClean="0">
                <a:solidFill>
                  <a:schemeClr val="tx1"/>
                </a:solidFill>
                <a:latin typeface="+mn-lt"/>
                <a:ea typeface="+mn-ea"/>
                <a:cs typeface="+mn-cs"/>
              </a:rPr>
              <a:t> strategy in our system is </a:t>
            </a:r>
            <a:r>
              <a:rPr lang="en-US" sz="1200" kern="1200" dirty="0" smtClean="0">
                <a:solidFill>
                  <a:schemeClr val="tx1"/>
                </a:solidFill>
                <a:latin typeface="+mn-lt"/>
                <a:ea typeface="+mn-ea"/>
                <a:cs typeface="+mn-cs"/>
              </a:rPr>
              <a:t>bilinear reconstruction. This simply</a:t>
            </a:r>
            <a:r>
              <a:rPr lang="en-US" sz="1200" kern="1200" baseline="0" dirty="0" smtClean="0">
                <a:solidFill>
                  <a:schemeClr val="tx1"/>
                </a:solidFill>
                <a:latin typeface="+mn-lt"/>
                <a:ea typeface="+mn-ea"/>
                <a:cs typeface="+mn-cs"/>
              </a:rPr>
              <a:t> uses the four nearest samples to reconstruct missing samples. Note that this</a:t>
            </a:r>
            <a:r>
              <a:rPr lang="en-US" sz="1200" kern="1200" dirty="0" smtClean="0">
                <a:solidFill>
                  <a:schemeClr val="tx1"/>
                </a:solidFill>
                <a:latin typeface="+mn-lt"/>
                <a:ea typeface="+mn-ea"/>
                <a:cs typeface="+mn-cs"/>
              </a:rPr>
              <a:t> can only be used along with the grid sampling</a:t>
            </a:r>
            <a:r>
              <a:rPr lang="en-US" sz="1200" kern="1200" baseline="0" dirty="0" smtClean="0">
                <a:solidFill>
                  <a:schemeClr val="tx1"/>
                </a:solidFill>
                <a:latin typeface="+mn-lt"/>
                <a:ea typeface="+mn-ea"/>
                <a:cs typeface="+mn-cs"/>
              </a:rPr>
              <a:t> perforation strategy because the other perforation strategies are not guaranteed to produce missing samples contained within a square of four known samples.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C52F251-12B7-4DA9-BBB1-AB213C944937}" type="slidenum">
              <a:rPr lang="en-US" smtClean="0"/>
              <a:pPr/>
              <a:t>19</a:t>
            </a:fld>
            <a:endParaRPr lang="en-US"/>
          </a:p>
        </p:txBody>
      </p:sp>
    </p:spTree>
    <p:extLst>
      <p:ext uri="{BB962C8B-B14F-4D97-AF65-F5344CB8AC3E}">
        <p14:creationId xmlns:p14="http://schemas.microsoft.com/office/powerpoint/2010/main" val="134289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t>Good morning, everyone~ Thank you for </a:t>
            </a:r>
            <a:r>
              <a:rPr lang="en-US" altLang="zh-CN" sz="1200" baseline="0" dirty="0" err="1" smtClean="0"/>
              <a:t>comming</a:t>
            </a:r>
            <a:r>
              <a:rPr lang="en-US" altLang="zh-CN" sz="1200" baseline="0" dirty="0" smtClean="0"/>
              <a:t>~ In this talk, I will present IMAGE PERFORATION </a:t>
            </a:r>
            <a:r>
              <a:rPr lang="en-US" altLang="zh-CN" sz="1200" b="0" baseline="0" dirty="0" smtClean="0">
                <a:latin typeface="Vijaya" pitchFamily="34" charset="0"/>
                <a:cs typeface="Vijaya" pitchFamily="34" charset="0"/>
              </a:rPr>
              <a:t>w</a:t>
            </a:r>
            <a:r>
              <a:rPr lang="en-US" altLang="zh-CN" sz="1200" b="0" dirty="0" smtClean="0">
                <a:latin typeface="Vijaya" pitchFamily="34" charset="0"/>
                <a:cs typeface="Vijaya" pitchFamily="34" charset="0"/>
              </a:rPr>
              <a:t>hich</a:t>
            </a:r>
            <a:r>
              <a:rPr lang="en-US" altLang="zh-CN" sz="1200" b="0" baseline="0" dirty="0" smtClean="0">
                <a:latin typeface="Vijaya" pitchFamily="34" charset="0"/>
                <a:cs typeface="Vijaya" pitchFamily="34" charset="0"/>
              </a:rPr>
              <a:t> is designed to BALANCE the performance-accuracy trade-offs within an image pipeline.</a:t>
            </a:r>
          </a:p>
          <a:p>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2</a:t>
            </a:fld>
            <a:endParaRPr lang="en-US"/>
          </a:p>
        </p:txBody>
      </p:sp>
    </p:spTree>
    <p:extLst>
      <p:ext uri="{BB962C8B-B14F-4D97-AF65-F5344CB8AC3E}">
        <p14:creationId xmlns:p14="http://schemas.microsoft.com/office/powerpoint/2010/main" val="1170845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third type of reconstruction uses a weighted average to [click] interpolate the color at the missing sample from surrounding known samples. [click] Specifically, we apply fixed Gaussian weights to nearby samples to [click] interpolate the color at the missing sample.</a:t>
            </a:r>
          </a:p>
          <a:p>
            <a:endParaRPr lang="en-US" baseline="0" dirty="0" smtClean="0"/>
          </a:p>
          <a:p>
            <a:r>
              <a:rPr lang="en-US" baseline="0" dirty="0" smtClean="0"/>
              <a:t>These weights are computed in two passes in </a:t>
            </a:r>
            <a:r>
              <a:rPr lang="en-US" baseline="0" dirty="0" err="1" smtClean="0"/>
              <a:t>scanline</a:t>
            </a:r>
            <a:r>
              <a:rPr lang="en-US" baseline="0" dirty="0" smtClean="0"/>
              <a:t> order over the image using a filter that has an infinite impulse response and provides a good approximation of the ideal spatially invariant reconstruction kernel. Please see the paper for details.</a:t>
            </a:r>
          </a:p>
        </p:txBody>
      </p:sp>
      <p:sp>
        <p:nvSpPr>
          <p:cNvPr id="4" name="Slide Number Placeholder 3"/>
          <p:cNvSpPr>
            <a:spLocks noGrp="1"/>
          </p:cNvSpPr>
          <p:nvPr>
            <p:ph type="sldNum" sz="quarter" idx="10"/>
          </p:nvPr>
        </p:nvSpPr>
        <p:spPr/>
        <p:txBody>
          <a:bodyPr/>
          <a:lstStyle/>
          <a:p>
            <a:fld id="{1C52F251-12B7-4DA9-BBB1-AB213C944937}" type="slidenum">
              <a:rPr lang="en-US" smtClean="0"/>
              <a:pPr/>
              <a:t>20</a:t>
            </a:fld>
            <a:endParaRPr lang="en-US"/>
          </a:p>
        </p:txBody>
      </p:sp>
    </p:spTree>
    <p:extLst>
      <p:ext uri="{BB962C8B-B14F-4D97-AF65-F5344CB8AC3E}">
        <p14:creationId xmlns:p14="http://schemas.microsoft.com/office/powerpoint/2010/main" val="731596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lang="en-US" baseline="0" dirty="0" smtClean="0"/>
                  <a:t>Finally, our system also supports spatially-varying Gaussian reconstruction using the method of repeated integration, in cases where the perforation strategy results in a non-uniform distribution of samples.</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lang="en-US" baseline="0" dirty="0" smtClean="0">
                    <a:latin typeface="+mn-lt"/>
                    <a:ea typeface="+mn-ea"/>
                    <a:cs typeface="+mn-cs"/>
                  </a:rPr>
                  <a:t>For adaptive sampling, we apply different standard deviations for coarse samples and fine samples. Here, k refers to the coarse sample spacing.</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lang="en-US" baseline="0" dirty="0" smtClean="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lang="en-US" baseline="0" dirty="0" smtClean="0">
                    <a:latin typeface="+mn-lt"/>
                    <a:ea typeface="+mn-ea"/>
                    <a:cs typeface="+mn-cs"/>
                  </a:rPr>
                  <a:t>For importance sampling, the standard deviation is computed according to this formula where M refers to the importance map and sigma-naught (“sigma NOT”) is a parameter determined during the genetic search.</a:t>
                </a:r>
                <a:endParaRPr lang="en-US" dirty="0" smtClean="0"/>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lang="en-US" dirty="0" smtClean="0"/>
              </a:p>
            </p:txBody>
          </p:sp>
        </mc:Choice>
        <mc:Fallback xmlns="">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lang="en-US" baseline="0" dirty="0" smtClean="0"/>
                  <a:t>Our complier also implement spatially varying Gaussian interpolation of </a:t>
                </a:r>
                <a:r>
                  <a:rPr lang="en-US" baseline="0" dirty="0" err="1" smtClean="0"/>
                  <a:t>Heckbert</a:t>
                </a:r>
                <a:r>
                  <a:rPr lang="en-US" baseline="0" dirty="0" smtClean="0"/>
                  <a:t> 1986. following this equation. </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r>
                  <a:rPr lang="en-US" baseline="0" dirty="0" smtClean="0">
                    <a:latin typeface="+mn-lt"/>
                    <a:ea typeface="+mn-ea"/>
                    <a:cs typeface="+mn-cs"/>
                  </a:rPr>
                  <a:t>For adaptive sampling, we have different </a:t>
                </a:r>
                <a:r>
                  <a:rPr lang="en-US" baseline="0" dirty="0" err="1" smtClean="0">
                    <a:latin typeface="+mn-lt"/>
                    <a:ea typeface="+mn-ea"/>
                    <a:cs typeface="+mn-cs"/>
                  </a:rPr>
                  <a:t>sigmas</a:t>
                </a:r>
                <a:r>
                  <a:rPr lang="en-US" baseline="0" dirty="0" smtClean="0">
                    <a:latin typeface="+mn-lt"/>
                    <a:ea typeface="+mn-ea"/>
                    <a:cs typeface="+mn-cs"/>
                  </a:rPr>
                  <a:t> for coarse sampling and fine sampling stages: For importance sampling , sigma is computed by this formula, </a:t>
                </a:r>
                <a:r>
                  <a:rPr lang="en-US" dirty="0" smtClean="0">
                    <a:latin typeface="Times New Roman" charset="0"/>
                    <a:ea typeface="Times New Roman" charset="0"/>
                    <a:cs typeface="Times New Roman" charset="0"/>
                  </a:rPr>
                  <a:t>M is the importance map after rescaling. </a:t>
                </a:r>
                <a:r>
                  <a:rPr lang="en-US" b="0" i="0" smtClean="0">
                    <a:latin typeface="Cambria Math" charset="0"/>
                    <a:ea typeface="Times New Roman" charset="0"/>
                    <a:cs typeface="Times New Roman" charset="0"/>
                  </a:rPr>
                  <a:t>𝛿0</a:t>
                </a:r>
                <a:r>
                  <a:rPr lang="en-US" dirty="0" smtClean="0"/>
                  <a:t> is  a parameter determined during the genetic search.   </a:t>
                </a:r>
              </a:p>
              <a:p>
                <a:pPr marL="0" marR="0" lvl="0" indent="0" algn="l" defTabSz="914400" rtl="0" eaLnBrk="1" fontAlgn="auto" latinLnBrk="0" hangingPunct="1">
                  <a:lnSpc>
                    <a:spcPct val="100000"/>
                  </a:lnSpc>
                  <a:spcBef>
                    <a:spcPts val="0"/>
                  </a:spcBef>
                  <a:spcAft>
                    <a:spcPts val="0"/>
                  </a:spcAft>
                  <a:buClrTx/>
                  <a:buSzTx/>
                  <a:buFont typeface="Wingdings" charset="2"/>
                  <a:buNone/>
                  <a:tabLst/>
                  <a:defRPr/>
                </a:pPr>
                <a:endParaRPr lang="en-US" dirty="0" smtClean="0"/>
              </a:p>
            </p:txBody>
          </p:sp>
        </mc:Fallback>
      </mc:AlternateContent>
      <p:sp>
        <p:nvSpPr>
          <p:cNvPr id="4" name="Slide Number Placeholder 3"/>
          <p:cNvSpPr>
            <a:spLocks noGrp="1"/>
          </p:cNvSpPr>
          <p:nvPr>
            <p:ph type="sldNum" sz="quarter" idx="10"/>
          </p:nvPr>
        </p:nvSpPr>
        <p:spPr/>
        <p:txBody>
          <a:bodyPr/>
          <a:lstStyle/>
          <a:p>
            <a:fld id="{1C52F251-12B7-4DA9-BBB1-AB213C944937}" type="slidenum">
              <a:rPr lang="en-US" smtClean="0"/>
              <a:pPr/>
              <a:t>21</a:t>
            </a:fld>
            <a:endParaRPr lang="en-US"/>
          </a:p>
        </p:txBody>
      </p:sp>
    </p:spTree>
    <p:extLst>
      <p:ext uri="{BB962C8B-B14F-4D97-AF65-F5344CB8AC3E}">
        <p14:creationId xmlns:p14="http://schemas.microsoft.com/office/powerpoint/2010/main" val="1230578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other type of reconstruction is on-demand.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Instead of reconstructing missing samples in advance, we reconstruct samples only when they are needed by subsequent stages of an image pipeline.</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C52F251-12B7-4DA9-BBB1-AB213C944937}" type="slidenum">
              <a:rPr lang="en-US" smtClean="0"/>
              <a:pPr/>
              <a:t>22</a:t>
            </a:fld>
            <a:endParaRPr lang="en-US"/>
          </a:p>
        </p:txBody>
      </p:sp>
    </p:spTree>
    <p:extLst>
      <p:ext uri="{BB962C8B-B14F-4D97-AF65-F5344CB8AC3E}">
        <p14:creationId xmlns:p14="http://schemas.microsoft.com/office/powerpoint/2010/main" val="1098559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perform on-demand reconstruction</a:t>
            </a:r>
            <a:r>
              <a:rPr lang="en-US" baseline="0" dirty="0" smtClean="0"/>
              <a:t> only with </a:t>
            </a:r>
            <a:r>
              <a:rPr lang="en-US" dirty="0" smtClean="0"/>
              <a:t>grid sampling, because the fixed grid locations allow for fast reconstructions.</a:t>
            </a:r>
          </a:p>
          <a:p>
            <a:pPr marL="457200" marR="0" indent="-457200" algn="l" defTabSz="914400" rtl="0" eaLnBrk="1" fontAlgn="auto" latinLnBrk="0" hangingPunct="1">
              <a:lnSpc>
                <a:spcPct val="100000"/>
              </a:lnSpc>
              <a:spcBef>
                <a:spcPts val="0"/>
              </a:spcBef>
              <a:spcAft>
                <a:spcPts val="0"/>
              </a:spcAft>
              <a:buClrTx/>
              <a:buSzTx/>
              <a:buFont typeface="Wingdings" charset="2"/>
              <a:buChar char="Ø"/>
              <a:tabLst/>
              <a:defRPr/>
            </a:pPr>
            <a:endParaRPr lang="en-US" sz="1200" dirty="0" smtClean="0">
              <a:solidFill>
                <a:schemeClr val="bg1"/>
              </a:solidFill>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are three different methods used in on-demand reconstruction: [click] </a:t>
            </a:r>
            <a:r>
              <a:rPr lang="en-US" sz="1200" dirty="0" smtClean="0">
                <a:solidFill>
                  <a:schemeClr val="bg1"/>
                </a:solidFill>
                <a:latin typeface="Times New Roman" charset="0"/>
                <a:ea typeface="Times New Roman" charset="0"/>
                <a:cs typeface="Times New Roman" charset="0"/>
              </a:rPr>
              <a:t>rewriting pixel reads;</a:t>
            </a:r>
            <a:r>
              <a:rPr lang="en-US" sz="1200" baseline="0" dirty="0" smtClean="0">
                <a:solidFill>
                  <a:schemeClr val="bg1"/>
                </a:solidFill>
                <a:latin typeface="Times New Roman" charset="0"/>
                <a:ea typeface="Times New Roman" charset="0"/>
                <a:cs typeface="Times New Roman" charset="0"/>
              </a:rPr>
              <a:t> [click] </a:t>
            </a:r>
            <a:r>
              <a:rPr lang="en-US" sz="1200" dirty="0" smtClean="0">
                <a:solidFill>
                  <a:schemeClr val="bg1"/>
                </a:solidFill>
                <a:latin typeface="Times New Roman" charset="0"/>
                <a:ea typeface="Times New Roman" charset="0"/>
                <a:cs typeface="Times New Roman" charset="0"/>
              </a:rPr>
              <a:t>Storage optimization</a:t>
            </a:r>
            <a:r>
              <a:rPr lang="en-US" sz="1200" baseline="0" dirty="0" smtClean="0">
                <a:solidFill>
                  <a:schemeClr val="bg1"/>
                </a:solidFill>
                <a:latin typeface="Times New Roman" charset="0"/>
                <a:ea typeface="Times New Roman" charset="0"/>
                <a:cs typeface="Times New Roman" charset="0"/>
              </a:rPr>
              <a:t> and [click] </a:t>
            </a:r>
            <a:r>
              <a:rPr lang="en-US" sz="1200" dirty="0" smtClean="0">
                <a:solidFill>
                  <a:schemeClr val="bg1"/>
                </a:solidFill>
                <a:latin typeface="Times New Roman" charset="0"/>
                <a:ea typeface="Times New Roman" charset="0"/>
                <a:cs typeface="Times New Roman" charset="0"/>
              </a:rPr>
              <a:t>Congruence simplification. Due to</a:t>
            </a:r>
            <a:r>
              <a:rPr lang="en-US" sz="1200" baseline="0" dirty="0" smtClean="0">
                <a:solidFill>
                  <a:schemeClr val="bg1"/>
                </a:solidFill>
                <a:latin typeface="Times New Roman" charset="0"/>
                <a:ea typeface="Times New Roman" charset="0"/>
                <a:cs typeface="Times New Roman" charset="0"/>
              </a:rPr>
              <a:t> </a:t>
            </a:r>
            <a:r>
              <a:rPr lang="en-US" sz="1200" dirty="0" smtClean="0">
                <a:solidFill>
                  <a:schemeClr val="bg1"/>
                </a:solidFill>
                <a:latin typeface="Times New Roman" charset="0"/>
                <a:ea typeface="Times New Roman" charset="0"/>
                <a:cs typeface="Times New Roman" charset="0"/>
              </a:rPr>
              <a:t>limited</a:t>
            </a:r>
            <a:r>
              <a:rPr lang="en-US" sz="1200" baseline="0" dirty="0" smtClean="0">
                <a:solidFill>
                  <a:schemeClr val="bg1"/>
                </a:solidFill>
                <a:latin typeface="Times New Roman" charset="0"/>
                <a:ea typeface="Times New Roman" charset="0"/>
                <a:cs typeface="Times New Roman" charset="0"/>
              </a:rPr>
              <a:t> time I will describe only the first two methods. See the paper for the third method.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23</a:t>
            </a:fld>
            <a:endParaRPr lang="en-US"/>
          </a:p>
        </p:txBody>
      </p:sp>
    </p:spTree>
    <p:extLst>
      <p:ext uri="{BB962C8B-B14F-4D97-AF65-F5344CB8AC3E}">
        <p14:creationId xmlns:p14="http://schemas.microsoft.com/office/powerpoint/2010/main" val="153816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any subsequent stage of the image pipeline attempts to read a missing sample we modify the read operation accordingly. For example, if</a:t>
            </a:r>
            <a:r>
              <a:rPr lang="en-US" sz="1200" kern="1200" baseline="0" dirty="0" smtClean="0">
                <a:solidFill>
                  <a:schemeClr val="tx1"/>
                </a:solidFill>
                <a:latin typeface="+mn-lt"/>
                <a:ea typeface="+mn-ea"/>
                <a:cs typeface="+mn-cs"/>
              </a:rPr>
              <a:t> [click] nearest neighbor reconstruction is being used then this read operation can [click] simply be rounded to the nearest integer which corresponds to a known sample and this can be done by modifying the array lookup expression.</a:t>
            </a:r>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24</a:t>
            </a:fld>
            <a:endParaRPr lang="en-US"/>
          </a:p>
        </p:txBody>
      </p:sp>
    </p:spTree>
    <p:extLst>
      <p:ext uri="{BB962C8B-B14F-4D97-AF65-F5344CB8AC3E}">
        <p14:creationId xmlns:p14="http://schemas.microsoft.com/office/powerpoint/2010/main" val="637186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818">
              <a:defRPr/>
            </a:pPr>
            <a:r>
              <a:rPr lang="en-US" dirty="0" smtClean="0"/>
              <a:t>To reduce storage requirements and improve cache performance, the storage optimization packs the</a:t>
            </a:r>
            <a:r>
              <a:rPr lang="en-US" baseline="0" dirty="0" smtClean="0"/>
              <a:t> known </a:t>
            </a:r>
            <a:r>
              <a:rPr lang="en-US" dirty="0" smtClean="0"/>
              <a:t>samples in more closely by dividing by the grid spacing.</a:t>
            </a:r>
          </a:p>
          <a:p>
            <a:pPr defTabSz="923818">
              <a:defRPr/>
            </a:pPr>
            <a:endParaRPr lang="en-US" dirty="0" smtClean="0"/>
          </a:p>
          <a:p>
            <a:pPr defTabSz="923818">
              <a:defRPr/>
            </a:pPr>
            <a:r>
              <a:rPr lang="en-US" dirty="0" smtClean="0"/>
              <a:t>You can regard this strategy as image </a:t>
            </a:r>
            <a:r>
              <a:rPr lang="en-US" dirty="0" err="1" smtClean="0"/>
              <a:t>downsampling</a:t>
            </a:r>
            <a:r>
              <a:rPr lang="en-US" dirty="0" smtClean="0"/>
              <a:t>.</a:t>
            </a:r>
          </a:p>
          <a:p>
            <a:pPr defTabSz="923818">
              <a:defRPr/>
            </a:pPr>
            <a:endParaRPr lang="en-US" dirty="0" smtClean="0"/>
          </a:p>
          <a:p>
            <a:pPr defTabSz="923818">
              <a:defRPr/>
            </a:pPr>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25</a:t>
            </a:fld>
            <a:endParaRPr lang="en-US"/>
          </a:p>
        </p:txBody>
      </p:sp>
    </p:spTree>
    <p:extLst>
      <p:ext uri="{BB962C8B-B14F-4D97-AF65-F5344CB8AC3E}">
        <p14:creationId xmlns:p14="http://schemas.microsoft.com/office/powerpoint/2010/main" val="1313905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Now I want to discuss the prototype compiler we built. [click]It takes the source code for an arbitrary image pipeline as input and automatically optimizes it. </a:t>
            </a:r>
            <a:r>
              <a:rPr lang="en-US" sz="1200" dirty="0" smtClean="0"/>
              <a:t>The compiler uses [click] the genetic search algorithm of </a:t>
            </a:r>
            <a:r>
              <a:rPr lang="en-US" sz="1200" dirty="0" err="1" smtClean="0"/>
              <a:t>Sitthi-Amorn</a:t>
            </a:r>
            <a:r>
              <a:rPr lang="en-US" sz="1200" dirty="0" smtClean="0"/>
              <a:t> [</a:t>
            </a:r>
            <a:r>
              <a:rPr lang="en-US" altLang="zh-CN" sz="1200" kern="1200" dirty="0" err="1" smtClean="0">
                <a:solidFill>
                  <a:schemeClr val="tx1"/>
                </a:solidFill>
                <a:latin typeface="+mn-lt"/>
                <a:ea typeface="+mn-ea"/>
                <a:cs typeface="+mn-cs"/>
              </a:rPr>
              <a:t>Sith</a:t>
            </a:r>
            <a:r>
              <a:rPr lang="en-US" altLang="zh-CN" sz="1200" kern="1200" dirty="0" smtClean="0">
                <a:solidFill>
                  <a:schemeClr val="tx1"/>
                </a:solidFill>
                <a:latin typeface="+mn-lt"/>
                <a:ea typeface="+mn-ea"/>
                <a:cs typeface="+mn-cs"/>
              </a:rPr>
              <a:t>(sis)-</a:t>
            </a:r>
            <a:r>
              <a:rPr lang="en-US" altLang="zh-CN" sz="1200" kern="1200" dirty="0" err="1" smtClean="0">
                <a:solidFill>
                  <a:schemeClr val="tx1"/>
                </a:solidFill>
                <a:latin typeface="+mn-lt"/>
                <a:ea typeface="+mn-ea"/>
                <a:cs typeface="+mn-cs"/>
              </a:rPr>
              <a:t>yi</a:t>
            </a:r>
            <a:r>
              <a:rPr lang="en-US" altLang="zh-CN" sz="1200" kern="1200" dirty="0" smtClean="0">
                <a:solidFill>
                  <a:schemeClr val="tx1"/>
                </a:solidFill>
                <a:latin typeface="+mn-lt"/>
                <a:ea typeface="+mn-ea"/>
                <a:cs typeface="+mn-cs"/>
              </a:rPr>
              <a:t>-Am-ORN(</a:t>
            </a:r>
            <a:r>
              <a:rPr lang="en-US" altLang="zh-CN" sz="1200" kern="1200" dirty="0" err="1" smtClean="0">
                <a:solidFill>
                  <a:schemeClr val="tx1"/>
                </a:solidFill>
                <a:latin typeface="+mn-lt"/>
                <a:ea typeface="+mn-ea"/>
                <a:cs typeface="+mn-cs"/>
              </a:rPr>
              <a:t>orin</a:t>
            </a:r>
            <a:r>
              <a:rPr lang="en-US" altLang="zh-CN" sz="1200" kern="1200" dirty="0" smtClean="0">
                <a:solidFill>
                  <a:schemeClr val="tx1"/>
                </a:solidFill>
                <a:latin typeface="+mn-lt"/>
                <a:ea typeface="+mn-ea"/>
                <a:cs typeface="+mn-cs"/>
              </a:rPr>
              <a:t>)</a:t>
            </a:r>
            <a:r>
              <a:rPr lang="en-US" sz="1200" dirty="0" smtClean="0"/>
              <a:t>] et al. [2011]  to identify good sampling and reconstruction strategies for EACH</a:t>
            </a:r>
            <a:r>
              <a:rPr lang="en-US" sz="1200" baseline="0" dirty="0" smtClean="0"/>
              <a:t> STAGE</a:t>
            </a:r>
            <a:r>
              <a:rPr lang="en-US" sz="1200" dirty="0" smtClean="0"/>
              <a:t> of the image pipeline. </a:t>
            </a:r>
            <a:r>
              <a:rPr lang="en-US" sz="1200" kern="1200" dirty="0" smtClean="0">
                <a:solidFill>
                  <a:schemeClr val="tx1"/>
                </a:solidFill>
                <a:latin typeface="+mn-lt"/>
                <a:ea typeface="+mn-ea"/>
                <a:cs typeface="+mn-cs"/>
              </a:rPr>
              <a:t>One program is the input for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compiler, and [click] many program</a:t>
            </a:r>
            <a:r>
              <a:rPr lang="en-US" sz="1200" kern="1200" baseline="0" dirty="0" smtClean="0">
                <a:solidFill>
                  <a:schemeClr val="tx1"/>
                </a:solidFill>
                <a:latin typeface="+mn-lt"/>
                <a:ea typeface="+mn-ea"/>
                <a:cs typeface="+mn-cs"/>
              </a:rPr>
              <a:t> variants are output. These program variants represent optimal trade-offs between the speed of the program and the error introduced by perforation stage</a:t>
            </a:r>
            <a:r>
              <a:rPr lang="en-US"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C52F251-12B7-4DA9-BBB1-AB213C944937}" type="slidenum">
              <a:rPr lang="en-US" smtClean="0"/>
              <a:pPr/>
              <a:t>26</a:t>
            </a:fld>
            <a:endParaRPr lang="en-US"/>
          </a:p>
        </p:txBody>
      </p:sp>
    </p:spTree>
    <p:extLst>
      <p:ext uri="{BB962C8B-B14F-4D97-AF65-F5344CB8AC3E}">
        <p14:creationId xmlns:p14="http://schemas.microsoft.com/office/powerpoint/2010/main" val="1057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compiler’s genetic search maintains a population of program variants,</a:t>
            </a:r>
            <a:r>
              <a:rPr lang="en-US" sz="1200" kern="1200" baseline="0" dirty="0" smtClean="0">
                <a:solidFill>
                  <a:schemeClr val="tx1"/>
                </a:solidFill>
                <a:latin typeface="+mn-lt"/>
                <a:ea typeface="+mn-ea"/>
                <a:cs typeface="+mn-cs"/>
              </a:rPr>
              <a:t> which optimally trade off error and speed. </a:t>
            </a:r>
            <a:r>
              <a:rPr lang="en-US" sz="1200" kern="1200" dirty="0" smtClean="0">
                <a:solidFill>
                  <a:schemeClr val="tx1"/>
                </a:solidFill>
                <a:latin typeface="+mn-lt"/>
                <a:ea typeface="+mn-ea"/>
                <a:cs typeface="+mn-cs"/>
              </a:rPr>
              <a:t>To create the next generation of program variants, two rules are used in the genetic search: mutation and crossover. The mutation rule selects for a given stage of the pipeline,</a:t>
            </a:r>
            <a:r>
              <a:rPr lang="en-US" sz="1200" kern="1200" baseline="0" dirty="0" smtClean="0">
                <a:solidFill>
                  <a:schemeClr val="tx1"/>
                </a:solidFill>
                <a:latin typeface="+mn-lt"/>
                <a:ea typeface="+mn-ea"/>
                <a:cs typeface="+mn-cs"/>
              </a:rPr>
              <a:t> and there is a random choice </a:t>
            </a:r>
            <a:r>
              <a:rPr lang="en-US" sz="1200" kern="1200" dirty="0" smtClean="0">
                <a:solidFill>
                  <a:schemeClr val="tx1"/>
                </a:solidFill>
                <a:latin typeface="+mn-lt"/>
                <a:ea typeface="+mn-ea"/>
                <a:cs typeface="+mn-cs"/>
              </a:rPr>
              <a:t>among all the options for </a:t>
            </a:r>
            <a:r>
              <a:rPr lang="en-US" altLang="zh-CN" sz="1200" kern="1200" dirty="0" smtClean="0">
                <a:solidFill>
                  <a:schemeClr val="tx1"/>
                </a:solidFill>
                <a:latin typeface="+mn-lt"/>
                <a:ea typeface="+mn-ea"/>
                <a:cs typeface="+mn-cs"/>
              </a:rPr>
              <a:t>[click] perforation</a:t>
            </a:r>
            <a:r>
              <a:rPr lang="en-US" sz="1200" kern="1200" dirty="0" smtClean="0">
                <a:solidFill>
                  <a:schemeClr val="tx1"/>
                </a:solidFill>
                <a:latin typeface="+mn-lt"/>
                <a:ea typeface="+mn-ea"/>
                <a:cs typeface="+mn-cs"/>
              </a:rPr>
              <a:t> and [click]reconstruction </a:t>
            </a:r>
            <a:endParaRPr lang="en-US" dirty="0" smtClean="0"/>
          </a:p>
        </p:txBody>
      </p:sp>
      <p:sp>
        <p:nvSpPr>
          <p:cNvPr id="4" name="Slide Number Placeholder 3"/>
          <p:cNvSpPr>
            <a:spLocks noGrp="1"/>
          </p:cNvSpPr>
          <p:nvPr>
            <p:ph type="sldNum" sz="quarter" idx="10"/>
          </p:nvPr>
        </p:nvSpPr>
        <p:spPr/>
        <p:txBody>
          <a:bodyPr/>
          <a:lstStyle/>
          <a:p>
            <a:fld id="{1C52F251-12B7-4DA9-BBB1-AB213C944937}" type="slidenum">
              <a:rPr lang="en-US" smtClean="0"/>
              <a:pPr/>
              <a:t>27</a:t>
            </a:fld>
            <a:endParaRPr lang="en-US"/>
          </a:p>
        </p:txBody>
      </p:sp>
    </p:spTree>
    <p:extLst>
      <p:ext uri="{BB962C8B-B14F-4D97-AF65-F5344CB8AC3E}">
        <p14:creationId xmlns:p14="http://schemas.microsoft.com/office/powerpoint/2010/main" val="811827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compiler uses two-point crossover to generate a single child from two randomly chosen parent</a:t>
            </a:r>
            <a:r>
              <a:rPr lang="en-US" sz="1200" kern="1200" baseline="0" dirty="0" smtClean="0">
                <a:solidFill>
                  <a:schemeClr val="tx1"/>
                </a:solidFill>
                <a:effectLst/>
                <a:latin typeface="+mn-lt"/>
                <a:ea typeface="+mn-ea"/>
                <a:cs typeface="+mn-cs"/>
              </a:rPr>
              <a:t> program variants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[click] The genetic search runs for multiple generations. It retains only the program variants that </a:t>
            </a:r>
            <a:r>
              <a:rPr lang="en-US" sz="1200" kern="1200" dirty="0" smtClean="0">
                <a:solidFill>
                  <a:schemeClr val="tx1"/>
                </a:solidFill>
                <a:effectLst/>
                <a:latin typeface="+mn-lt"/>
                <a:ea typeface="+mn-ea"/>
                <a:cs typeface="+mn-cs"/>
              </a:rPr>
              <a:t>provide the best performance-accuracy trade-offs.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C52F251-12B7-4DA9-BBB1-AB213C944937}" type="slidenum">
              <a:rPr lang="en-US" smtClean="0"/>
              <a:pPr/>
              <a:t>28</a:t>
            </a:fld>
            <a:endParaRPr lang="en-US"/>
          </a:p>
        </p:txBody>
      </p:sp>
    </p:spTree>
    <p:extLst>
      <p:ext uri="{BB962C8B-B14F-4D97-AF65-F5344CB8AC3E}">
        <p14:creationId xmlns:p14="http://schemas.microsoft.com/office/powerpoint/2010/main" val="1038289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Times New Roman" charset="0"/>
                <a:ea typeface="Times New Roman" charset="0"/>
                <a:cs typeface="Times New Roman" charset="0"/>
              </a:rPr>
              <a:t>To test our image pipelines, we constructed an image </a:t>
            </a:r>
            <a:r>
              <a:rPr lang="en-US" sz="1200" baseline="0" dirty="0" smtClean="0">
                <a:solidFill>
                  <a:schemeClr val="bg1"/>
                </a:solidFill>
                <a:latin typeface="Times New Roman" charset="0"/>
                <a:ea typeface="Times New Roman" charset="0"/>
                <a:cs typeface="Times New Roman" charset="0"/>
              </a:rPr>
              <a:t>benchmark consisting of 120 images which is divided into three categories: </a:t>
            </a:r>
            <a:r>
              <a:rPr lang="en-US" sz="1200" dirty="0" smtClean="0">
                <a:solidFill>
                  <a:schemeClr val="bg1"/>
                </a:solidFill>
                <a:latin typeface="Times New Roman" charset="0"/>
                <a:ea typeface="Times New Roman" charset="0"/>
                <a:cs typeface="Times New Roman" charset="0"/>
              </a:rPr>
              <a:t>man-made</a:t>
            </a:r>
            <a:r>
              <a:rPr lang="en-US" altLang="zh-CN" sz="1200" dirty="0" smtClean="0">
                <a:solidFill>
                  <a:schemeClr val="bg1"/>
                </a:solidFill>
                <a:latin typeface="Times New Roman" charset="0"/>
                <a:ea typeface="Times New Roman" charset="0"/>
                <a:cs typeface="Times New Roman" charset="0"/>
              </a:rPr>
              <a:t>, </a:t>
            </a:r>
            <a:r>
              <a:rPr lang="en-US" sz="1200" dirty="0" smtClean="0">
                <a:solidFill>
                  <a:schemeClr val="bg1"/>
                </a:solidFill>
                <a:latin typeface="Times New Roman" charset="0"/>
                <a:ea typeface="Times New Roman" charset="0"/>
                <a:cs typeface="Times New Roman" charset="0"/>
              </a:rPr>
              <a:t>natural</a:t>
            </a:r>
            <a:r>
              <a:rPr lang="en-US" altLang="zh-CN" sz="1200" dirty="0" smtClean="0">
                <a:solidFill>
                  <a:schemeClr val="bg1"/>
                </a:solidFill>
                <a:latin typeface="Times New Roman" charset="0"/>
                <a:ea typeface="Times New Roman" charset="0"/>
                <a:cs typeface="Times New Roman" charset="0"/>
              </a:rPr>
              <a:t>, and </a:t>
            </a:r>
            <a:r>
              <a:rPr lang="en-US" sz="1200" dirty="0" smtClean="0">
                <a:solidFill>
                  <a:schemeClr val="bg1"/>
                </a:solidFill>
                <a:latin typeface="Times New Roman" charset="0"/>
                <a:ea typeface="Times New Roman" charset="0"/>
                <a:cs typeface="Times New Roman" charset="0"/>
              </a:rPr>
              <a:t>people images. [click] </a:t>
            </a:r>
            <a:r>
              <a:rPr lang="en-US" sz="1200" baseline="0" dirty="0" smtClean="0">
                <a:solidFill>
                  <a:schemeClr val="bg1"/>
                </a:solidFill>
                <a:latin typeface="Times New Roman" charset="0"/>
                <a:ea typeface="Times New Roman" charset="0"/>
                <a:cs typeface="Times New Roman" charset="0"/>
              </a:rPr>
              <a:t>6 images are used as the training set, which the genetic search runs on. The remaining images are used to determine testing error.</a:t>
            </a:r>
            <a:endParaRPr lang="en-US" sz="1200" dirty="0" smtClean="0">
              <a:solidFill>
                <a:schemeClr val="bg1"/>
              </a:solidFill>
              <a:latin typeface="Times New Roman" charset="0"/>
              <a:ea typeface="Times New Roman" charset="0"/>
              <a:cs typeface="Times New Roman" charset="0"/>
            </a:endParaRPr>
          </a:p>
          <a:p>
            <a:endParaRPr lang="en-US" sz="1200" dirty="0" smtClean="0">
              <a:solidFill>
                <a:schemeClr val="bg1"/>
              </a:solidFill>
              <a:latin typeface="Times New Roman" charset="0"/>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1C52F251-12B7-4DA9-BBB1-AB213C944937}" type="slidenum">
              <a:rPr lang="en-US" smtClean="0"/>
              <a:pPr/>
              <a:t>29</a:t>
            </a:fld>
            <a:endParaRPr lang="en-US"/>
          </a:p>
        </p:txBody>
      </p:sp>
    </p:spTree>
    <p:extLst>
      <p:ext uri="{BB962C8B-B14F-4D97-AF65-F5344CB8AC3E}">
        <p14:creationId xmlns:p14="http://schemas.microsoft.com/office/powerpoint/2010/main" val="62344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Modern image pipelines</a:t>
            </a:r>
            <a:r>
              <a:rPr lang="en-US" baseline="0" dirty="0" smtClean="0"/>
              <a:t> are used to produce a wide range of artistic effects, such as this one.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81EEF45-9F01-C742-9F24-74F75EAD1317}" type="slidenum">
              <a:rPr lang="en-US" smtClean="0"/>
              <a:t>3</a:t>
            </a:fld>
            <a:endParaRPr lang="en-US"/>
          </a:p>
        </p:txBody>
      </p:sp>
    </p:spTree>
    <p:extLst>
      <p:ext uri="{BB962C8B-B14F-4D97-AF65-F5344CB8AC3E}">
        <p14:creationId xmlns:p14="http://schemas.microsoft.com/office/powerpoint/2010/main" val="1275121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test 7 applications shown in this table. They are Artistic blur, bilateral filter, Bilateral grid, Blur, </a:t>
            </a:r>
            <a:r>
              <a:rPr lang="en-US" baseline="0" dirty="0" err="1" smtClean="0"/>
              <a:t>Demosaic</a:t>
            </a:r>
            <a:r>
              <a:rPr lang="en-US" baseline="0" dirty="0" smtClean="0"/>
              <a:t>, a median filter, and </a:t>
            </a:r>
            <a:r>
              <a:rPr lang="en-US" baseline="0" dirty="0" err="1" smtClean="0"/>
              <a:t>Unsharp</a:t>
            </a:r>
            <a:r>
              <a:rPr lang="en-US" baseline="0" dirty="0" smtClean="0"/>
              <a:t> Mask. </a:t>
            </a:r>
            <a:r>
              <a:rPr lang="en-US" dirty="0" smtClean="0"/>
              <a:t>We will go into details for only four applications due </a:t>
            </a:r>
            <a:r>
              <a:rPr lang="en-US" baseline="0" dirty="0" smtClean="0"/>
              <a:t>to limited time</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 the top row, we show an example input image.</a:t>
            </a:r>
            <a:r>
              <a:rPr lang="en-US" baseline="0" dirty="0" smtClean="0"/>
              <a:t> </a:t>
            </a:r>
            <a:r>
              <a:rPr lang="en-US" dirty="0" smtClean="0"/>
              <a:t>On the bottom row, we show </a:t>
            </a:r>
            <a:r>
              <a:rPr lang="en-US" baseline="0" dirty="0" smtClean="0"/>
              <a:t>the CORRECT ground truth output of the pipeline </a:t>
            </a:r>
            <a:r>
              <a:rPr lang="en-US" dirty="0" smtClean="0"/>
              <a:t>prior to applying any optimizations. We call this the reference output.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30</a:t>
            </a:fld>
            <a:endParaRPr lang="en-US"/>
          </a:p>
        </p:txBody>
      </p:sp>
    </p:spTree>
    <p:extLst>
      <p:ext uri="{BB962C8B-B14F-4D97-AF65-F5344CB8AC3E}">
        <p14:creationId xmlns:p14="http://schemas.microsoft.com/office/powerpoint/2010/main" val="228752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we show a comparison between our results and loop perforation at a given speedup of 6x for Artistic Blur which is mentioned before. </a:t>
            </a:r>
            <a:r>
              <a:rPr lang="en-US" sz="1200" kern="1200" dirty="0" smtClean="0">
                <a:solidFill>
                  <a:schemeClr val="tx1"/>
                </a:solidFill>
                <a:latin typeface="+mn-lt"/>
                <a:ea typeface="+mn-ea"/>
                <a:cs typeface="+mn-cs"/>
              </a:rPr>
              <a:t>LOOP PERFORATION simply leaves many pixels black whereas Our Approach reconstructs the missing pixels. Three zoom regions are shown below each image, with the zoom locations indicated by the white rectangles.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In this</a:t>
            </a:r>
            <a:r>
              <a:rPr lang="en-US" sz="1200" baseline="0" dirty="0" smtClean="0">
                <a:solidFill>
                  <a:schemeClr val="bg1"/>
                </a:solidFill>
              </a:rPr>
              <a:t> case, o</a:t>
            </a:r>
            <a:r>
              <a:rPr lang="en-US" sz="1200" dirty="0" smtClean="0">
                <a:solidFill>
                  <a:schemeClr val="bg1"/>
                </a:solidFill>
              </a:rPr>
              <a:t>ur method uses adaptive sampling and spatially varying Gaussian interpolation to reconstruct</a:t>
            </a:r>
            <a:r>
              <a:rPr lang="en-US" sz="1200" baseline="0" dirty="0" smtClean="0">
                <a:solidFill>
                  <a:schemeClr val="bg1"/>
                </a:solidFill>
              </a:rPr>
              <a:t> </a:t>
            </a:r>
            <a:r>
              <a:rPr lang="en-US" sz="1200" dirty="0" smtClean="0">
                <a:solidFill>
                  <a:schemeClr val="bg1"/>
                </a:solidFill>
              </a:rPr>
              <a:t>missing samples, whereas Loop Perforation leaves black regions due to skipping pixels.</a:t>
            </a:r>
            <a:endParaRPr lang="en-US" sz="1200" dirty="0" smtClean="0">
              <a:solidFill>
                <a:schemeClr val="bg1"/>
              </a:solidFill>
              <a:latin typeface="Times New Roman" charset="0"/>
              <a:ea typeface="Times New Roman" charset="0"/>
              <a:cs typeface="Times New Roman" charset="0"/>
            </a:endParaRPr>
          </a:p>
          <a:p>
            <a:endParaRPr lang="en-US" baseline="0"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31</a:t>
            </a:fld>
            <a:endParaRPr lang="en-US"/>
          </a:p>
        </p:txBody>
      </p:sp>
    </p:spTree>
    <p:extLst>
      <p:ext uri="{BB962C8B-B14F-4D97-AF65-F5344CB8AC3E}">
        <p14:creationId xmlns:p14="http://schemas.microsoft.com/office/powerpoint/2010/main" val="96722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a:t>
            </a:r>
            <a:r>
              <a:rPr lang="en-US" sz="1200" kern="1200" baseline="0" dirty="0" smtClean="0">
                <a:solidFill>
                  <a:schemeClr val="tx1"/>
                </a:solidFill>
                <a:latin typeface="+mn-lt"/>
                <a:ea typeface="+mn-ea"/>
                <a:cs typeface="+mn-cs"/>
              </a:rPr>
              <a:t> also </a:t>
            </a:r>
            <a:r>
              <a:rPr lang="en-US" sz="1200" kern="1200" dirty="0" smtClean="0">
                <a:solidFill>
                  <a:schemeClr val="tx1"/>
                </a:solidFill>
                <a:latin typeface="+mn-lt"/>
                <a:ea typeface="+mn-ea"/>
                <a:cs typeface="+mn-cs"/>
              </a:rPr>
              <a:t>explore the importance of our non-grid sampling strategies. This</a:t>
            </a:r>
            <a:r>
              <a:rPr lang="en-US" sz="1200" kern="1200" baseline="0" dirty="0" smtClean="0">
                <a:solidFill>
                  <a:schemeClr val="tx1"/>
                </a:solidFill>
                <a:latin typeface="+mn-lt"/>
                <a:ea typeface="+mn-ea"/>
                <a:cs typeface="+mn-cs"/>
              </a:rPr>
              <a:t> shows</a:t>
            </a:r>
            <a:r>
              <a:rPr lang="en-US" sz="1200" kern="1200" dirty="0" smtClean="0">
                <a:solidFill>
                  <a:schemeClr val="tx1"/>
                </a:solidFill>
                <a:latin typeface="+mn-lt"/>
                <a:ea typeface="+mn-ea"/>
                <a:cs typeface="+mn-cs"/>
              </a:rPr>
              <a:t> a comparison between</a:t>
            </a:r>
            <a:r>
              <a:rPr lang="en-US" sz="1200" kern="1200" baseline="0" dirty="0" smtClean="0">
                <a:solidFill>
                  <a:schemeClr val="tx1"/>
                </a:solidFill>
                <a:latin typeface="+mn-lt"/>
                <a:ea typeface="+mn-ea"/>
                <a:cs typeface="+mn-cs"/>
              </a:rPr>
              <a:t> our full method and</a:t>
            </a:r>
            <a:r>
              <a:rPr lang="en-US" sz="1200" kern="1200" dirty="0" smtClean="0">
                <a:solidFill>
                  <a:schemeClr val="tx1"/>
                </a:solidFill>
                <a:latin typeface="+mn-lt"/>
                <a:ea typeface="+mn-ea"/>
                <a:cs typeface="+mn-cs"/>
              </a:rPr>
              <a:t> </a:t>
            </a:r>
            <a:r>
              <a:rPr lang="en-US" baseline="0" dirty="0" smtClean="0"/>
              <a:t>grid only sampling method. As is shown in the image, our full method reproduces high-frequency details in the center of the output image.</a:t>
            </a:r>
          </a:p>
          <a:p>
            <a:endParaRPr lang="en-US" baseline="0"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32</a:t>
            </a:fld>
            <a:endParaRPr lang="en-US"/>
          </a:p>
        </p:txBody>
      </p:sp>
    </p:spTree>
    <p:extLst>
      <p:ext uri="{BB962C8B-B14F-4D97-AF65-F5344CB8AC3E}">
        <p14:creationId xmlns:p14="http://schemas.microsoft.com/office/powerpoint/2010/main" val="709653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another comparison for a standard</a:t>
            </a:r>
            <a:r>
              <a:rPr lang="en-US" sz="1200" kern="1200" baseline="0" dirty="0" smtClean="0">
                <a:solidFill>
                  <a:schemeClr val="tx1"/>
                </a:solidFill>
                <a:effectLst/>
                <a:latin typeface="+mn-lt"/>
                <a:ea typeface="+mn-ea"/>
                <a:cs typeface="+mn-cs"/>
              </a:rPr>
              <a:t> median filter. Again, i</a:t>
            </a:r>
            <a:r>
              <a:rPr lang="en-US" sz="1200" kern="1200" dirty="0" smtClean="0">
                <a:solidFill>
                  <a:schemeClr val="tx1"/>
                </a:solidFill>
                <a:effectLst/>
                <a:latin typeface="+mn-lt"/>
                <a:ea typeface="+mn-ea"/>
                <a:cs typeface="+mn-cs"/>
              </a:rPr>
              <a:t>mage perforation outperforms loop perforation across a range of acceptable errors and speedups. 3x is shown</a:t>
            </a:r>
            <a:r>
              <a:rPr lang="en-US" sz="1200" kern="1200" baseline="0" dirty="0" smtClean="0">
                <a:solidFill>
                  <a:schemeClr val="tx1"/>
                </a:solidFill>
                <a:effectLst/>
                <a:latin typeface="+mn-lt"/>
                <a:ea typeface="+mn-ea"/>
                <a:cs typeface="+mn-cs"/>
              </a:rPr>
              <a:t> here</a:t>
            </a:r>
            <a:r>
              <a:rPr lang="en-US" sz="1200" kern="1200" dirty="0" smtClean="0">
                <a:solidFill>
                  <a:schemeClr val="tx1"/>
                </a:solidFill>
                <a:effectLst/>
                <a:latin typeface="+mn-lt"/>
                <a:ea typeface="+mn-ea"/>
                <a:cs typeface="+mn-cs"/>
              </a:rPr>
              <a:t>. The loop perforation result contains strong aliasing artifacts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due to the estimated median oscillating between modes when the gathered colors have a multimodal distribution. In this case, image perforation uses adaptive sampling and computes only 28% of the pixels, and then uses spatially varying Gaussian interpolation to reconstruct the skipped samples.</a:t>
            </a:r>
          </a:p>
        </p:txBody>
      </p:sp>
      <p:sp>
        <p:nvSpPr>
          <p:cNvPr id="4" name="Slide Number Placeholder 3"/>
          <p:cNvSpPr>
            <a:spLocks noGrp="1"/>
          </p:cNvSpPr>
          <p:nvPr>
            <p:ph type="sldNum" sz="quarter" idx="10"/>
          </p:nvPr>
        </p:nvSpPr>
        <p:spPr/>
        <p:txBody>
          <a:bodyPr/>
          <a:lstStyle/>
          <a:p>
            <a:fld id="{1C52F251-12B7-4DA9-BBB1-AB213C944937}" type="slidenum">
              <a:rPr lang="en-US" smtClean="0"/>
              <a:pPr/>
              <a:t>33</a:t>
            </a:fld>
            <a:endParaRPr lang="en-US"/>
          </a:p>
        </p:txBody>
      </p:sp>
    </p:spTree>
    <p:extLst>
      <p:ext uri="{BB962C8B-B14F-4D97-AF65-F5344CB8AC3E}">
        <p14:creationId xmlns:p14="http://schemas.microsoft.com/office/powerpoint/2010/main" val="865683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unsharp</a:t>
            </a:r>
            <a:r>
              <a:rPr lang="en-US" dirty="0" smtClean="0"/>
              <a:t> mask filter enhances</a:t>
            </a:r>
            <a:r>
              <a:rPr lang="en-US" baseline="0" dirty="0" smtClean="0"/>
              <a:t> high-frequency image details by taking a weighted sum of the input image and a blurred copy of the input image.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image perforation result uses grid sampling for both stages of the blur, for a 3x speedup. In contrast, the LOOP</a:t>
            </a:r>
            <a:r>
              <a:rPr lang="en-US" sz="1200" kern="1200" baseline="0" dirty="0" smtClean="0">
                <a:solidFill>
                  <a:schemeClr val="tx1"/>
                </a:solidFill>
                <a:effectLst/>
                <a:latin typeface="+mn-lt"/>
                <a:ea typeface="+mn-ea"/>
                <a:cs typeface="+mn-cs"/>
              </a:rPr>
              <a:t> PERFORATION </a:t>
            </a:r>
            <a:r>
              <a:rPr lang="en-US" sz="1200" kern="1200" dirty="0" smtClean="0">
                <a:solidFill>
                  <a:schemeClr val="tx1"/>
                </a:solidFill>
                <a:effectLst/>
                <a:latin typeface="+mn-lt"/>
                <a:ea typeface="+mn-ea"/>
                <a:cs typeface="+mn-cs"/>
              </a:rPr>
              <a:t>result samples the last 42% of the first blur stage and last 34% of the second blur stage. Note that the LOOP</a:t>
            </a:r>
            <a:r>
              <a:rPr lang="en-US" sz="1200" kern="1200" baseline="0" dirty="0" smtClean="0">
                <a:solidFill>
                  <a:schemeClr val="tx1"/>
                </a:solidFill>
                <a:effectLst/>
                <a:latin typeface="+mn-lt"/>
                <a:ea typeface="+mn-ea"/>
                <a:cs typeface="+mn-cs"/>
              </a:rPr>
              <a:t> PERFORATION </a:t>
            </a:r>
            <a:r>
              <a:rPr lang="en-US" sz="1200" kern="1200" dirty="0" smtClean="0">
                <a:solidFill>
                  <a:schemeClr val="tx1"/>
                </a:solidFill>
                <a:effectLst/>
                <a:latin typeface="+mn-lt"/>
                <a:ea typeface="+mn-ea"/>
                <a:cs typeface="+mn-cs"/>
              </a:rPr>
              <a:t>introduces black regions in the blur, which after </a:t>
            </a:r>
            <a:r>
              <a:rPr lang="en-US" sz="1200" kern="1200" dirty="0" err="1" smtClean="0">
                <a:solidFill>
                  <a:schemeClr val="tx1"/>
                </a:solidFill>
                <a:effectLst/>
                <a:latin typeface="+mn-lt"/>
                <a:ea typeface="+mn-ea"/>
                <a:cs typeface="+mn-cs"/>
              </a:rPr>
              <a:t>unsharp</a:t>
            </a:r>
            <a:r>
              <a:rPr lang="en-US" sz="1200" kern="1200" dirty="0" smtClean="0">
                <a:solidFill>
                  <a:schemeClr val="tx1"/>
                </a:solidFill>
                <a:effectLst/>
                <a:latin typeface="+mn-lt"/>
                <a:ea typeface="+mn-ea"/>
                <a:cs typeface="+mn-cs"/>
              </a:rPr>
              <a:t> masking stage become overly bright regions of the output image.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34</a:t>
            </a:fld>
            <a:endParaRPr lang="en-US"/>
          </a:p>
        </p:txBody>
      </p:sp>
    </p:spTree>
    <p:extLst>
      <p:ext uri="{BB962C8B-B14F-4D97-AF65-F5344CB8AC3E}">
        <p14:creationId xmlns:p14="http://schemas.microsoft.com/office/powerpoint/2010/main" val="563733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a:t>
            </a:r>
            <a:r>
              <a:rPr lang="en-US" sz="1200" kern="1200" dirty="0" err="1" smtClean="0">
                <a:solidFill>
                  <a:schemeClr val="tx1"/>
                </a:solidFill>
                <a:effectLst/>
                <a:latin typeface="+mn-lt"/>
                <a:ea typeface="+mn-ea"/>
                <a:cs typeface="+mn-cs"/>
              </a:rPr>
              <a:t>demosaic</a:t>
            </a:r>
            <a:r>
              <a:rPr lang="en-US" sz="1200" kern="1200" dirty="0" smtClean="0">
                <a:solidFill>
                  <a:schemeClr val="tx1"/>
                </a:solidFill>
                <a:effectLst/>
                <a:latin typeface="+mn-lt"/>
                <a:ea typeface="+mn-ea"/>
                <a:cs typeface="+mn-cs"/>
              </a:rPr>
              <a:t> image pipeline is particularly challenging for our method, and illustrates</a:t>
            </a:r>
            <a:r>
              <a:rPr lang="en-US" sz="1200" kern="1200" baseline="0" dirty="0" smtClean="0">
                <a:solidFill>
                  <a:schemeClr val="tx1"/>
                </a:solidFill>
                <a:effectLst/>
                <a:latin typeface="+mn-lt"/>
                <a:ea typeface="+mn-ea"/>
                <a:cs typeface="+mn-cs"/>
              </a:rPr>
              <a:t> one of our limitations. Since t</a:t>
            </a:r>
            <a:r>
              <a:rPr lang="en-US" sz="1200" kern="1200" dirty="0" smtClean="0">
                <a:solidFill>
                  <a:schemeClr val="tx1"/>
                </a:solidFill>
                <a:effectLst/>
                <a:latin typeface="+mn-lt"/>
                <a:ea typeface="+mn-ea"/>
                <a:cs typeface="+mn-cs"/>
              </a:rPr>
              <a:t>his </a:t>
            </a:r>
            <a:r>
              <a:rPr lang="en-US" sz="1200" kern="1200" dirty="0" err="1" smtClean="0">
                <a:solidFill>
                  <a:schemeClr val="tx1"/>
                </a:solidFill>
                <a:effectLst/>
                <a:latin typeface="+mn-lt"/>
                <a:ea typeface="+mn-ea"/>
                <a:cs typeface="+mn-cs"/>
              </a:rPr>
              <a:t>demosaic</a:t>
            </a:r>
            <a:r>
              <a:rPr lang="en-US" sz="1200" kern="1200" dirty="0" smtClean="0">
                <a:solidFill>
                  <a:schemeClr val="tx1"/>
                </a:solidFill>
                <a:effectLst/>
                <a:latin typeface="+mn-lt"/>
                <a:ea typeface="+mn-ea"/>
                <a:cs typeface="+mn-cs"/>
              </a:rPr>
              <a:t> filter is very</a:t>
            </a:r>
            <a:r>
              <a:rPr lang="en-US" sz="1200" kern="1200" baseline="0" dirty="0" smtClean="0">
                <a:solidFill>
                  <a:schemeClr val="tx1"/>
                </a:solidFill>
                <a:effectLst/>
                <a:latin typeface="+mn-lt"/>
                <a:ea typeface="+mn-ea"/>
                <a:cs typeface="+mn-cs"/>
              </a:rPr>
              <a:t> simple </a:t>
            </a: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fast. so </a:t>
            </a:r>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METHOD</a:t>
            </a:r>
            <a:r>
              <a:rPr lang="en-US" sz="1200" kern="1200" dirty="0" smtClean="0">
                <a:solidFill>
                  <a:schemeClr val="tx1"/>
                </a:solidFill>
                <a:effectLst/>
                <a:latin typeface="+mn-lt"/>
                <a:ea typeface="+mn-ea"/>
                <a:cs typeface="+mn-cs"/>
              </a:rPr>
              <a:t> is forced to use only grid sampling, because it does</a:t>
            </a:r>
            <a:r>
              <a:rPr lang="en-US" sz="1200" kern="1200" baseline="0" dirty="0" smtClean="0">
                <a:solidFill>
                  <a:schemeClr val="tx1"/>
                </a:solidFill>
                <a:effectLst/>
                <a:latin typeface="+mn-lt"/>
                <a:ea typeface="+mn-ea"/>
                <a:cs typeface="+mn-cs"/>
              </a:rPr>
              <a:t> not incur any overhead for determining sample locations. Here we show a 2x speedup. Our method thus </a:t>
            </a:r>
            <a:r>
              <a:rPr lang="en-US" sz="1200" kern="1200" dirty="0" smtClean="0">
                <a:solidFill>
                  <a:schemeClr val="tx1"/>
                </a:solidFill>
                <a:effectLst/>
                <a:latin typeface="+mn-lt"/>
                <a:ea typeface="+mn-ea"/>
                <a:cs typeface="+mn-cs"/>
              </a:rPr>
              <a:t>attenuates some high-frequency details and introduces chromatic aberrations due to using different sampling rates for different color channels. In contrast, </a:t>
            </a:r>
            <a:r>
              <a:rPr lang="en-US" sz="1200" kern="1200" dirty="0" smtClean="0">
                <a:solidFill>
                  <a:schemeClr val="bg1"/>
                </a:solidFill>
                <a:effectLst/>
                <a:latin typeface="+mn-lt"/>
                <a:ea typeface="+mn-ea"/>
                <a:cs typeface="+mn-cs"/>
              </a:rPr>
              <a:t>LOOP</a:t>
            </a:r>
            <a:r>
              <a:rPr lang="en-US" sz="1200" dirty="0" smtClean="0">
                <a:solidFill>
                  <a:schemeClr val="bg1"/>
                </a:solidFill>
              </a:rPr>
              <a:t> PERFORATION leaves black regions due to skipping samples.</a:t>
            </a:r>
            <a:endParaRPr lang="en-US"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35</a:t>
            </a:fld>
            <a:endParaRPr lang="en-US"/>
          </a:p>
        </p:txBody>
      </p:sp>
    </p:spTree>
    <p:extLst>
      <p:ext uri="{BB962C8B-B14F-4D97-AF65-F5344CB8AC3E}">
        <p14:creationId xmlns:p14="http://schemas.microsoft.com/office/powerpoint/2010/main" val="98134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summary, image perforation is an automated technique</a:t>
            </a:r>
            <a:r>
              <a:rPr lang="en-US" sz="1200" kern="1200" baseline="0" dirty="0" smtClean="0">
                <a:solidFill>
                  <a:schemeClr val="tx1"/>
                </a:solidFill>
                <a:effectLst/>
                <a:latin typeface="+mn-lt"/>
                <a:ea typeface="+mn-ea"/>
                <a:cs typeface="+mn-cs"/>
              </a:rPr>
              <a:t> for optimizing image pipelines. It </a:t>
            </a:r>
            <a:r>
              <a:rPr lang="en-US" sz="1200" kern="1200" dirty="0" smtClean="0">
                <a:solidFill>
                  <a:schemeClr val="tx1"/>
                </a:solidFill>
                <a:effectLst/>
                <a:latin typeface="+mn-lt"/>
                <a:ea typeface="+mn-ea"/>
                <a:cs typeface="+mn-cs"/>
              </a:rPr>
              <a:t>transforms loops so that they skip certain samples and then reconstructs the missing colors. In all of the cases we studied, image perforation outperforms loop perforation, often by orders of magnitude. </a:t>
            </a:r>
            <a:endParaRPr lang="en-US" dirty="0" smtClean="0"/>
          </a:p>
          <a:p>
            <a:r>
              <a:rPr lang="en-US" sz="1200" kern="1200" dirty="0" smtClean="0">
                <a:solidFill>
                  <a:schemeClr val="tx1"/>
                </a:solidFill>
                <a:effectLst/>
                <a:latin typeface="+mn-lt"/>
                <a:ea typeface="+mn-ea"/>
                <a:cs typeface="+mn-cs"/>
              </a:rPr>
              <a:t>However, challenges are also present, such as how one might best vectorize the regular sampling patterns produced by grid sampling.</a:t>
            </a:r>
            <a:r>
              <a:rPr lang="en-US" sz="1200" kern="1200" baseline="0" dirty="0" smtClean="0">
                <a:solidFill>
                  <a:schemeClr val="tx1"/>
                </a:solidFill>
                <a:effectLst/>
                <a:latin typeface="+mn-lt"/>
                <a:ea typeface="+mn-ea"/>
                <a:cs typeface="+mn-cs"/>
              </a:rPr>
              <a:t> I</a:t>
            </a:r>
            <a:r>
              <a:rPr lang="en-US" sz="1200" dirty="0" smtClean="0"/>
              <a:t>t might also be beneficial [click] to develop reconstruction that is tailored to be efficient for our adaptive sampling pattern, so that adaptive sampling can be chosen even for pipelines that are already highly efficient.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Extending image perforation to work with [click] the GPU would another</a:t>
            </a:r>
            <a:r>
              <a:rPr lang="en-US" sz="1200" kern="1200" baseline="0" dirty="0" smtClean="0">
                <a:solidFill>
                  <a:schemeClr val="tx1"/>
                </a:solidFill>
                <a:effectLst/>
                <a:latin typeface="+mn-lt"/>
                <a:ea typeface="+mn-ea"/>
                <a:cs typeface="+mn-cs"/>
              </a:rPr>
              <a:t> way </a:t>
            </a:r>
            <a:r>
              <a:rPr lang="en-US" sz="1200" kern="1200" dirty="0" smtClean="0">
                <a:solidFill>
                  <a:schemeClr val="tx1"/>
                </a:solidFill>
                <a:effectLst/>
                <a:latin typeface="+mn-lt"/>
                <a:ea typeface="+mn-ea"/>
                <a:cs typeface="+mn-cs"/>
              </a:rPr>
              <a:t>to achieve high performance.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36</a:t>
            </a:fld>
            <a:endParaRPr lang="en-US"/>
          </a:p>
        </p:txBody>
      </p:sp>
    </p:spTree>
    <p:extLst>
      <p:ext uri="{BB962C8B-B14F-4D97-AF65-F5344CB8AC3E}">
        <p14:creationId xmlns:p14="http://schemas.microsoft.com/office/powerpoint/2010/main" val="666648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For supporting our project, we thank the researchers, funding agencies, and photographers shown on this slide.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me and Connelly would be happy</a:t>
            </a:r>
            <a:r>
              <a:rPr lang="en-US" sz="1200" kern="1200" baseline="0" dirty="0" smtClean="0">
                <a:solidFill>
                  <a:schemeClr val="tx1"/>
                </a:solidFill>
                <a:effectLst/>
                <a:latin typeface="+mn-lt"/>
                <a:ea typeface="+mn-ea"/>
                <a:cs typeface="+mn-cs"/>
              </a:rPr>
              <a:t> to answer any questions.</a:t>
            </a:r>
          </a:p>
        </p:txBody>
      </p:sp>
      <p:sp>
        <p:nvSpPr>
          <p:cNvPr id="4" name="Slide Number Placeholder 3"/>
          <p:cNvSpPr>
            <a:spLocks noGrp="1"/>
          </p:cNvSpPr>
          <p:nvPr>
            <p:ph type="sldNum" sz="quarter" idx="10"/>
          </p:nvPr>
        </p:nvSpPr>
        <p:spPr/>
        <p:txBody>
          <a:bodyPr/>
          <a:lstStyle/>
          <a:p>
            <a:fld id="{1C52F251-12B7-4DA9-BBB1-AB213C944937}" type="slidenum">
              <a:rPr lang="en-US" smtClean="0"/>
              <a:pPr/>
              <a:t>37</a:t>
            </a:fld>
            <a:endParaRPr lang="en-US"/>
          </a:p>
        </p:txBody>
      </p:sp>
    </p:spTree>
    <p:extLst>
      <p:ext uri="{BB962C8B-B14F-4D97-AF65-F5344CB8AC3E}">
        <p14:creationId xmlns:p14="http://schemas.microsoft.com/office/powerpoint/2010/main" val="37579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they can be computationally intensive and slow.</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81EEF45-9F01-C742-9F24-74F75EAD1317}" type="slidenum">
              <a:rPr lang="en-US" smtClean="0"/>
              <a:t>4</a:t>
            </a:fld>
            <a:endParaRPr lang="en-US"/>
          </a:p>
        </p:txBody>
      </p:sp>
    </p:spTree>
    <p:extLst>
      <p:ext uri="{BB962C8B-B14F-4D97-AF65-F5344CB8AC3E}">
        <p14:creationId xmlns:p14="http://schemas.microsoft.com/office/powerpoint/2010/main" val="1942416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a:t>
            </a:r>
            <a:r>
              <a:rPr lang="en-US" baseline="0" dirty="0" smtClean="0"/>
              <a:t> way to</a:t>
            </a:r>
            <a:r>
              <a:rPr lang="en-US" dirty="0" smtClean="0"/>
              <a:t> speed up image pipelines is to compute only a fraction of the output pixels.</a:t>
            </a:r>
            <a:r>
              <a:rPr lang="en-US" sz="1200" kern="1200" dirty="0" smtClean="0">
                <a:solidFill>
                  <a:schemeClr val="tx1"/>
                </a:solidFill>
                <a:latin typeface="+mn-lt"/>
                <a:ea typeface="+mn-ea"/>
                <a:cs typeface="+mn-cs"/>
              </a:rPr>
              <a:t> HOWEVER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output image will</a:t>
            </a:r>
            <a:r>
              <a:rPr lang="en-US" sz="1200" kern="1200" baseline="0" dirty="0" smtClean="0">
                <a:solidFill>
                  <a:schemeClr val="tx1"/>
                </a:solidFill>
                <a:latin typeface="+mn-lt"/>
                <a:ea typeface="+mn-ea"/>
                <a:cs typeface="+mn-cs"/>
              </a:rPr>
              <a:t> have</a:t>
            </a:r>
            <a:r>
              <a:rPr lang="en-US" sz="1200" kern="1200" dirty="0" smtClean="0">
                <a:solidFill>
                  <a:schemeClr val="tx1"/>
                </a:solidFill>
                <a:latin typeface="+mn-lt"/>
                <a:ea typeface="+mn-ea"/>
                <a:cs typeface="+mn-cs"/>
              </a:rPr>
              <a:t> unacceptable error.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 it is not enough to only skip pixels, we also need some way of reconstructing</a:t>
            </a:r>
            <a:r>
              <a:rPr lang="en-US" sz="1200" kern="1200" baseline="0" dirty="0" smtClean="0">
                <a:solidFill>
                  <a:schemeClr val="tx1"/>
                </a:solidFill>
                <a:latin typeface="+mn-lt"/>
                <a:ea typeface="+mn-ea"/>
                <a:cs typeface="+mn-cs"/>
              </a:rPr>
              <a:t> the pixels that are skipped.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81EEF45-9F01-C742-9F24-74F75EAD1317}" type="slidenum">
              <a:rPr lang="en-US" smtClean="0"/>
              <a:t>5</a:t>
            </a:fld>
            <a:endParaRPr lang="en-US"/>
          </a:p>
        </p:txBody>
      </p:sp>
    </p:spTree>
    <p:extLst>
      <p:ext uri="{BB962C8B-B14F-4D97-AF65-F5344CB8AC3E}">
        <p14:creationId xmlns:p14="http://schemas.microsoft.com/office/powerpoint/2010/main" val="383729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right is the result of our method</a:t>
            </a:r>
            <a:r>
              <a:rPr lang="en-US" baseline="0" dirty="0" smtClean="0"/>
              <a:t> that performs this type of perforation and reconstruction. In this case it ACHIEVES </a:t>
            </a:r>
            <a:r>
              <a:rPr lang="en-US" dirty="0" smtClean="0"/>
              <a:t>a</a:t>
            </a:r>
            <a:r>
              <a:rPr lang="en-US" baseline="0" dirty="0" smtClean="0"/>
              <a:t> speed up of 6x for only a small amount of approximation error.</a:t>
            </a:r>
            <a:endParaRPr lang="en-US" dirty="0"/>
          </a:p>
        </p:txBody>
      </p:sp>
      <p:sp>
        <p:nvSpPr>
          <p:cNvPr id="4" name="Slide Number Placeholder 3"/>
          <p:cNvSpPr>
            <a:spLocks noGrp="1"/>
          </p:cNvSpPr>
          <p:nvPr>
            <p:ph type="sldNum" sz="quarter" idx="10"/>
          </p:nvPr>
        </p:nvSpPr>
        <p:spPr/>
        <p:txBody>
          <a:bodyPr/>
          <a:lstStyle/>
          <a:p>
            <a:fld id="{181EEF45-9F01-C742-9F24-74F75EAD1317}" type="slidenum">
              <a:rPr lang="en-US" smtClean="0"/>
              <a:t>6</a:t>
            </a:fld>
            <a:endParaRPr lang="en-US"/>
          </a:p>
        </p:txBody>
      </p:sp>
    </p:spTree>
    <p:extLst>
      <p:ext uri="{BB962C8B-B14F-4D97-AF65-F5344CB8AC3E}">
        <p14:creationId xmlns:p14="http://schemas.microsoft.com/office/powerpoint/2010/main" val="166152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a:t>
            </a:r>
            <a:r>
              <a:rPr lang="en-US" baseline="0" dirty="0" smtClean="0"/>
              <a:t> show u a diagram for better understanding our method.  </a:t>
            </a:r>
            <a:r>
              <a:rPr lang="en-US" sz="1200" kern="1200" dirty="0" smtClean="0">
                <a:solidFill>
                  <a:schemeClr val="tx1"/>
                </a:solidFill>
                <a:latin typeface="+mn-lt"/>
                <a:ea typeface="+mn-ea"/>
                <a:cs typeface="+mn-cs"/>
              </a:rPr>
              <a:t>In order to speed up AN arbitrary image pipeline, </a:t>
            </a:r>
            <a:r>
              <a:rPr lang="en-US" sz="1200" kern="1200" baseline="0" dirty="0" smtClean="0">
                <a:solidFill>
                  <a:schemeClr val="tx1"/>
                </a:solidFill>
                <a:latin typeface="+mn-lt"/>
                <a:ea typeface="+mn-ea"/>
                <a:cs typeface="+mn-cs"/>
              </a:rPr>
              <a:t>we first </a:t>
            </a:r>
            <a:r>
              <a:rPr lang="en-US" sz="1200" kern="1200" dirty="0" smtClean="0">
                <a:solidFill>
                  <a:schemeClr val="tx1"/>
                </a:solidFill>
                <a:latin typeface="+mn-lt"/>
                <a:ea typeface="+mn-ea"/>
                <a:cs typeface="+mn-cs"/>
              </a:rPr>
              <a:t>skip samples. We call this “perforation.” However We then NEED to RECONSTRUCT those missing samples based</a:t>
            </a:r>
            <a:r>
              <a:rPr lang="en-US" sz="1200" kern="1200" baseline="0" dirty="0" smtClean="0">
                <a:solidFill>
                  <a:schemeClr val="tx1"/>
                </a:solidFill>
                <a:latin typeface="+mn-lt"/>
                <a:ea typeface="+mn-ea"/>
                <a:cs typeface="+mn-cs"/>
              </a:rPr>
              <a:t> on </a:t>
            </a:r>
            <a:r>
              <a:rPr lang="en-US" sz="1200" kern="1200" dirty="0" smtClean="0">
                <a:solidFill>
                  <a:schemeClr val="tx1"/>
                </a:solidFill>
                <a:latin typeface="+mn-lt"/>
                <a:ea typeface="+mn-ea"/>
                <a:cs typeface="+mn-cs"/>
              </a:rPr>
              <a:t>the others nearby. In each case there are a couple different strategies. We develop a compiler and optimizer so these techniques are fully automatic and</a:t>
            </a:r>
            <a:r>
              <a:rPr lang="en-US" sz="1200" kern="1200" baseline="0" dirty="0" smtClean="0">
                <a:solidFill>
                  <a:schemeClr val="tx1"/>
                </a:solidFill>
                <a:latin typeface="+mn-lt"/>
                <a:ea typeface="+mn-ea"/>
                <a:cs typeface="+mn-cs"/>
              </a:rPr>
              <a:t> can be applied to any image pipeline. [click]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compiler takes an arbitrary image pipeline as input, </a:t>
            </a:r>
            <a:r>
              <a:rPr lang="en-US" altLang="zh-CN" sz="1200" kern="1200" baseline="0" dirty="0" smtClean="0">
                <a:solidFill>
                  <a:schemeClr val="tx1"/>
                </a:solidFill>
                <a:latin typeface="+mn-lt"/>
                <a:ea typeface="+mn-ea"/>
                <a:cs typeface="+mn-cs"/>
              </a:rPr>
              <a:t>[click] </a:t>
            </a:r>
            <a:r>
              <a:rPr lang="en-US" sz="1200" kern="1200" baseline="0" dirty="0" smtClean="0">
                <a:solidFill>
                  <a:schemeClr val="tx1"/>
                </a:solidFill>
                <a:latin typeface="+mn-lt"/>
                <a:ea typeface="+mn-ea"/>
                <a:cs typeface="+mn-cs"/>
              </a:rPr>
              <a:t>runs a</a:t>
            </a:r>
            <a:r>
              <a:rPr lang="en-US" sz="1200" kern="1200" dirty="0" smtClean="0">
                <a:solidFill>
                  <a:schemeClr val="tx1"/>
                </a:solidFill>
                <a:latin typeface="+mn-lt"/>
                <a:ea typeface="+mn-ea"/>
                <a:cs typeface="+mn-cs"/>
              </a:rPr>
              <a:t> genetic search OVER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strategies for </a:t>
            </a:r>
            <a:r>
              <a:rPr lang="en-US" sz="1200" kern="1200" dirty="0" err="1" smtClean="0">
                <a:solidFill>
                  <a:schemeClr val="tx1"/>
                </a:solidFill>
                <a:latin typeface="+mn-lt"/>
                <a:ea typeface="+mn-ea"/>
                <a:cs typeface="+mn-cs"/>
              </a:rPr>
              <a:t>SKIPPing</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RECONSTRUCTing</a:t>
            </a:r>
            <a:r>
              <a:rPr lang="en-US" sz="1200" kern="1200" dirty="0" smtClean="0">
                <a:solidFill>
                  <a:schemeClr val="tx1"/>
                </a:solidFill>
                <a:latin typeface="+mn-lt"/>
                <a:ea typeface="+mn-ea"/>
                <a:cs typeface="+mn-cs"/>
              </a:rPr>
              <a:t> pixels, and</a:t>
            </a:r>
            <a:r>
              <a:rPr lang="en-US" sz="1200" kern="1200" baseline="0" dirty="0" smtClean="0">
                <a:solidFill>
                  <a:schemeClr val="tx1"/>
                </a:solidFill>
                <a:latin typeface="+mn-lt"/>
                <a:ea typeface="+mn-ea"/>
                <a:cs typeface="+mn-cs"/>
              </a:rPr>
              <a:t> THEN outputs [click] a number of different program variants which trade off speed and accuracy for the input image pipeline</a:t>
            </a:r>
            <a:r>
              <a:rPr lang="en-US" sz="1200" kern="1200" dirty="0" smtClean="0">
                <a:solidFill>
                  <a:schemeClr val="tx1"/>
                </a:solidFill>
                <a:latin typeface="+mn-lt"/>
                <a:ea typeface="+mn-ea"/>
                <a:cs typeface="+mn-cs"/>
              </a:rPr>
              <a:t>.</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7</a:t>
            </a:fld>
            <a:endParaRPr lang="en-US"/>
          </a:p>
        </p:txBody>
      </p:sp>
    </p:spTree>
    <p:extLst>
      <p:ext uri="{BB962C8B-B14F-4D97-AF65-F5344CB8AC3E}">
        <p14:creationId xmlns:p14="http://schemas.microsoft.com/office/powerpoint/2010/main" val="1273650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Our work is related to loop perforation, a general strategy for reducing runtimes by skipping iterations in loops. HERE is a simple example that increases the step size and changes the bounds.</a:t>
            </a:r>
            <a:endParaRPr lang="en-US" dirty="0"/>
          </a:p>
        </p:txBody>
      </p:sp>
      <p:sp>
        <p:nvSpPr>
          <p:cNvPr id="4" name="Slide Number Placeholder 3"/>
          <p:cNvSpPr>
            <a:spLocks noGrp="1"/>
          </p:cNvSpPr>
          <p:nvPr>
            <p:ph type="sldNum" sz="quarter" idx="10"/>
          </p:nvPr>
        </p:nvSpPr>
        <p:spPr/>
        <p:txBody>
          <a:bodyPr/>
          <a:lstStyle/>
          <a:p>
            <a:fld id="{1C52F251-12B7-4DA9-BBB1-AB213C944937}" type="slidenum">
              <a:rPr lang="en-US" smtClean="0"/>
              <a:pPr/>
              <a:t>8</a:t>
            </a:fld>
            <a:endParaRPr lang="en-US"/>
          </a:p>
        </p:txBody>
      </p:sp>
    </p:spTree>
    <p:extLst>
      <p:ext uri="{BB962C8B-B14F-4D97-AF65-F5344CB8AC3E}">
        <p14:creationId xmlns:p14="http://schemas.microsoft.com/office/powerpoint/2010/main" val="47752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Although loop perforation reduces runtime, it CANNOT be directly applied to image pipelines, as this will result in many missing pixels.</a:t>
            </a:r>
            <a:endParaRPr lang="en-US" dirty="0" smtClean="0"/>
          </a:p>
        </p:txBody>
      </p:sp>
      <p:sp>
        <p:nvSpPr>
          <p:cNvPr id="4" name="Slide Number Placeholder 3"/>
          <p:cNvSpPr>
            <a:spLocks noGrp="1"/>
          </p:cNvSpPr>
          <p:nvPr>
            <p:ph type="sldNum" sz="quarter" idx="10"/>
          </p:nvPr>
        </p:nvSpPr>
        <p:spPr/>
        <p:txBody>
          <a:bodyPr/>
          <a:lstStyle/>
          <a:p>
            <a:fld id="{1C52F251-12B7-4DA9-BBB1-AB213C944937}" type="slidenum">
              <a:rPr lang="en-US" smtClean="0"/>
              <a:pPr/>
              <a:t>9</a:t>
            </a:fld>
            <a:endParaRPr lang="en-US"/>
          </a:p>
        </p:txBody>
      </p:sp>
    </p:spTree>
    <p:extLst>
      <p:ext uri="{BB962C8B-B14F-4D97-AF65-F5344CB8AC3E}">
        <p14:creationId xmlns:p14="http://schemas.microsoft.com/office/powerpoint/2010/main" val="4053263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4"/>
            <a:ext cx="10360501"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324" y="3886200"/>
            <a:ext cx="853217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7"/>
          <p:cNvSpPr>
            <a:spLocks noGrp="1" noChangeArrowheads="1"/>
          </p:cNvSpPr>
          <p:nvPr>
            <p:ph type="dt" sz="half" idx="10"/>
          </p:nvPr>
        </p:nvSpPr>
        <p:spPr>
          <a:ln/>
        </p:spPr>
        <p:txBody>
          <a:bodyPr/>
          <a:lstStyle>
            <a:lvl1pPr>
              <a:defRPr/>
            </a:lvl1pPr>
          </a:lstStyle>
          <a:p>
            <a:pPr>
              <a:defRPr/>
            </a:pPr>
            <a:fld id="{29443BB4-0063-6643-8BFA-202AE7E57B7B}" type="datetime1">
              <a:rPr lang="en-US" smtClean="0"/>
              <a:t>7/27/16</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22A4454-85EF-4EF2-9423-996440C71DD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8"/>
            <a:ext cx="7313295"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095" y="5367347"/>
            <a:ext cx="7313295"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A4190385-8BDE-F54B-9730-D68B865BF9E1}" type="datetime1">
              <a:rPr lang="en-US" smtClean="0"/>
              <a:t>7/27/16</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67DB1B0-ADFA-46F4-8B73-438389ED970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fld id="{2CAD9B27-6A5B-C843-9442-BBD928463B64}" type="datetime1">
              <a:rPr lang="en-US" smtClean="0"/>
              <a:t>7/27/16</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E2AA74B-C2BD-42B0-AA76-1E4B8510CB8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1"/>
            <a:ext cx="2742486"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41"/>
            <a:ext cx="802431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fld id="{6C84FA16-E477-F448-9FA9-E346F262FBD1}" type="datetime1">
              <a:rPr lang="en-US" smtClean="0"/>
              <a:t>7/27/16</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A5B01BB-B377-4770-8642-AFF57E9681A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722441"/>
            <a:ext cx="538339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5986" y="1722445"/>
            <a:ext cx="5383398"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5986" y="4060835"/>
            <a:ext cx="5383398"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441" y="6245233"/>
            <a:ext cx="2844059" cy="476251"/>
          </a:xfrm>
        </p:spPr>
        <p:txBody>
          <a:bodyPr/>
          <a:lstStyle>
            <a:lvl1pPr>
              <a:defRPr/>
            </a:lvl1pPr>
          </a:lstStyle>
          <a:p>
            <a:pPr>
              <a:defRPr/>
            </a:pPr>
            <a:fld id="{892A858B-75E7-6548-829B-7F3B51F40179}" type="datetime1">
              <a:rPr lang="en-US" smtClean="0"/>
              <a:t>7/27/16</a:t>
            </a:fld>
            <a:endParaRPr lang="en-US"/>
          </a:p>
        </p:txBody>
      </p:sp>
      <p:sp>
        <p:nvSpPr>
          <p:cNvPr id="7" name="Footer Placeholder 6"/>
          <p:cNvSpPr>
            <a:spLocks noGrp="1"/>
          </p:cNvSpPr>
          <p:nvPr>
            <p:ph type="ftr" sz="quarter" idx="11"/>
          </p:nvPr>
        </p:nvSpPr>
        <p:spPr>
          <a:xfrm>
            <a:off x="4164515" y="6245233"/>
            <a:ext cx="3859795" cy="476251"/>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8735326" y="6245233"/>
            <a:ext cx="2844059" cy="476251"/>
          </a:xfrm>
        </p:spPr>
        <p:txBody>
          <a:bodyPr/>
          <a:lstStyle>
            <a:lvl1pPr>
              <a:defRPr/>
            </a:lvl1pPr>
          </a:lstStyle>
          <a:p>
            <a:pPr>
              <a:defRPr/>
            </a:pPr>
            <a:fld id="{96A3B948-4B93-4792-893C-5BB4DD29162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28600"/>
            <a:ext cx="11352370" cy="1143000"/>
          </a:xfrm>
        </p:spPr>
        <p:txBody>
          <a:bodyPr/>
          <a:lstStyle>
            <a:lvl1pPr algn="l">
              <a:defRPr sz="4300" b="0">
                <a:solidFill>
                  <a:schemeClr val="tx1"/>
                </a:solidFill>
                <a:effectLst/>
                <a:latin typeface="Calibri" charset="0"/>
                <a:ea typeface="Calibri" charset="0"/>
                <a:cs typeface="Calibri"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441" y="1722441"/>
            <a:ext cx="11460639" cy="4525963"/>
          </a:xfrm>
        </p:spPr>
        <p:txBody>
          <a:bodyPr/>
          <a:lstStyle>
            <a:lvl1pPr>
              <a:defRPr sz="2800">
                <a:solidFill>
                  <a:schemeClr val="tx1"/>
                </a:solidFill>
                <a:latin typeface="+mj-lt"/>
              </a:defRPr>
            </a:lvl1pPr>
            <a:lvl2pPr marL="742950" indent="-285750">
              <a:buFont typeface="Arial" charset="0"/>
              <a:buChar char="•"/>
              <a:defRPr sz="2800">
                <a:solidFill>
                  <a:schemeClr val="tx1"/>
                </a:solidFill>
                <a:latin typeface="+mj-lt"/>
              </a:defRPr>
            </a:lvl2pPr>
            <a:lvl3pPr>
              <a:defRPr sz="2000">
                <a:solidFill>
                  <a:schemeClr val="tx1"/>
                </a:solidFill>
                <a:latin typeface="+mj-lt"/>
              </a:defRPr>
            </a:lvl3pPr>
            <a:lvl4pPr>
              <a:defRPr sz="1600">
                <a:solidFill>
                  <a:schemeClr val="tx1"/>
                </a:solidFill>
                <a:latin typeface="+mj-lt"/>
              </a:defRPr>
            </a:lvl4pPr>
            <a:lvl5pPr>
              <a:defRPr sz="1600">
                <a:solidFill>
                  <a:schemeClr val="tx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dt" sz="half" idx="10"/>
          </p:nvPr>
        </p:nvSpPr>
        <p:spPr>
          <a:ln/>
        </p:spPr>
        <p:txBody>
          <a:bodyPr/>
          <a:lstStyle>
            <a:lvl1pPr>
              <a:defRPr/>
            </a:lvl1pPr>
          </a:lstStyle>
          <a:p>
            <a:pPr>
              <a:defRPr/>
            </a:pPr>
            <a:fld id="{DA2346FC-164B-1E48-8AC9-B1C3A9A0BBEB}" type="datetime1">
              <a:rPr lang="en-US" smtClean="0"/>
              <a:t>7/27/16</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solidFill>
                  <a:schemeClr val="tx1"/>
                </a:solidFill>
              </a:defRPr>
            </a:lvl1pPr>
          </a:lstStyle>
          <a:p>
            <a:pPr>
              <a:defRPr/>
            </a:pPr>
            <a:fld id="{64E91225-603B-45C4-9B95-9148E1945416}"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441" y="1371601"/>
            <a:ext cx="10969943" cy="48768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309494-0464-0A4D-9882-F7BCD878CCE9}" type="datetime1">
              <a:rPr lang="en-US" altLang="en-US" smtClean="0"/>
              <a:t>7/27/16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09B43A-D85E-5349-A326-949F8A1B9410}" type="slidenum">
              <a:rPr lang="en-US" altLang="en-US"/>
              <a:pPr>
                <a:defRPr/>
              </a:pPr>
              <a:t>‹#›</a:t>
            </a:fld>
            <a:endParaRPr lang="en-US" altLang="en-US"/>
          </a:p>
        </p:txBody>
      </p:sp>
    </p:spTree>
    <p:extLst>
      <p:ext uri="{BB962C8B-B14F-4D97-AF65-F5344CB8AC3E}">
        <p14:creationId xmlns:p14="http://schemas.microsoft.com/office/powerpoint/2010/main" val="1389110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9"/>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D98AECCC-D588-4F48-A5A9-CB569549639D}" type="datetime1">
              <a:rPr lang="en-US" smtClean="0"/>
              <a:t>7/27/16</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0797A0A-6EFB-4AE8-8DF1-FDCC487EDF3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72244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72244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fld id="{E0918A88-B28E-6C48-8EE4-D710480A13DF}" type="datetime1">
              <a:rPr lang="en-US" smtClean="0"/>
              <a:t>7/27/16</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F8136C2-5ADC-489C-980E-7B21FA7E23B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7"/>
            <a:ext cx="53855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61" y="1535117"/>
            <a:ext cx="538763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61"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fld id="{BF1CB907-6EEB-BE42-9571-BA5902357F40}" type="datetime1">
              <a:rPr lang="en-US" smtClean="0"/>
              <a:t>7/27/16</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A8F0E099-C28E-4360-8B9F-90F01C11ED1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Rectangle 7"/>
          <p:cNvSpPr>
            <a:spLocks noGrp="1" noChangeArrowheads="1"/>
          </p:cNvSpPr>
          <p:nvPr>
            <p:ph type="dt" sz="half" idx="10"/>
          </p:nvPr>
        </p:nvSpPr>
        <p:spPr>
          <a:ln/>
        </p:spPr>
        <p:txBody>
          <a:bodyPr/>
          <a:lstStyle>
            <a:lvl1pPr>
              <a:defRPr/>
            </a:lvl1pPr>
          </a:lstStyle>
          <a:p>
            <a:pPr>
              <a:defRPr/>
            </a:pPr>
            <a:fld id="{016E518C-706E-A44F-8185-CAD2C0A17AB4}" type="datetime1">
              <a:rPr lang="en-US" smtClean="0"/>
              <a:t>7/27/16</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27BA5B-4022-4ACE-A22E-32320DE3B5D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70B7EB4F-8E31-864F-A1A2-E501EC8ADECD}" type="datetime1">
              <a:rPr lang="en-US" smtClean="0"/>
              <a:t>7/27/16</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48DB2BA-A88A-4079-B533-94F861A7EA5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51" y="273054"/>
            <a:ext cx="4010039"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7"/>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51"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4EBEA529-41DC-D04D-8D8B-4459AE6BCBC6}" type="datetime1">
              <a:rPr lang="en-US" smtClean="0"/>
              <a:t>7/27/16</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635CE1-4AAF-4E37-8CF5-8E2743339B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bwMode="auto">
          <a:xfrm>
            <a:off x="609441" y="228600"/>
            <a:ext cx="1096994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30" name="Rectangle 6"/>
          <p:cNvSpPr>
            <a:spLocks noGrp="1" noChangeArrowheads="1"/>
          </p:cNvSpPr>
          <p:nvPr>
            <p:ph type="body" idx="1"/>
          </p:nvPr>
        </p:nvSpPr>
        <p:spPr bwMode="auto">
          <a:xfrm>
            <a:off x="609441" y="1722441"/>
            <a:ext cx="1096994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6631" name="Rectangle 7"/>
          <p:cNvSpPr>
            <a:spLocks noGrp="1" noChangeArrowheads="1"/>
          </p:cNvSpPr>
          <p:nvPr>
            <p:ph type="dt" sz="half" idx="2"/>
          </p:nvPr>
        </p:nvSpPr>
        <p:spPr bwMode="auto">
          <a:xfrm>
            <a:off x="609441" y="6245233"/>
            <a:ext cx="2844059"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fld id="{E7392495-4985-3F44-89F7-F00D9B72EF84}" type="datetime1">
              <a:rPr lang="en-US" smtClean="0"/>
              <a:t>7/27/16</a:t>
            </a:fld>
            <a:endParaRPr lang="en-US"/>
          </a:p>
        </p:txBody>
      </p:sp>
      <p:sp>
        <p:nvSpPr>
          <p:cNvPr id="26632" name="Rectangle 8"/>
          <p:cNvSpPr>
            <a:spLocks noGrp="1" noChangeArrowheads="1"/>
          </p:cNvSpPr>
          <p:nvPr>
            <p:ph type="ftr" sz="quarter" idx="3"/>
          </p:nvPr>
        </p:nvSpPr>
        <p:spPr bwMode="auto">
          <a:xfrm>
            <a:off x="4164515" y="6245233"/>
            <a:ext cx="3859795"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26633" name="Rectangle 9"/>
          <p:cNvSpPr>
            <a:spLocks noGrp="1" noChangeArrowheads="1"/>
          </p:cNvSpPr>
          <p:nvPr>
            <p:ph type="sldNum" sz="quarter" idx="4"/>
          </p:nvPr>
        </p:nvSpPr>
        <p:spPr bwMode="auto">
          <a:xfrm>
            <a:off x="8735326" y="6245233"/>
            <a:ext cx="2844059"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defRPr>
            </a:lvl1pPr>
          </a:lstStyle>
          <a:p>
            <a:pPr>
              <a:defRPr/>
            </a:pPr>
            <a:fld id="{061743AD-4FDF-4A10-9151-5C96EDC5870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62"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txStyles>
    <p:titleStyle>
      <a:lvl1pPr algn="ctr" rtl="0" eaLnBrk="0" fontAlgn="base" hangingPunct="0">
        <a:spcBef>
          <a:spcPct val="0"/>
        </a:spcBef>
        <a:spcAft>
          <a:spcPct val="0"/>
        </a:spcAft>
        <a:defRPr sz="4800">
          <a:solidFill>
            <a:schemeClr val="bg1"/>
          </a:solidFill>
          <a:latin typeface="Myriad Pro" pitchFamily="34" charset="0"/>
          <a:ea typeface="+mj-ea"/>
          <a:cs typeface="+mj-cs"/>
        </a:defRPr>
      </a:lvl1pPr>
      <a:lvl2pPr algn="ctr" rtl="0" eaLnBrk="0" fontAlgn="base" hangingPunct="0">
        <a:spcBef>
          <a:spcPct val="0"/>
        </a:spcBef>
        <a:spcAft>
          <a:spcPct val="0"/>
        </a:spcAft>
        <a:defRPr sz="4400">
          <a:solidFill>
            <a:schemeClr val="tx2"/>
          </a:solidFill>
          <a:latin typeface="Palatino Linotype" pitchFamily="18" charset="0"/>
        </a:defRPr>
      </a:lvl2pPr>
      <a:lvl3pPr algn="ctr" rtl="0" eaLnBrk="0" fontAlgn="base" hangingPunct="0">
        <a:spcBef>
          <a:spcPct val="0"/>
        </a:spcBef>
        <a:spcAft>
          <a:spcPct val="0"/>
        </a:spcAft>
        <a:defRPr sz="4400">
          <a:solidFill>
            <a:schemeClr val="tx2"/>
          </a:solidFill>
          <a:latin typeface="Palatino Linotype" pitchFamily="18" charset="0"/>
        </a:defRPr>
      </a:lvl3pPr>
      <a:lvl4pPr algn="ctr" rtl="0" eaLnBrk="0" fontAlgn="base" hangingPunct="0">
        <a:spcBef>
          <a:spcPct val="0"/>
        </a:spcBef>
        <a:spcAft>
          <a:spcPct val="0"/>
        </a:spcAft>
        <a:defRPr sz="4400">
          <a:solidFill>
            <a:schemeClr val="tx2"/>
          </a:solidFill>
          <a:latin typeface="Palatino Linotype" pitchFamily="18" charset="0"/>
        </a:defRPr>
      </a:lvl4pPr>
      <a:lvl5pPr algn="ctr" rtl="0" eaLnBrk="0" fontAlgn="base" hangingPunct="0">
        <a:spcBef>
          <a:spcPct val="0"/>
        </a:spcBef>
        <a:spcAft>
          <a:spcPct val="0"/>
        </a:spcAft>
        <a:defRPr sz="4400">
          <a:solidFill>
            <a:schemeClr val="tx2"/>
          </a:solidFill>
          <a:latin typeface="Palatino Linotype"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105000"/>
        </a:lnSpc>
        <a:spcBef>
          <a:spcPct val="15000"/>
        </a:spcBef>
        <a:spcAft>
          <a:spcPct val="5000"/>
        </a:spcAft>
        <a:buChar char="•"/>
        <a:defRPr sz="3000">
          <a:solidFill>
            <a:schemeClr val="bg1"/>
          </a:solidFill>
          <a:latin typeface="Myriad Pro" pitchFamily="34" charset="0"/>
          <a:ea typeface="+mn-ea"/>
          <a:cs typeface="+mn-cs"/>
        </a:defRPr>
      </a:lvl1pPr>
      <a:lvl2pPr marL="742950" indent="-285750" algn="l" rtl="0" eaLnBrk="0" fontAlgn="base" hangingPunct="0">
        <a:lnSpc>
          <a:spcPct val="105000"/>
        </a:lnSpc>
        <a:spcBef>
          <a:spcPct val="15000"/>
        </a:spcBef>
        <a:spcAft>
          <a:spcPct val="5000"/>
        </a:spcAft>
        <a:buChar char="–"/>
        <a:defRPr sz="2600">
          <a:solidFill>
            <a:schemeClr val="bg1"/>
          </a:solidFill>
          <a:latin typeface="Myriad Pro" pitchFamily="34" charset="0"/>
        </a:defRPr>
      </a:lvl2pPr>
      <a:lvl3pPr marL="1143000" indent="-228600" algn="l" rtl="0" eaLnBrk="0" fontAlgn="base" hangingPunct="0">
        <a:lnSpc>
          <a:spcPct val="105000"/>
        </a:lnSpc>
        <a:spcBef>
          <a:spcPct val="15000"/>
        </a:spcBef>
        <a:spcAft>
          <a:spcPct val="5000"/>
        </a:spcAft>
        <a:buChar char="•"/>
        <a:defRPr sz="2200">
          <a:solidFill>
            <a:schemeClr val="bg1"/>
          </a:solidFill>
          <a:latin typeface="Myriad Pro" pitchFamily="34" charset="0"/>
        </a:defRPr>
      </a:lvl3pPr>
      <a:lvl4pPr marL="1600200" indent="-228600" algn="l" rtl="0" eaLnBrk="0" fontAlgn="base" hangingPunct="0">
        <a:lnSpc>
          <a:spcPct val="105000"/>
        </a:lnSpc>
        <a:spcBef>
          <a:spcPct val="15000"/>
        </a:spcBef>
        <a:spcAft>
          <a:spcPct val="5000"/>
        </a:spcAft>
        <a:buChar char="–"/>
        <a:defRPr>
          <a:solidFill>
            <a:schemeClr val="bg1"/>
          </a:solidFill>
          <a:latin typeface="Myriad Pro" pitchFamily="34" charset="0"/>
        </a:defRPr>
      </a:lvl4pPr>
      <a:lvl5pPr marL="2057400" indent="-228600" algn="l" rtl="0" eaLnBrk="0" fontAlgn="base" hangingPunct="0">
        <a:lnSpc>
          <a:spcPct val="105000"/>
        </a:lnSpc>
        <a:spcBef>
          <a:spcPct val="15000"/>
        </a:spcBef>
        <a:spcAft>
          <a:spcPct val="5000"/>
        </a:spcAft>
        <a:buChar char="»"/>
        <a:defRPr>
          <a:solidFill>
            <a:schemeClr val="bg1"/>
          </a:solidFill>
          <a:latin typeface="Myriad Pro" pitchFamily="34" charset="0"/>
        </a:defRPr>
      </a:lvl5pPr>
      <a:lvl6pPr marL="2514600" indent="-228600" algn="l" rtl="0" fontAlgn="base">
        <a:lnSpc>
          <a:spcPct val="105000"/>
        </a:lnSpc>
        <a:spcBef>
          <a:spcPct val="15000"/>
        </a:spcBef>
        <a:spcAft>
          <a:spcPct val="5000"/>
        </a:spcAft>
        <a:buChar char="»"/>
        <a:defRPr>
          <a:solidFill>
            <a:schemeClr val="tx1"/>
          </a:solidFill>
          <a:latin typeface="+mn-lt"/>
        </a:defRPr>
      </a:lvl6pPr>
      <a:lvl7pPr marL="2971800" indent="-228600" algn="l" rtl="0" fontAlgn="base">
        <a:lnSpc>
          <a:spcPct val="105000"/>
        </a:lnSpc>
        <a:spcBef>
          <a:spcPct val="15000"/>
        </a:spcBef>
        <a:spcAft>
          <a:spcPct val="5000"/>
        </a:spcAft>
        <a:buChar char="»"/>
        <a:defRPr>
          <a:solidFill>
            <a:schemeClr val="tx1"/>
          </a:solidFill>
          <a:latin typeface="+mn-lt"/>
        </a:defRPr>
      </a:lvl7pPr>
      <a:lvl8pPr marL="3429000" indent="-228600" algn="l" rtl="0" fontAlgn="base">
        <a:lnSpc>
          <a:spcPct val="105000"/>
        </a:lnSpc>
        <a:spcBef>
          <a:spcPct val="15000"/>
        </a:spcBef>
        <a:spcAft>
          <a:spcPct val="5000"/>
        </a:spcAft>
        <a:buChar char="»"/>
        <a:defRPr>
          <a:solidFill>
            <a:schemeClr val="tx1"/>
          </a:solidFill>
          <a:latin typeface="+mn-lt"/>
        </a:defRPr>
      </a:lvl8pPr>
      <a:lvl9pPr marL="3886200" indent="-228600" algn="l" rtl="0" fontAlgn="base">
        <a:lnSpc>
          <a:spcPct val="105000"/>
        </a:lnSpc>
        <a:spcBef>
          <a:spcPct val="15000"/>
        </a:spcBef>
        <a:spcAft>
          <a:spcPct val="500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file://localhost/Users/Filetofish/Documents/00%20Work/2016/PPT/assets.zip/ppt_title.psd" TargetMode="External"/><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8.jpe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8.jpe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png"/><Relationship Id="rId10" Type="http://schemas.openxmlformats.org/officeDocument/2006/relationships/image" Target="../media/image17.jpeg"/><Relationship Id="rId11"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14.jpeg"/><Relationship Id="rId10" Type="http://schemas.openxmlformats.org/officeDocument/2006/relationships/image" Target="../media/image20.jpeg"/></Relationships>
</file>

<file path=ppt/slides/_rels/slide15.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jpe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15.xml"/><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6.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jpe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16.xml"/><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file://localhost/Users/Filetofish/Documents/00%20Work/2016/PPT/assets.zip/ppt_top.psd"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2.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56.pn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jpeg"/></Relationships>
</file>

<file path=ppt/slides/_rels/slide27.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8.jpe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38.jpe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 Type="http://schemas.openxmlformats.org/officeDocument/2006/relationships/tags" Target="../tags/tag18.xml"/><Relationship Id="rId2" Type="http://schemas.openxmlformats.org/officeDocument/2006/relationships/slideLayout" Target="../slideLayouts/slideLayout2.xml"/><Relationship Id="rId3" Type="http://schemas.openxmlformats.org/officeDocument/2006/relationships/notesSlide" Target="../notesSlides/notesSlide30.xml"/><Relationship Id="rId4" Type="http://schemas.openxmlformats.org/officeDocument/2006/relationships/image" Target="../media/image4.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55.png"/><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58.png"/><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8.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png"/><Relationship Id="rId5" Type="http://schemas.openxmlformats.org/officeDocument/2006/relationships/image" Target="../media/image9.png"/><Relationship Id="rId1" Type="http://schemas.openxmlformats.org/officeDocument/2006/relationships/tags" Target="../tags/tag4.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pt_title.psd" descr="/Users/Filetofish/Documents/00 Work/2016/PPT/assets.zip/ppt_title.psd"/>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 y="893"/>
            <a:ext cx="12188825" cy="6856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470378"/>
      </p:ext>
    </p:extLst>
  </p:cSld>
  <p:clrMapOvr>
    <a:masterClrMapping/>
  </p:clrMapOvr>
  <mc:AlternateContent xmlns:mc="http://schemas.openxmlformats.org/markup-compatibility/2006" xmlns:p14="http://schemas.microsoft.com/office/powerpoint/2010/main">
    <mc:Choice Requires="p14">
      <p:transition spd="slow" p14:dur="2000" advTm="1172"/>
    </mc:Choice>
    <mc:Fallback xmlns="">
      <p:transition spd="slow" advTm="117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2106" y="1518734"/>
            <a:ext cx="6704612" cy="5034466"/>
          </a:xfrm>
          <a:prstGeom prst="rect">
            <a:avLst/>
          </a:prstGeom>
        </p:spPr>
      </p:pic>
      <p:sp>
        <p:nvSpPr>
          <p:cNvPr id="2" name="Title 1"/>
          <p:cNvSpPr>
            <a:spLocks noGrp="1"/>
          </p:cNvSpPr>
          <p:nvPr>
            <p:ph type="title"/>
          </p:nvPr>
        </p:nvSpPr>
        <p:spPr/>
        <p:txBody>
          <a:bodyPr/>
          <a:lstStyle/>
          <a:p>
            <a:r>
              <a:rPr lang="en-US" sz="3600" dirty="0"/>
              <a:t>Prior Work: </a:t>
            </a:r>
            <a:r>
              <a:rPr lang="en-US" sz="3600" dirty="0" err="1" smtClean="0"/>
              <a:t>Shader</a:t>
            </a:r>
            <a:r>
              <a:rPr lang="en-US" sz="3600" dirty="0" smtClean="0"/>
              <a:t> Simplification </a:t>
            </a:r>
            <a:r>
              <a:rPr lang="en-US" sz="3600" dirty="0"/>
              <a:t>[</a:t>
            </a:r>
            <a:r>
              <a:rPr lang="en-US" sz="3600" dirty="0" err="1"/>
              <a:t>Sitthi-Amorn</a:t>
            </a:r>
            <a:r>
              <a:rPr lang="en-US" sz="3600" dirty="0"/>
              <a:t> et al. 2011</a:t>
            </a:r>
            <a:r>
              <a:rPr lang="en-US" sz="3600" dirty="0" smtClean="0"/>
              <a:t>]</a:t>
            </a:r>
            <a:endParaRPr lang="en-US" sz="3600" dirty="0"/>
          </a:p>
        </p:txBody>
      </p:sp>
    </p:spTree>
    <p:extLst>
      <p:ext uri="{BB962C8B-B14F-4D97-AF65-F5344CB8AC3E}">
        <p14:creationId xmlns:p14="http://schemas.microsoft.com/office/powerpoint/2010/main" val="1515850085"/>
      </p:ext>
    </p:extLst>
  </p:cSld>
  <p:clrMapOvr>
    <a:masterClrMapping/>
  </p:clrMapOvr>
  <mc:AlternateContent xmlns:mc="http://schemas.openxmlformats.org/markup-compatibility/2006" xmlns:p14="http://schemas.microsoft.com/office/powerpoint/2010/main">
    <mc:Choice Requires="p14">
      <p:transition spd="slow" p14:dur="2000" advTm="905"/>
    </mc:Choice>
    <mc:Fallback xmlns="">
      <p:transition spd="slow" advTm="90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16200000">
            <a:off x="4730070" y="4337569"/>
            <a:ext cx="1795687" cy="2721749"/>
          </a:xfrm>
          <a:prstGeom prst="rect">
            <a:avLst/>
          </a:prstGeom>
        </p:spPr>
      </p:pic>
      <p:sp>
        <p:nvSpPr>
          <p:cNvPr id="23" name="TextBox 22"/>
          <p:cNvSpPr txBox="1"/>
          <p:nvPr/>
        </p:nvSpPr>
        <p:spPr>
          <a:xfrm>
            <a:off x="533239" y="6400800"/>
            <a:ext cx="2438400" cy="461665"/>
          </a:xfrm>
          <a:prstGeom prst="rect">
            <a:avLst/>
          </a:prstGeom>
          <a:noFill/>
        </p:spPr>
        <p:txBody>
          <a:bodyPr wrap="square" rtlCol="0">
            <a:spAutoFit/>
          </a:bodyPr>
          <a:lstStyle/>
          <a:p>
            <a:pPr algn="ctr"/>
            <a:r>
              <a:rPr lang="en-US" sz="2400" dirty="0" smtClean="0">
                <a:latin typeface="+mn-lt"/>
                <a:ea typeface="Times New Roman" charset="0"/>
                <a:cs typeface="Times New Roman" charset="0"/>
              </a:rPr>
              <a:t>Image Pipeline</a:t>
            </a:r>
            <a:endParaRPr lang="en-US" sz="2400" dirty="0">
              <a:latin typeface="+mn-lt"/>
              <a:ea typeface="Times New Roman" charset="0"/>
              <a:cs typeface="Times New Roman" charset="0"/>
            </a:endParaRPr>
          </a:p>
        </p:txBody>
      </p:sp>
      <p:sp>
        <p:nvSpPr>
          <p:cNvPr id="51" name="Rounded Rectangle 50"/>
          <p:cNvSpPr/>
          <p:nvPr/>
        </p:nvSpPr>
        <p:spPr>
          <a:xfrm>
            <a:off x="1116375" y="1348327"/>
            <a:ext cx="9931037" cy="2708692"/>
          </a:xfrm>
          <a:prstGeom prst="roundRect">
            <a:avLst/>
          </a:prstGeom>
          <a:solidFill>
            <a:schemeClr val="accent3">
              <a:alpha val="57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64" name="Round Same Side Corner Rectangle 63"/>
          <p:cNvSpPr/>
          <p:nvPr/>
        </p:nvSpPr>
        <p:spPr>
          <a:xfrm>
            <a:off x="6569799" y="1771019"/>
            <a:ext cx="2776176"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Reconstruction</a:t>
            </a:r>
            <a:endParaRPr lang="en-US" sz="2800" dirty="0">
              <a:solidFill>
                <a:schemeClr val="accent2"/>
              </a:solidFill>
            </a:endParaRPr>
          </a:p>
          <a:p>
            <a:pPr algn="ctr"/>
            <a:r>
              <a:rPr lang="en-US" sz="2800" dirty="0">
                <a:solidFill>
                  <a:schemeClr val="accent2"/>
                </a:solidFill>
              </a:rPr>
              <a:t>S</a:t>
            </a:r>
            <a:r>
              <a:rPr lang="en-US" sz="2800" dirty="0" smtClean="0">
                <a:solidFill>
                  <a:schemeClr val="accent2"/>
                </a:solidFill>
              </a:rPr>
              <a:t>trategies</a:t>
            </a:r>
            <a:endParaRPr lang="en-US" sz="2800" dirty="0">
              <a:solidFill>
                <a:schemeClr val="accent2"/>
              </a:solidFill>
            </a:endParaRPr>
          </a:p>
        </p:txBody>
      </p:sp>
      <p:cxnSp>
        <p:nvCxnSpPr>
          <p:cNvPr id="65" name="Straight Arrow Connector 64"/>
          <p:cNvCxnSpPr/>
          <p:nvPr/>
        </p:nvCxnSpPr>
        <p:spPr>
          <a:xfrm>
            <a:off x="5274399" y="2799719"/>
            <a:ext cx="1295400"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267039" y="5791200"/>
            <a:ext cx="2605723" cy="523220"/>
          </a:xfrm>
          <a:prstGeom prst="rect">
            <a:avLst/>
          </a:prstGeom>
          <a:noFill/>
        </p:spPr>
        <p:txBody>
          <a:bodyPr wrap="square" rtlCol="0">
            <a:spAutoFit/>
          </a:bodyPr>
          <a:lstStyle/>
          <a:p>
            <a:r>
              <a:rPr lang="en-US" sz="2800" dirty="0" smtClean="0">
                <a:latin typeface="+mn-lt"/>
                <a:ea typeface="Times New Roman" charset="0"/>
                <a:cs typeface="Times New Roman" charset="0"/>
              </a:rPr>
              <a:t>Genetic search</a:t>
            </a:r>
          </a:p>
        </p:txBody>
      </p:sp>
      <p:cxnSp>
        <p:nvCxnSpPr>
          <p:cNvPr id="56" name="Straight Arrow Connector 55"/>
          <p:cNvCxnSpPr/>
          <p:nvPr/>
        </p:nvCxnSpPr>
        <p:spPr>
          <a:xfrm>
            <a:off x="2918331" y="5528092"/>
            <a:ext cx="890459"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110380" y="5604292"/>
            <a:ext cx="890459"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8661247" y="4468257"/>
            <a:ext cx="1625592" cy="2093224"/>
            <a:chOff x="8939583" y="3850376"/>
            <a:chExt cx="1625592" cy="2093224"/>
          </a:xfrm>
        </p:grpSpPr>
        <p:cxnSp>
          <p:nvCxnSpPr>
            <p:cNvPr id="61" name="Straight Arrow Connector 60"/>
            <p:cNvCxnSpPr/>
            <p:nvPr/>
          </p:nvCxnSpPr>
          <p:spPr>
            <a:xfrm>
              <a:off x="8939583" y="5917949"/>
              <a:ext cx="1625592" cy="2006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939583" y="3850376"/>
              <a:ext cx="0" cy="209322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8812953" y="4283241"/>
            <a:ext cx="1092886" cy="523220"/>
          </a:xfrm>
          <a:prstGeom prst="rect">
            <a:avLst/>
          </a:prstGeom>
          <a:noFill/>
        </p:spPr>
        <p:txBody>
          <a:bodyPr wrap="square" rtlCol="0">
            <a:spAutoFit/>
          </a:bodyPr>
          <a:lstStyle/>
          <a:p>
            <a:r>
              <a:rPr lang="en-US" sz="2800" dirty="0" smtClean="0">
                <a:latin typeface="+mn-lt"/>
                <a:ea typeface="Times New Roman" charset="0"/>
                <a:cs typeface="Times New Roman" charset="0"/>
              </a:rPr>
              <a:t>Error</a:t>
            </a:r>
            <a:endParaRPr lang="en-US" sz="2800" dirty="0">
              <a:latin typeface="+mn-lt"/>
              <a:ea typeface="Times New Roman" charset="0"/>
              <a:cs typeface="Times New Roman" charset="0"/>
            </a:endParaRPr>
          </a:p>
        </p:txBody>
      </p:sp>
      <p:sp>
        <p:nvSpPr>
          <p:cNvPr id="60" name="TextBox 59"/>
          <p:cNvSpPr txBox="1"/>
          <p:nvPr/>
        </p:nvSpPr>
        <p:spPr>
          <a:xfrm>
            <a:off x="10184553" y="6258580"/>
            <a:ext cx="1626286" cy="523220"/>
          </a:xfrm>
          <a:prstGeom prst="rect">
            <a:avLst/>
          </a:prstGeom>
          <a:noFill/>
        </p:spPr>
        <p:txBody>
          <a:bodyPr wrap="square" rtlCol="0">
            <a:spAutoFit/>
          </a:bodyPr>
          <a:lstStyle/>
          <a:p>
            <a:r>
              <a:rPr lang="en-US" sz="2800" dirty="0" smtClean="0">
                <a:latin typeface="+mn-lt"/>
                <a:ea typeface="Times New Roman" charset="0"/>
                <a:cs typeface="Times New Roman" charset="0"/>
              </a:rPr>
              <a:t>Speed</a:t>
            </a:r>
            <a:endParaRPr lang="en-US" sz="2800" dirty="0">
              <a:latin typeface="+mn-lt"/>
              <a:ea typeface="Times New Roman" charset="0"/>
              <a:cs typeface="Times New Roman" charset="0"/>
            </a:endParaRPr>
          </a:p>
        </p:txBody>
      </p:sp>
      <p:grpSp>
        <p:nvGrpSpPr>
          <p:cNvPr id="33" name="Group 32"/>
          <p:cNvGrpSpPr/>
          <p:nvPr/>
        </p:nvGrpSpPr>
        <p:grpSpPr>
          <a:xfrm>
            <a:off x="8802984" y="4812132"/>
            <a:ext cx="563599" cy="588731"/>
            <a:chOff x="8857534" y="4129676"/>
            <a:chExt cx="563599" cy="588731"/>
          </a:xfrm>
        </p:grpSpPr>
        <p:sp>
          <p:nvSpPr>
            <p:cNvPr id="49" name="Folded Corner 48"/>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50" name="TextBox 49"/>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4" name="Group 33"/>
          <p:cNvGrpSpPr/>
          <p:nvPr/>
        </p:nvGrpSpPr>
        <p:grpSpPr>
          <a:xfrm>
            <a:off x="8930802" y="4984218"/>
            <a:ext cx="563599" cy="588731"/>
            <a:chOff x="8857534" y="4129676"/>
            <a:chExt cx="563599" cy="588731"/>
          </a:xfrm>
        </p:grpSpPr>
        <p:sp>
          <p:nvSpPr>
            <p:cNvPr id="47" name="Folded Corner 46"/>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8" name="TextBox 47"/>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5" name="Group 34"/>
          <p:cNvGrpSpPr/>
          <p:nvPr/>
        </p:nvGrpSpPr>
        <p:grpSpPr>
          <a:xfrm>
            <a:off x="9065460" y="5173443"/>
            <a:ext cx="563599" cy="588731"/>
            <a:chOff x="8857534" y="4129676"/>
            <a:chExt cx="563599" cy="588731"/>
          </a:xfrm>
        </p:grpSpPr>
        <p:sp>
          <p:nvSpPr>
            <p:cNvPr id="45" name="Folded Corner 44"/>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6" name="TextBox 45"/>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6" name="Group 35"/>
          <p:cNvGrpSpPr/>
          <p:nvPr/>
        </p:nvGrpSpPr>
        <p:grpSpPr>
          <a:xfrm>
            <a:off x="9214183" y="5331834"/>
            <a:ext cx="563599" cy="588731"/>
            <a:chOff x="8857534" y="4129676"/>
            <a:chExt cx="563599" cy="588731"/>
          </a:xfrm>
        </p:grpSpPr>
        <p:sp>
          <p:nvSpPr>
            <p:cNvPr id="43" name="Folded Corner 42"/>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4" name="TextBox 43"/>
            <p:cNvSpPr txBox="1"/>
            <p:nvPr/>
          </p:nvSpPr>
          <p:spPr>
            <a:xfrm>
              <a:off x="8857534" y="4234688"/>
              <a:ext cx="563599" cy="338554"/>
            </a:xfrm>
            <a:prstGeom prst="rect">
              <a:avLst/>
            </a:prstGeom>
            <a:noFill/>
          </p:spPr>
          <p:txBody>
            <a:bodyPr wrap="square" rtlCol="0">
              <a:spAutoFit/>
            </a:bodyPr>
            <a:lstStyle/>
            <a:p>
              <a:pPr algn="ctr"/>
              <a:r>
                <a:rPr lang="en-US" sz="1600" dirty="0" smtClean="0">
                  <a:solidFill>
                    <a:schemeClr val="accent2"/>
                  </a:solidFill>
                </a:rPr>
                <a:t>&lt;\&gt;</a:t>
              </a:r>
              <a:endParaRPr lang="en-US" sz="1600" dirty="0">
                <a:solidFill>
                  <a:schemeClr val="accent2"/>
                </a:solidFill>
              </a:endParaRPr>
            </a:p>
          </p:txBody>
        </p:sp>
      </p:grpSp>
      <p:grpSp>
        <p:nvGrpSpPr>
          <p:cNvPr id="37" name="Group 36"/>
          <p:cNvGrpSpPr/>
          <p:nvPr/>
        </p:nvGrpSpPr>
        <p:grpSpPr>
          <a:xfrm>
            <a:off x="9366583" y="5560434"/>
            <a:ext cx="563599" cy="588731"/>
            <a:chOff x="8857534" y="4129676"/>
            <a:chExt cx="563599" cy="588731"/>
          </a:xfrm>
        </p:grpSpPr>
        <p:sp>
          <p:nvSpPr>
            <p:cNvPr id="41" name="Folded Corner 40"/>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2" name="TextBox 41"/>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8" name="Group 37"/>
          <p:cNvGrpSpPr/>
          <p:nvPr/>
        </p:nvGrpSpPr>
        <p:grpSpPr>
          <a:xfrm>
            <a:off x="9518983" y="5712834"/>
            <a:ext cx="563599" cy="588731"/>
            <a:chOff x="8857534" y="4129676"/>
            <a:chExt cx="563599" cy="588731"/>
          </a:xfrm>
        </p:grpSpPr>
        <p:sp>
          <p:nvSpPr>
            <p:cNvPr id="39" name="Folded Corner 38"/>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0" name="TextBox 39"/>
            <p:cNvSpPr txBox="1"/>
            <p:nvPr/>
          </p:nvSpPr>
          <p:spPr>
            <a:xfrm>
              <a:off x="8857534" y="4234688"/>
              <a:ext cx="563599" cy="338554"/>
            </a:xfrm>
            <a:prstGeom prst="rect">
              <a:avLst/>
            </a:prstGeom>
            <a:noFill/>
          </p:spPr>
          <p:txBody>
            <a:bodyPr wrap="square" rtlCol="0">
              <a:spAutoFit/>
            </a:bodyPr>
            <a:lstStyle/>
            <a:p>
              <a:pPr algn="ctr"/>
              <a:r>
                <a:rPr lang="en-US" sz="1600" dirty="0" smtClean="0">
                  <a:solidFill>
                    <a:schemeClr val="accent2"/>
                  </a:solidFill>
                </a:rPr>
                <a:t>&lt;\&gt;</a:t>
              </a:r>
              <a:endParaRPr lang="en-US" sz="1600" dirty="0">
                <a:solidFill>
                  <a:schemeClr val="accent2"/>
                </a:solidFill>
              </a:endParaRPr>
            </a:p>
          </p:txBody>
        </p:sp>
      </p:grpSp>
      <p:grpSp>
        <p:nvGrpSpPr>
          <p:cNvPr id="5" name="Group 4"/>
          <p:cNvGrpSpPr/>
          <p:nvPr/>
        </p:nvGrpSpPr>
        <p:grpSpPr>
          <a:xfrm>
            <a:off x="685639" y="4267200"/>
            <a:ext cx="2095764" cy="2177184"/>
            <a:chOff x="543042" y="4157596"/>
            <a:chExt cx="2095764" cy="2177184"/>
          </a:xfrm>
        </p:grpSpPr>
        <p:sp>
          <p:nvSpPr>
            <p:cNvPr id="55" name="Folded Corner 54"/>
            <p:cNvSpPr/>
            <p:nvPr/>
          </p:nvSpPr>
          <p:spPr>
            <a:xfrm rot="10800000" flipH="1">
              <a:off x="608013" y="4157596"/>
              <a:ext cx="2030793" cy="2177184"/>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66" name="TextBox 65"/>
            <p:cNvSpPr txBox="1"/>
            <p:nvPr/>
          </p:nvSpPr>
          <p:spPr>
            <a:xfrm>
              <a:off x="543042" y="4830689"/>
              <a:ext cx="2069062" cy="830997"/>
            </a:xfrm>
            <a:prstGeom prst="rect">
              <a:avLst/>
            </a:prstGeom>
            <a:noFill/>
          </p:spPr>
          <p:txBody>
            <a:bodyPr wrap="square" rtlCol="0">
              <a:spAutoFit/>
            </a:bodyPr>
            <a:lstStyle/>
            <a:p>
              <a:pPr algn="ctr"/>
              <a:r>
                <a:rPr lang="en-US" sz="4800" dirty="0" smtClean="0">
                  <a:solidFill>
                    <a:schemeClr val="accent2"/>
                  </a:solidFill>
                </a:rPr>
                <a:t>&lt;\&gt;</a:t>
              </a:r>
              <a:endParaRPr lang="en-US" sz="4800" dirty="0">
                <a:solidFill>
                  <a:schemeClr val="accent2"/>
                </a:solidFill>
              </a:endParaRPr>
            </a:p>
          </p:txBody>
        </p:sp>
      </p:grpSp>
      <p:sp>
        <p:nvSpPr>
          <p:cNvPr id="3" name="Title 2"/>
          <p:cNvSpPr>
            <a:spLocks noGrp="1"/>
          </p:cNvSpPr>
          <p:nvPr>
            <p:ph type="title"/>
          </p:nvPr>
        </p:nvSpPr>
        <p:spPr/>
        <p:txBody>
          <a:bodyPr/>
          <a:lstStyle/>
          <a:p>
            <a:r>
              <a:rPr lang="en-US" dirty="0" smtClean="0"/>
              <a:t>System Overview</a:t>
            </a:r>
            <a:endParaRPr lang="en-US" dirty="0"/>
          </a:p>
        </p:txBody>
      </p:sp>
      <p:sp>
        <p:nvSpPr>
          <p:cNvPr id="52" name="Round Same Side Corner Rectangle 51"/>
          <p:cNvSpPr/>
          <p:nvPr/>
        </p:nvSpPr>
        <p:spPr>
          <a:xfrm>
            <a:off x="2803289" y="1787987"/>
            <a:ext cx="2441448"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Perforation</a:t>
            </a:r>
            <a:br>
              <a:rPr lang="en-US" sz="2800" dirty="0" smtClean="0">
                <a:solidFill>
                  <a:schemeClr val="accent2"/>
                </a:solidFill>
              </a:rPr>
            </a:br>
            <a:r>
              <a:rPr lang="en-US" sz="2800" dirty="0" smtClean="0">
                <a:solidFill>
                  <a:schemeClr val="accent2"/>
                </a:solidFill>
              </a:rPr>
              <a:t>Strategies</a:t>
            </a:r>
          </a:p>
        </p:txBody>
      </p:sp>
    </p:spTree>
    <p:custDataLst>
      <p:tags r:id="rId1"/>
    </p:custDataLst>
    <p:extLst>
      <p:ext uri="{BB962C8B-B14F-4D97-AF65-F5344CB8AC3E}">
        <p14:creationId xmlns:p14="http://schemas.microsoft.com/office/powerpoint/2010/main" val="225399656"/>
      </p:ext>
    </p:extLst>
  </p:cSld>
  <p:clrMapOvr>
    <a:masterClrMapping/>
  </p:clrMapOvr>
  <mc:AlternateContent xmlns:mc="http://schemas.openxmlformats.org/markup-compatibility/2006" xmlns:p14="http://schemas.microsoft.com/office/powerpoint/2010/main">
    <mc:Choice Requires="p14">
      <p:transition spd="slow" p14:dur="2000" advTm="1276"/>
    </mc:Choice>
    <mc:Fallback xmlns="">
      <p:transition spd="slow" advTm="127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16200000">
            <a:off x="4730070" y="4337569"/>
            <a:ext cx="1795687" cy="2721749"/>
          </a:xfrm>
          <a:prstGeom prst="rect">
            <a:avLst/>
          </a:prstGeom>
        </p:spPr>
      </p:pic>
      <p:sp>
        <p:nvSpPr>
          <p:cNvPr id="23" name="TextBox 22"/>
          <p:cNvSpPr txBox="1"/>
          <p:nvPr/>
        </p:nvSpPr>
        <p:spPr>
          <a:xfrm>
            <a:off x="533239" y="6400800"/>
            <a:ext cx="2438400" cy="461665"/>
          </a:xfrm>
          <a:prstGeom prst="rect">
            <a:avLst/>
          </a:prstGeom>
          <a:noFill/>
        </p:spPr>
        <p:txBody>
          <a:bodyPr wrap="square" rtlCol="0">
            <a:spAutoFit/>
          </a:bodyPr>
          <a:lstStyle/>
          <a:p>
            <a:pPr algn="ctr"/>
            <a:r>
              <a:rPr lang="en-US" sz="2400" dirty="0" smtClean="0">
                <a:latin typeface="+mn-lt"/>
                <a:ea typeface="Times New Roman" charset="0"/>
                <a:cs typeface="Times New Roman" charset="0"/>
              </a:rPr>
              <a:t>Image Pipeline</a:t>
            </a:r>
            <a:endParaRPr lang="en-US" sz="2400" dirty="0">
              <a:latin typeface="+mn-lt"/>
              <a:ea typeface="Times New Roman" charset="0"/>
              <a:cs typeface="Times New Roman" charset="0"/>
            </a:endParaRPr>
          </a:p>
        </p:txBody>
      </p:sp>
      <p:sp>
        <p:nvSpPr>
          <p:cNvPr id="51" name="Rounded Rectangle 50"/>
          <p:cNvSpPr/>
          <p:nvPr/>
        </p:nvSpPr>
        <p:spPr>
          <a:xfrm>
            <a:off x="1116375" y="1348327"/>
            <a:ext cx="9931037" cy="2708692"/>
          </a:xfrm>
          <a:prstGeom prst="roundRect">
            <a:avLst/>
          </a:prstGeom>
          <a:solidFill>
            <a:schemeClr val="accent3">
              <a:alpha val="57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63" name="Round Same Side Corner Rectangle 62"/>
          <p:cNvSpPr/>
          <p:nvPr/>
        </p:nvSpPr>
        <p:spPr>
          <a:xfrm>
            <a:off x="2803289" y="1787987"/>
            <a:ext cx="2441448" cy="2057400"/>
          </a:xfrm>
          <a:prstGeom prst="round2SameRect">
            <a:avLst/>
          </a:prstGeom>
          <a:ln w="76200">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Perforation</a:t>
            </a:r>
            <a:br>
              <a:rPr lang="en-US" sz="2800" dirty="0" smtClean="0">
                <a:solidFill>
                  <a:schemeClr val="accent2"/>
                </a:solidFill>
              </a:rPr>
            </a:br>
            <a:r>
              <a:rPr lang="en-US" sz="2800" dirty="0" smtClean="0">
                <a:solidFill>
                  <a:schemeClr val="accent2"/>
                </a:solidFill>
              </a:rPr>
              <a:t>Strategies</a:t>
            </a:r>
          </a:p>
        </p:txBody>
      </p:sp>
      <p:sp>
        <p:nvSpPr>
          <p:cNvPr id="64" name="Round Same Side Corner Rectangle 63"/>
          <p:cNvSpPr/>
          <p:nvPr/>
        </p:nvSpPr>
        <p:spPr>
          <a:xfrm>
            <a:off x="6569799" y="1771019"/>
            <a:ext cx="2776176"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Reconstruction</a:t>
            </a:r>
            <a:endParaRPr lang="en-US" sz="2800" dirty="0">
              <a:solidFill>
                <a:schemeClr val="accent2"/>
              </a:solidFill>
            </a:endParaRPr>
          </a:p>
          <a:p>
            <a:pPr algn="ctr"/>
            <a:r>
              <a:rPr lang="en-US" sz="2800" dirty="0">
                <a:solidFill>
                  <a:schemeClr val="accent2"/>
                </a:solidFill>
              </a:rPr>
              <a:t>S</a:t>
            </a:r>
            <a:r>
              <a:rPr lang="en-US" sz="2800" dirty="0" smtClean="0">
                <a:solidFill>
                  <a:schemeClr val="accent2"/>
                </a:solidFill>
              </a:rPr>
              <a:t>trategies</a:t>
            </a:r>
            <a:endParaRPr lang="en-US" sz="2800" dirty="0">
              <a:solidFill>
                <a:schemeClr val="accent2"/>
              </a:solidFill>
            </a:endParaRPr>
          </a:p>
        </p:txBody>
      </p:sp>
      <p:cxnSp>
        <p:nvCxnSpPr>
          <p:cNvPr id="65" name="Straight Arrow Connector 64"/>
          <p:cNvCxnSpPr/>
          <p:nvPr/>
        </p:nvCxnSpPr>
        <p:spPr>
          <a:xfrm>
            <a:off x="5274399" y="2799719"/>
            <a:ext cx="1295400"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267039" y="5791200"/>
            <a:ext cx="2605723" cy="523220"/>
          </a:xfrm>
          <a:prstGeom prst="rect">
            <a:avLst/>
          </a:prstGeom>
          <a:noFill/>
        </p:spPr>
        <p:txBody>
          <a:bodyPr wrap="square" rtlCol="0">
            <a:spAutoFit/>
          </a:bodyPr>
          <a:lstStyle/>
          <a:p>
            <a:r>
              <a:rPr lang="en-US" sz="2800" dirty="0" smtClean="0">
                <a:latin typeface="+mn-lt"/>
                <a:ea typeface="Times New Roman" charset="0"/>
                <a:cs typeface="Times New Roman" charset="0"/>
              </a:rPr>
              <a:t>Genetic search</a:t>
            </a:r>
          </a:p>
        </p:txBody>
      </p:sp>
      <p:cxnSp>
        <p:nvCxnSpPr>
          <p:cNvPr id="56" name="Straight Arrow Connector 55"/>
          <p:cNvCxnSpPr/>
          <p:nvPr/>
        </p:nvCxnSpPr>
        <p:spPr>
          <a:xfrm>
            <a:off x="2918331" y="5528092"/>
            <a:ext cx="890459"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110380" y="5604292"/>
            <a:ext cx="890459"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8661247" y="4468257"/>
            <a:ext cx="1625592" cy="2093224"/>
            <a:chOff x="8939583" y="3850376"/>
            <a:chExt cx="1625592" cy="2093224"/>
          </a:xfrm>
        </p:grpSpPr>
        <p:cxnSp>
          <p:nvCxnSpPr>
            <p:cNvPr id="61" name="Straight Arrow Connector 60"/>
            <p:cNvCxnSpPr/>
            <p:nvPr/>
          </p:nvCxnSpPr>
          <p:spPr>
            <a:xfrm>
              <a:off x="8939583" y="5917949"/>
              <a:ext cx="1625592" cy="2006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939583" y="3850376"/>
              <a:ext cx="0" cy="209322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8812953" y="4283241"/>
            <a:ext cx="1092886" cy="523220"/>
          </a:xfrm>
          <a:prstGeom prst="rect">
            <a:avLst/>
          </a:prstGeom>
          <a:noFill/>
        </p:spPr>
        <p:txBody>
          <a:bodyPr wrap="square" rtlCol="0">
            <a:spAutoFit/>
          </a:bodyPr>
          <a:lstStyle/>
          <a:p>
            <a:r>
              <a:rPr lang="en-US" sz="2800" dirty="0" smtClean="0">
                <a:latin typeface="+mn-lt"/>
                <a:ea typeface="Times New Roman" charset="0"/>
                <a:cs typeface="Times New Roman" charset="0"/>
              </a:rPr>
              <a:t>Error</a:t>
            </a:r>
            <a:endParaRPr lang="en-US" sz="2800" dirty="0">
              <a:latin typeface="+mn-lt"/>
              <a:ea typeface="Times New Roman" charset="0"/>
              <a:cs typeface="Times New Roman" charset="0"/>
            </a:endParaRPr>
          </a:p>
        </p:txBody>
      </p:sp>
      <p:sp>
        <p:nvSpPr>
          <p:cNvPr id="60" name="TextBox 59"/>
          <p:cNvSpPr txBox="1"/>
          <p:nvPr/>
        </p:nvSpPr>
        <p:spPr>
          <a:xfrm>
            <a:off x="10184553" y="6258580"/>
            <a:ext cx="1626286" cy="523220"/>
          </a:xfrm>
          <a:prstGeom prst="rect">
            <a:avLst/>
          </a:prstGeom>
          <a:noFill/>
        </p:spPr>
        <p:txBody>
          <a:bodyPr wrap="square" rtlCol="0">
            <a:spAutoFit/>
          </a:bodyPr>
          <a:lstStyle/>
          <a:p>
            <a:r>
              <a:rPr lang="en-US" sz="2800" dirty="0" smtClean="0">
                <a:latin typeface="+mn-lt"/>
                <a:ea typeface="Times New Roman" charset="0"/>
                <a:cs typeface="Times New Roman" charset="0"/>
              </a:rPr>
              <a:t>Speed</a:t>
            </a:r>
            <a:endParaRPr lang="en-US" sz="2800" dirty="0">
              <a:latin typeface="+mn-lt"/>
              <a:ea typeface="Times New Roman" charset="0"/>
              <a:cs typeface="Times New Roman" charset="0"/>
            </a:endParaRPr>
          </a:p>
        </p:txBody>
      </p:sp>
      <p:grpSp>
        <p:nvGrpSpPr>
          <p:cNvPr id="33" name="Group 32"/>
          <p:cNvGrpSpPr/>
          <p:nvPr/>
        </p:nvGrpSpPr>
        <p:grpSpPr>
          <a:xfrm>
            <a:off x="8802984" y="4812132"/>
            <a:ext cx="563599" cy="588731"/>
            <a:chOff x="8857534" y="4129676"/>
            <a:chExt cx="563599" cy="588731"/>
          </a:xfrm>
        </p:grpSpPr>
        <p:sp>
          <p:nvSpPr>
            <p:cNvPr id="49" name="Folded Corner 48"/>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50" name="TextBox 49"/>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4" name="Group 33"/>
          <p:cNvGrpSpPr/>
          <p:nvPr/>
        </p:nvGrpSpPr>
        <p:grpSpPr>
          <a:xfrm>
            <a:off x="8930802" y="4984218"/>
            <a:ext cx="563599" cy="588731"/>
            <a:chOff x="8857534" y="4129676"/>
            <a:chExt cx="563599" cy="588731"/>
          </a:xfrm>
        </p:grpSpPr>
        <p:sp>
          <p:nvSpPr>
            <p:cNvPr id="47" name="Folded Corner 46"/>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8" name="TextBox 47"/>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5" name="Group 34"/>
          <p:cNvGrpSpPr/>
          <p:nvPr/>
        </p:nvGrpSpPr>
        <p:grpSpPr>
          <a:xfrm>
            <a:off x="9065460" y="5173443"/>
            <a:ext cx="563599" cy="588731"/>
            <a:chOff x="8857534" y="4129676"/>
            <a:chExt cx="563599" cy="588731"/>
          </a:xfrm>
        </p:grpSpPr>
        <p:sp>
          <p:nvSpPr>
            <p:cNvPr id="45" name="Folded Corner 44"/>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6" name="TextBox 45"/>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6" name="Group 35"/>
          <p:cNvGrpSpPr/>
          <p:nvPr/>
        </p:nvGrpSpPr>
        <p:grpSpPr>
          <a:xfrm>
            <a:off x="9214183" y="5331834"/>
            <a:ext cx="563599" cy="588731"/>
            <a:chOff x="8857534" y="4129676"/>
            <a:chExt cx="563599" cy="588731"/>
          </a:xfrm>
        </p:grpSpPr>
        <p:sp>
          <p:nvSpPr>
            <p:cNvPr id="43" name="Folded Corner 42"/>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4" name="TextBox 43"/>
            <p:cNvSpPr txBox="1"/>
            <p:nvPr/>
          </p:nvSpPr>
          <p:spPr>
            <a:xfrm>
              <a:off x="8857534" y="4234688"/>
              <a:ext cx="563599" cy="338554"/>
            </a:xfrm>
            <a:prstGeom prst="rect">
              <a:avLst/>
            </a:prstGeom>
            <a:noFill/>
          </p:spPr>
          <p:txBody>
            <a:bodyPr wrap="square" rtlCol="0">
              <a:spAutoFit/>
            </a:bodyPr>
            <a:lstStyle/>
            <a:p>
              <a:pPr algn="ctr"/>
              <a:r>
                <a:rPr lang="en-US" sz="1600" dirty="0" smtClean="0">
                  <a:solidFill>
                    <a:schemeClr val="accent2"/>
                  </a:solidFill>
                </a:rPr>
                <a:t>&lt;\&gt;</a:t>
              </a:r>
              <a:endParaRPr lang="en-US" sz="1600" dirty="0">
                <a:solidFill>
                  <a:schemeClr val="accent2"/>
                </a:solidFill>
              </a:endParaRPr>
            </a:p>
          </p:txBody>
        </p:sp>
      </p:grpSp>
      <p:grpSp>
        <p:nvGrpSpPr>
          <p:cNvPr id="37" name="Group 36"/>
          <p:cNvGrpSpPr/>
          <p:nvPr/>
        </p:nvGrpSpPr>
        <p:grpSpPr>
          <a:xfrm>
            <a:off x="9366583" y="5560434"/>
            <a:ext cx="563599" cy="588731"/>
            <a:chOff x="8857534" y="4129676"/>
            <a:chExt cx="563599" cy="588731"/>
          </a:xfrm>
        </p:grpSpPr>
        <p:sp>
          <p:nvSpPr>
            <p:cNvPr id="41" name="Folded Corner 40"/>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2" name="TextBox 41"/>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8" name="Group 37"/>
          <p:cNvGrpSpPr/>
          <p:nvPr/>
        </p:nvGrpSpPr>
        <p:grpSpPr>
          <a:xfrm>
            <a:off x="9518983" y="5712834"/>
            <a:ext cx="563599" cy="588731"/>
            <a:chOff x="8857534" y="4129676"/>
            <a:chExt cx="563599" cy="588731"/>
          </a:xfrm>
        </p:grpSpPr>
        <p:sp>
          <p:nvSpPr>
            <p:cNvPr id="39" name="Folded Corner 38"/>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0" name="TextBox 39"/>
            <p:cNvSpPr txBox="1"/>
            <p:nvPr/>
          </p:nvSpPr>
          <p:spPr>
            <a:xfrm>
              <a:off x="8857534" y="4234688"/>
              <a:ext cx="563599" cy="338554"/>
            </a:xfrm>
            <a:prstGeom prst="rect">
              <a:avLst/>
            </a:prstGeom>
            <a:noFill/>
          </p:spPr>
          <p:txBody>
            <a:bodyPr wrap="square" rtlCol="0">
              <a:spAutoFit/>
            </a:bodyPr>
            <a:lstStyle/>
            <a:p>
              <a:pPr algn="ctr"/>
              <a:r>
                <a:rPr lang="en-US" sz="1600" dirty="0" smtClean="0">
                  <a:solidFill>
                    <a:schemeClr val="accent2"/>
                  </a:solidFill>
                </a:rPr>
                <a:t>&lt;\&gt;</a:t>
              </a:r>
              <a:endParaRPr lang="en-US" sz="1600" dirty="0">
                <a:solidFill>
                  <a:schemeClr val="accent2"/>
                </a:solidFill>
              </a:endParaRPr>
            </a:p>
          </p:txBody>
        </p:sp>
      </p:grpSp>
      <p:grpSp>
        <p:nvGrpSpPr>
          <p:cNvPr id="5" name="Group 4"/>
          <p:cNvGrpSpPr/>
          <p:nvPr/>
        </p:nvGrpSpPr>
        <p:grpSpPr>
          <a:xfrm>
            <a:off x="685639" y="4267200"/>
            <a:ext cx="2095764" cy="2177184"/>
            <a:chOff x="543042" y="4157596"/>
            <a:chExt cx="2095764" cy="2177184"/>
          </a:xfrm>
        </p:grpSpPr>
        <p:sp>
          <p:nvSpPr>
            <p:cNvPr id="55" name="Folded Corner 54"/>
            <p:cNvSpPr/>
            <p:nvPr/>
          </p:nvSpPr>
          <p:spPr>
            <a:xfrm rot="10800000" flipH="1">
              <a:off x="608013" y="4157596"/>
              <a:ext cx="2030793" cy="2177184"/>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66" name="TextBox 65"/>
            <p:cNvSpPr txBox="1"/>
            <p:nvPr/>
          </p:nvSpPr>
          <p:spPr>
            <a:xfrm>
              <a:off x="543042" y="4830689"/>
              <a:ext cx="2069062" cy="830997"/>
            </a:xfrm>
            <a:prstGeom prst="rect">
              <a:avLst/>
            </a:prstGeom>
            <a:noFill/>
          </p:spPr>
          <p:txBody>
            <a:bodyPr wrap="square" rtlCol="0">
              <a:spAutoFit/>
            </a:bodyPr>
            <a:lstStyle/>
            <a:p>
              <a:pPr algn="ctr"/>
              <a:r>
                <a:rPr lang="en-US" sz="4800" dirty="0" smtClean="0">
                  <a:solidFill>
                    <a:schemeClr val="accent2"/>
                  </a:solidFill>
                </a:rPr>
                <a:t>&lt;\&gt;</a:t>
              </a:r>
              <a:endParaRPr lang="en-US" sz="4800" dirty="0">
                <a:solidFill>
                  <a:schemeClr val="accent2"/>
                </a:solidFill>
              </a:endParaRPr>
            </a:p>
          </p:txBody>
        </p:sp>
      </p:grpSp>
      <p:sp>
        <p:nvSpPr>
          <p:cNvPr id="3" name="Title 2"/>
          <p:cNvSpPr>
            <a:spLocks noGrp="1"/>
          </p:cNvSpPr>
          <p:nvPr>
            <p:ph type="title"/>
          </p:nvPr>
        </p:nvSpPr>
        <p:spPr/>
        <p:txBody>
          <a:bodyPr/>
          <a:lstStyle/>
          <a:p>
            <a:r>
              <a:rPr lang="en-US" dirty="0" smtClean="0"/>
              <a:t>System Overview</a:t>
            </a:r>
            <a:endParaRPr lang="en-US" dirty="0"/>
          </a:p>
        </p:txBody>
      </p:sp>
    </p:spTree>
    <p:custDataLst>
      <p:tags r:id="rId1"/>
    </p:custDataLst>
    <p:extLst>
      <p:ext uri="{BB962C8B-B14F-4D97-AF65-F5344CB8AC3E}">
        <p14:creationId xmlns:p14="http://schemas.microsoft.com/office/powerpoint/2010/main" val="318329074"/>
      </p:ext>
    </p:extLst>
  </p:cSld>
  <p:clrMapOvr>
    <a:masterClrMapping/>
  </p:clrMapOvr>
  <mc:AlternateContent xmlns:mc="http://schemas.openxmlformats.org/markup-compatibility/2006" xmlns:p14="http://schemas.microsoft.com/office/powerpoint/2010/main">
    <mc:Choice Requires="p14">
      <p:transition spd="slow" p14:dur="2000" advTm="1276"/>
    </mc:Choice>
    <mc:Fallback xmlns="">
      <p:transition spd="slow" advTm="127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p:txBody>
          <a:bodyPr/>
          <a:lstStyle/>
          <a:p>
            <a:r>
              <a:rPr lang="en-US" sz="4400" b="0" dirty="0" smtClean="0">
                <a:solidFill>
                  <a:schemeClr val="tx1"/>
                </a:solidFill>
                <a:effectLst/>
              </a:rPr>
              <a:t>Perforation Strategies: Grid Sampling </a:t>
            </a:r>
            <a:endParaRPr lang="en-US" sz="4400" b="0" dirty="0">
              <a:solidFill>
                <a:schemeClr val="tx1"/>
              </a:solidFill>
              <a:effectLst/>
            </a:endParaRPr>
          </a:p>
        </p:txBody>
      </p:sp>
      <p:grpSp>
        <p:nvGrpSpPr>
          <p:cNvPr id="46" name="Group 45"/>
          <p:cNvGrpSpPr/>
          <p:nvPr/>
        </p:nvGrpSpPr>
        <p:grpSpPr>
          <a:xfrm>
            <a:off x="3351212" y="1411450"/>
            <a:ext cx="2756825" cy="5294150"/>
            <a:chOff x="3116422" y="1568760"/>
            <a:chExt cx="2741433" cy="5237745"/>
          </a:xfrm>
        </p:grpSpPr>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10411" r="-581" b="25341"/>
            <a:stretch/>
          </p:blipFill>
          <p:spPr>
            <a:xfrm>
              <a:off x="3131397" y="1568760"/>
              <a:ext cx="2726458" cy="3568185"/>
            </a:xfrm>
            <a:prstGeom prst="rect">
              <a:avLst/>
            </a:prstGeom>
          </p:spPr>
        </p:pic>
        <p:sp>
          <p:nvSpPr>
            <p:cNvPr id="25" name="TextBox 24"/>
            <p:cNvSpPr txBox="1"/>
            <p:nvPr/>
          </p:nvSpPr>
          <p:spPr>
            <a:xfrm>
              <a:off x="3116422" y="6410658"/>
              <a:ext cx="2699923" cy="395847"/>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Input Image</a:t>
              </a:r>
              <a:endParaRPr lang="en-US" sz="2000" dirty="0">
                <a:latin typeface="+mn-lt"/>
                <a:ea typeface="Times New Roman" charset="0"/>
                <a:cs typeface="Times New Roman" charset="0"/>
              </a:endParaRPr>
            </a:p>
          </p:txBody>
        </p:sp>
      </p:grpSp>
      <p:sp>
        <p:nvSpPr>
          <p:cNvPr id="9" name="Rectangle 8"/>
          <p:cNvSpPr>
            <a:spLocks noChangeAspect="1"/>
          </p:cNvSpPr>
          <p:nvPr/>
        </p:nvSpPr>
        <p:spPr>
          <a:xfrm>
            <a:off x="4736437" y="5026748"/>
            <a:ext cx="1338383" cy="1207008"/>
          </a:xfrm>
          <a:prstGeom prst="rect">
            <a:avLst/>
          </a:prstGeom>
          <a:blipFill>
            <a:blip r:embed="rId5"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1" name="Rectangle 10"/>
          <p:cNvSpPr>
            <a:spLocks noChangeAspect="1"/>
          </p:cNvSpPr>
          <p:nvPr/>
        </p:nvSpPr>
        <p:spPr>
          <a:xfrm>
            <a:off x="3368911" y="5026748"/>
            <a:ext cx="1344168" cy="1209442"/>
          </a:xfrm>
          <a:prstGeom prst="rect">
            <a:avLst/>
          </a:prstGeom>
          <a:blipFill>
            <a:blip r:embed="rId6"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nvGrpSpPr>
          <p:cNvPr id="48" name="Group 47"/>
          <p:cNvGrpSpPr/>
          <p:nvPr/>
        </p:nvGrpSpPr>
        <p:grpSpPr>
          <a:xfrm>
            <a:off x="6086171" y="1411451"/>
            <a:ext cx="2707482" cy="5294149"/>
            <a:chOff x="5952024" y="1496200"/>
            <a:chExt cx="2715268" cy="5294149"/>
          </a:xfrm>
        </p:grpSpPr>
        <p:grpSp>
          <p:nvGrpSpPr>
            <p:cNvPr id="10" name="Group 9"/>
            <p:cNvGrpSpPr/>
            <p:nvPr/>
          </p:nvGrpSpPr>
          <p:grpSpPr>
            <a:xfrm>
              <a:off x="5952024" y="1496200"/>
              <a:ext cx="2715268" cy="3628809"/>
              <a:chOff x="3293350" y="1821822"/>
              <a:chExt cx="1823923" cy="2355385"/>
            </a:xfrm>
          </p:grpSpPr>
          <p:pic>
            <p:nvPicPr>
              <p:cNvPr id="28" name="Picture 27"/>
              <p:cNvPicPr>
                <a:picLocks noChangeAspect="1"/>
              </p:cNvPicPr>
              <p:nvPr/>
            </p:nvPicPr>
            <p:blipFill rotWithShape="1">
              <a:blip r:embed="rId7" cstate="print">
                <a:alphaModFix amt="63000"/>
                <a:extLst>
                  <a:ext uri="{28A0092B-C50C-407E-A947-70E740481C1C}">
                    <a14:useLocalDpi xmlns:a14="http://schemas.microsoft.com/office/drawing/2010/main" val="0"/>
                  </a:ext>
                </a:extLst>
              </a:blip>
              <a:srcRect t="10268" r="-581" b="26088"/>
              <a:stretch/>
            </p:blipFill>
            <p:spPr>
              <a:xfrm>
                <a:off x="3295964" y="1821822"/>
                <a:ext cx="1821309" cy="2340680"/>
              </a:xfrm>
              <a:prstGeom prst="rect">
                <a:avLst/>
              </a:prstGeom>
            </p:spPr>
          </p:pic>
          <p:pic>
            <p:nvPicPr>
              <p:cNvPr id="22" name="Picture 21"/>
              <p:cNvPicPr>
                <a:picLocks noChangeAspect="1"/>
              </p:cNvPicPr>
              <p:nvPr/>
            </p:nvPicPr>
            <p:blipFill rotWithShape="1">
              <a:blip r:embed="rId8" cstate="print">
                <a:alphaModFix amt="65000"/>
                <a:extLst>
                  <a:ext uri="{28A0092B-C50C-407E-A947-70E740481C1C}">
                    <a14:useLocalDpi xmlns:a14="http://schemas.microsoft.com/office/drawing/2010/main" val="0"/>
                  </a:ext>
                </a:extLst>
              </a:blip>
              <a:srcRect t="10229" r="-515" b="25629"/>
              <a:stretch/>
            </p:blipFill>
            <p:spPr>
              <a:xfrm>
                <a:off x="3293350" y="1821822"/>
                <a:ext cx="1823345" cy="2355385"/>
              </a:xfrm>
              <a:prstGeom prst="rect">
                <a:avLst/>
              </a:prstGeom>
            </p:spPr>
          </p:pic>
        </p:grpSp>
        <p:sp>
          <p:nvSpPr>
            <p:cNvPr id="30" name="TextBox 29"/>
            <p:cNvSpPr txBox="1"/>
            <p:nvPr/>
          </p:nvSpPr>
          <p:spPr>
            <a:xfrm>
              <a:off x="5965714" y="6390239"/>
              <a:ext cx="2676772" cy="400110"/>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Grid Samples</a:t>
              </a:r>
              <a:endParaRPr lang="en-US" sz="2000" dirty="0">
                <a:latin typeface="+mn-lt"/>
                <a:ea typeface="Times New Roman" charset="0"/>
                <a:cs typeface="Times New Roman" charset="0"/>
              </a:endParaRPr>
            </a:p>
          </p:txBody>
        </p:sp>
      </p:grpSp>
      <p:grpSp>
        <p:nvGrpSpPr>
          <p:cNvPr id="12" name="Group 11"/>
          <p:cNvGrpSpPr>
            <a:grpSpLocks noChangeAspect="1"/>
          </p:cNvGrpSpPr>
          <p:nvPr/>
        </p:nvGrpSpPr>
        <p:grpSpPr>
          <a:xfrm>
            <a:off x="7439482" y="5026747"/>
            <a:ext cx="1338103" cy="1207008"/>
            <a:chOff x="3427412" y="1809674"/>
            <a:chExt cx="1219200" cy="1145928"/>
          </a:xfrm>
        </p:grpSpPr>
        <p:sp>
          <p:nvSpPr>
            <p:cNvPr id="26" name="Rectangle 25"/>
            <p:cNvSpPr/>
            <p:nvPr/>
          </p:nvSpPr>
          <p:spPr>
            <a:xfrm>
              <a:off x="3427412" y="1809674"/>
              <a:ext cx="1219200" cy="1143794"/>
            </a:xfrm>
            <a:prstGeom prst="rect">
              <a:avLst/>
            </a:prstGeom>
            <a:blipFill dpi="0" rotWithShape="1">
              <a:blip r:embed="rId9" cstate="print">
                <a:alphaModFix amt="5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1" name="Rectangle 20"/>
            <p:cNvSpPr/>
            <p:nvPr/>
          </p:nvSpPr>
          <p:spPr>
            <a:xfrm>
              <a:off x="3427412" y="1811808"/>
              <a:ext cx="1219200" cy="1143794"/>
            </a:xfrm>
            <a:prstGeom prst="rect">
              <a:avLst/>
            </a:prstGeom>
            <a:blipFill dpi="0" rotWithShape="1">
              <a:blip r:embed="rId10" cstate="print">
                <a:alphaModFix amt="6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sp>
        <p:nvSpPr>
          <p:cNvPr id="15" name="TextBox 14"/>
          <p:cNvSpPr txBox="1"/>
          <p:nvPr/>
        </p:nvSpPr>
        <p:spPr>
          <a:xfrm>
            <a:off x="5410288" y="-762000"/>
            <a:ext cx="184731" cy="523220"/>
          </a:xfrm>
          <a:prstGeom prst="rect">
            <a:avLst/>
          </a:prstGeom>
          <a:noFill/>
        </p:spPr>
        <p:txBody>
          <a:bodyPr wrap="none" rtlCol="0">
            <a:spAutoFit/>
          </a:bodyPr>
          <a:lstStyle/>
          <a:p>
            <a:endParaRPr lang="en-US" sz="2800" dirty="0">
              <a:solidFill>
                <a:schemeClr val="bg1"/>
              </a:solidFill>
              <a:latin typeface="Times New Roman" charset="0"/>
              <a:ea typeface="Times New Roman" charset="0"/>
              <a:cs typeface="Times New Roman" charset="0"/>
            </a:endParaRPr>
          </a:p>
        </p:txBody>
      </p:sp>
      <p:sp>
        <p:nvSpPr>
          <p:cNvPr id="17" name="TextBox 16"/>
          <p:cNvSpPr txBox="1"/>
          <p:nvPr/>
        </p:nvSpPr>
        <p:spPr>
          <a:xfrm>
            <a:off x="1981288" y="-1752600"/>
            <a:ext cx="184731" cy="523220"/>
          </a:xfrm>
          <a:prstGeom prst="rect">
            <a:avLst/>
          </a:prstGeom>
          <a:noFill/>
        </p:spPr>
        <p:txBody>
          <a:bodyPr wrap="none" rtlCol="0">
            <a:spAutoFit/>
          </a:bodyPr>
          <a:lstStyle/>
          <a:p>
            <a:endParaRPr lang="en-US" sz="2800" dirty="0">
              <a:solidFill>
                <a:schemeClr val="bg1"/>
              </a:solidFill>
              <a:latin typeface="Times New Roman" charset="0"/>
              <a:ea typeface="Times New Roman" charset="0"/>
              <a:cs typeface="Times New Roman" charset="0"/>
            </a:endParaRPr>
          </a:p>
        </p:txBody>
      </p:sp>
      <p:grpSp>
        <p:nvGrpSpPr>
          <p:cNvPr id="13" name="Group 12"/>
          <p:cNvGrpSpPr>
            <a:grpSpLocks/>
          </p:cNvGrpSpPr>
          <p:nvPr/>
        </p:nvGrpSpPr>
        <p:grpSpPr>
          <a:xfrm>
            <a:off x="6099821" y="5028605"/>
            <a:ext cx="1344168" cy="1207008"/>
            <a:chOff x="3122612" y="3547271"/>
            <a:chExt cx="1143000" cy="1024731"/>
          </a:xfrm>
        </p:grpSpPr>
        <p:sp>
          <p:nvSpPr>
            <p:cNvPr id="23" name="Rectangle 22"/>
            <p:cNvSpPr/>
            <p:nvPr/>
          </p:nvSpPr>
          <p:spPr>
            <a:xfrm>
              <a:off x="3122612" y="3547271"/>
              <a:ext cx="1143000" cy="1024729"/>
            </a:xfrm>
            <a:prstGeom prst="rect">
              <a:avLst/>
            </a:prstGeom>
            <a:blipFill>
              <a:blip r:embed="rId6"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9" name="Rectangle 28"/>
            <p:cNvSpPr/>
            <p:nvPr/>
          </p:nvSpPr>
          <p:spPr>
            <a:xfrm>
              <a:off x="3122612" y="3547273"/>
              <a:ext cx="1143000" cy="1024729"/>
            </a:xfrm>
            <a:prstGeom prst="rect">
              <a:avLst/>
            </a:prstGeom>
            <a:blipFill dpi="0" rotWithShape="1">
              <a:blip r:embed="rId11" cstate="print">
                <a:alphaModFix amt="43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spTree>
    <p:custDataLst>
      <p:tags r:id="rId1"/>
    </p:custDataLst>
    <p:extLst>
      <p:ext uri="{BB962C8B-B14F-4D97-AF65-F5344CB8AC3E}">
        <p14:creationId xmlns:p14="http://schemas.microsoft.com/office/powerpoint/2010/main" val="1318410348"/>
      </p:ext>
    </p:extLst>
  </p:cSld>
  <p:clrMapOvr>
    <a:masterClrMapping/>
  </p:clrMapOvr>
  <mc:AlternateContent xmlns:mc="http://schemas.openxmlformats.org/markup-compatibility/2006" xmlns:p14="http://schemas.microsoft.com/office/powerpoint/2010/main">
    <mc:Choice Requires="p14">
      <p:transition spd="slow" p14:dur="2000" advTm="3339"/>
    </mc:Choice>
    <mc:Fallback xmlns="">
      <p:transition spd="slow" advTm="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p:txBody>
          <a:bodyPr/>
          <a:lstStyle/>
          <a:p>
            <a:r>
              <a:rPr lang="en-US" sz="4400" b="0" dirty="0">
                <a:solidFill>
                  <a:schemeClr val="tx1"/>
                </a:solidFill>
                <a:effectLst/>
              </a:rPr>
              <a:t>Perforation</a:t>
            </a:r>
            <a:r>
              <a:rPr lang="en-US" sz="4400" b="0" dirty="0" smtClean="0">
                <a:solidFill>
                  <a:schemeClr val="tx1"/>
                </a:solidFill>
              </a:rPr>
              <a:t> </a:t>
            </a:r>
            <a:r>
              <a:rPr lang="en-US" sz="4400" b="0" dirty="0">
                <a:solidFill>
                  <a:schemeClr val="tx1"/>
                </a:solidFill>
                <a:effectLst/>
              </a:rPr>
              <a:t>Strategies: Adaptive Sampling</a:t>
            </a:r>
          </a:p>
        </p:txBody>
      </p:sp>
      <p:pic>
        <p:nvPicPr>
          <p:cNvPr id="60" name="Picture 59"/>
          <p:cNvPicPr>
            <a:picLocks noChangeAspect="1"/>
          </p:cNvPicPr>
          <p:nvPr/>
        </p:nvPicPr>
        <p:blipFill rotWithShape="1">
          <a:blip r:embed="rId4" cstate="print">
            <a:extLst>
              <a:ext uri="{28A0092B-C50C-407E-A947-70E740481C1C}">
                <a14:useLocalDpi xmlns:a14="http://schemas.microsoft.com/office/drawing/2010/main" val="0"/>
              </a:ext>
            </a:extLst>
          </a:blip>
          <a:srcRect t="10067" r="-581" b="25341"/>
          <a:stretch/>
        </p:blipFill>
        <p:spPr>
          <a:xfrm>
            <a:off x="3350455" y="1414272"/>
            <a:ext cx="2777922" cy="3623257"/>
          </a:xfrm>
          <a:prstGeom prst="rect">
            <a:avLst/>
          </a:prstGeom>
        </p:spPr>
      </p:pic>
      <p:sp>
        <p:nvSpPr>
          <p:cNvPr id="35" name="Rectangle 34"/>
          <p:cNvSpPr>
            <a:spLocks noChangeAspect="1"/>
          </p:cNvSpPr>
          <p:nvPr/>
        </p:nvSpPr>
        <p:spPr>
          <a:xfrm>
            <a:off x="4710620" y="5042583"/>
            <a:ext cx="1380744" cy="1244187"/>
          </a:xfrm>
          <a:prstGeom prst="rect">
            <a:avLst/>
          </a:prstGeom>
          <a:blipFill>
            <a:blip r:embed="rId5"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36" name="Rectangle 35"/>
          <p:cNvSpPr>
            <a:spLocks noChangeAspect="1"/>
          </p:cNvSpPr>
          <p:nvPr/>
        </p:nvSpPr>
        <p:spPr>
          <a:xfrm>
            <a:off x="3360990" y="5042583"/>
            <a:ext cx="1380744" cy="1244187"/>
          </a:xfrm>
          <a:prstGeom prst="rect">
            <a:avLst/>
          </a:prstGeom>
          <a:blipFill>
            <a:blip r:embed="rId6"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nvGrpSpPr>
          <p:cNvPr id="40" name="Group 39"/>
          <p:cNvGrpSpPr/>
          <p:nvPr/>
        </p:nvGrpSpPr>
        <p:grpSpPr>
          <a:xfrm>
            <a:off x="6118796" y="5045631"/>
            <a:ext cx="1371600" cy="1235947"/>
            <a:chOff x="3122612" y="3547271"/>
            <a:chExt cx="628022" cy="563038"/>
          </a:xfrm>
        </p:grpSpPr>
        <p:sp>
          <p:nvSpPr>
            <p:cNvPr id="41" name="Rectangle 40"/>
            <p:cNvSpPr>
              <a:spLocks noChangeAspect="1"/>
            </p:cNvSpPr>
            <p:nvPr/>
          </p:nvSpPr>
          <p:spPr>
            <a:xfrm>
              <a:off x="3122612" y="3547271"/>
              <a:ext cx="628022" cy="563038"/>
            </a:xfrm>
            <a:prstGeom prst="rect">
              <a:avLst/>
            </a:prstGeom>
            <a:blipFill>
              <a:blip r:embed="rId6"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42" name="Rectangle 41"/>
            <p:cNvSpPr>
              <a:spLocks noChangeAspect="1"/>
            </p:cNvSpPr>
            <p:nvPr/>
          </p:nvSpPr>
          <p:spPr>
            <a:xfrm>
              <a:off x="3122612" y="3547271"/>
              <a:ext cx="628022" cy="563038"/>
            </a:xfrm>
            <a:prstGeom prst="rect">
              <a:avLst/>
            </a:prstGeom>
            <a:blipFill dpi="0" rotWithShape="1">
              <a:blip r:embed="rId7" cstate="print">
                <a:alphaModFix amt="43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grpSp>
        <p:nvGrpSpPr>
          <p:cNvPr id="37" name="Group 36"/>
          <p:cNvGrpSpPr>
            <a:grpSpLocks noChangeAspect="1"/>
          </p:cNvGrpSpPr>
          <p:nvPr/>
        </p:nvGrpSpPr>
        <p:grpSpPr>
          <a:xfrm>
            <a:off x="7508684" y="5045631"/>
            <a:ext cx="1371601" cy="1238112"/>
            <a:chOff x="3427411" y="1852214"/>
            <a:chExt cx="1219201" cy="1171304"/>
          </a:xfrm>
        </p:grpSpPr>
        <p:sp>
          <p:nvSpPr>
            <p:cNvPr id="38" name="Rectangle 37"/>
            <p:cNvSpPr/>
            <p:nvPr/>
          </p:nvSpPr>
          <p:spPr>
            <a:xfrm>
              <a:off x="3427412" y="1854262"/>
              <a:ext cx="1219200" cy="1169256"/>
            </a:xfrm>
            <a:prstGeom prst="rect">
              <a:avLst/>
            </a:prstGeom>
            <a:blipFill dpi="0" rotWithShape="1">
              <a:blip r:embed="rId5" cstate="print">
                <a:alphaModFix amt="5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39" name="Rectangle 38"/>
            <p:cNvSpPr/>
            <p:nvPr/>
          </p:nvSpPr>
          <p:spPr>
            <a:xfrm>
              <a:off x="3427411" y="1852214"/>
              <a:ext cx="1219200" cy="1169256"/>
            </a:xfrm>
            <a:prstGeom prst="rect">
              <a:avLst/>
            </a:prstGeom>
            <a:blipFill dpi="0" rotWithShape="1">
              <a:blip r:embed="rId7" cstate="print">
                <a:alphaModFix amt="6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sp>
        <p:nvSpPr>
          <p:cNvPr id="17" name="TextBox 16"/>
          <p:cNvSpPr txBox="1"/>
          <p:nvPr/>
        </p:nvSpPr>
        <p:spPr>
          <a:xfrm>
            <a:off x="10220585" y="-1216152"/>
            <a:ext cx="260806" cy="738690"/>
          </a:xfrm>
          <a:prstGeom prst="rect">
            <a:avLst/>
          </a:prstGeom>
          <a:noFill/>
        </p:spPr>
        <p:txBody>
          <a:bodyPr wrap="square" rtlCol="0">
            <a:spAutoFit/>
          </a:bodyPr>
          <a:lstStyle/>
          <a:p>
            <a:endParaRPr lang="en-US" sz="2800" dirty="0">
              <a:solidFill>
                <a:schemeClr val="bg1"/>
              </a:solidFill>
              <a:latin typeface="Times New Roman" charset="0"/>
              <a:ea typeface="Times New Roman" charset="0"/>
              <a:cs typeface="Times New Roman" charset="0"/>
            </a:endParaRPr>
          </a:p>
        </p:txBody>
      </p:sp>
      <p:pic>
        <p:nvPicPr>
          <p:cNvPr id="22" name="Picture 21"/>
          <p:cNvPicPr>
            <a:picLocks/>
          </p:cNvPicPr>
          <p:nvPr/>
        </p:nvPicPr>
        <p:blipFill rotWithShape="1">
          <a:blip r:embed="rId4">
            <a:extLst>
              <a:ext uri="{28A0092B-C50C-407E-A947-70E740481C1C}">
                <a14:useLocalDpi xmlns:a14="http://schemas.microsoft.com/office/drawing/2010/main" val="0"/>
              </a:ext>
            </a:extLst>
          </a:blip>
          <a:srcRect r="-581" b="25341"/>
          <a:stretch/>
        </p:blipFill>
        <p:spPr>
          <a:xfrm>
            <a:off x="5652217" y="1038634"/>
            <a:ext cx="2733735" cy="0"/>
          </a:xfrm>
          <a:prstGeom prst="rect">
            <a:avLst/>
          </a:prstGeom>
        </p:spPr>
      </p:pic>
      <p:pic>
        <p:nvPicPr>
          <p:cNvPr id="49" name="Picture 48"/>
          <p:cNvPicPr>
            <a:picLocks/>
          </p:cNvPicPr>
          <p:nvPr/>
        </p:nvPicPr>
        <p:blipFill>
          <a:blip r:embed="rId8" cstate="print">
            <a:alphaModFix amt="77000"/>
            <a:extLst>
              <a:ext uri="{28A0092B-C50C-407E-A947-70E740481C1C}">
                <a14:useLocalDpi xmlns:a14="http://schemas.microsoft.com/office/drawing/2010/main" val="0"/>
              </a:ext>
            </a:extLst>
          </a:blip>
          <a:stretch>
            <a:fillRect/>
          </a:stretch>
        </p:blipFill>
        <p:spPr>
          <a:xfrm>
            <a:off x="5659975" y="1040998"/>
            <a:ext cx="2732804" cy="0"/>
          </a:xfrm>
          <a:prstGeom prst="rect">
            <a:avLst/>
          </a:prstGeom>
        </p:spPr>
      </p:pic>
      <p:grpSp>
        <p:nvGrpSpPr>
          <p:cNvPr id="19" name="Group 18"/>
          <p:cNvGrpSpPr/>
          <p:nvPr/>
        </p:nvGrpSpPr>
        <p:grpSpPr>
          <a:xfrm>
            <a:off x="6109652" y="1414273"/>
            <a:ext cx="2784284" cy="3631358"/>
            <a:chOff x="5454058" y="1556506"/>
            <a:chExt cx="2784284" cy="3631358"/>
          </a:xfrm>
        </p:grpSpPr>
        <p:pic>
          <p:nvPicPr>
            <p:cNvPr id="31" name="Picture 30"/>
            <p:cNvPicPr preferRelativeResize="0">
              <a:picLocks/>
            </p:cNvPicPr>
            <p:nvPr/>
          </p:nvPicPr>
          <p:blipFill rotWithShape="1">
            <a:blip r:embed="rId9" cstate="print">
              <a:alphaModFix amt="63000"/>
              <a:extLst>
                <a:ext uri="{28A0092B-C50C-407E-A947-70E740481C1C}">
                  <a14:useLocalDpi xmlns:a14="http://schemas.microsoft.com/office/drawing/2010/main" val="0"/>
                </a:ext>
              </a:extLst>
            </a:blip>
            <a:srcRect t="9877" r="-581" b="26088"/>
            <a:stretch/>
          </p:blipFill>
          <p:spPr>
            <a:xfrm>
              <a:off x="5458566" y="1556506"/>
              <a:ext cx="2779776" cy="3628310"/>
            </a:xfrm>
            <a:prstGeom prst="rect">
              <a:avLst/>
            </a:prstGeom>
          </p:spPr>
        </p:pic>
        <p:pic>
          <p:nvPicPr>
            <p:cNvPr id="30" name="Picture 29"/>
            <p:cNvPicPr preferRelativeResize="0">
              <a:picLocks noChangeAspect="1"/>
            </p:cNvPicPr>
            <p:nvPr/>
          </p:nvPicPr>
          <p:blipFill rotWithShape="1">
            <a:blip r:embed="rId10" cstate="print">
              <a:alphaModFix amt="66000"/>
              <a:extLst>
                <a:ext uri="{28A0092B-C50C-407E-A947-70E740481C1C}">
                  <a14:useLocalDpi xmlns:a14="http://schemas.microsoft.com/office/drawing/2010/main" val="0"/>
                </a:ext>
              </a:extLst>
            </a:blip>
            <a:srcRect t="9883" r="-515" b="25629"/>
            <a:stretch/>
          </p:blipFill>
          <p:spPr>
            <a:xfrm>
              <a:off x="5454058" y="1556506"/>
              <a:ext cx="2779995" cy="3631358"/>
            </a:xfrm>
            <a:prstGeom prst="rect">
              <a:avLst/>
            </a:prstGeom>
          </p:spPr>
        </p:pic>
      </p:grpSp>
      <p:pic>
        <p:nvPicPr>
          <p:cNvPr id="69" name="Picture 68"/>
          <p:cNvPicPr>
            <a:picLocks/>
          </p:cNvPicPr>
          <p:nvPr/>
        </p:nvPicPr>
        <p:blipFill rotWithShape="1">
          <a:blip r:embed="rId8" cstate="print">
            <a:alphaModFix amt="77000"/>
            <a:extLst>
              <a:ext uri="{28A0092B-C50C-407E-A947-70E740481C1C}">
                <a14:useLocalDpi xmlns:a14="http://schemas.microsoft.com/office/drawing/2010/main" val="0"/>
              </a:ext>
            </a:extLst>
          </a:blip>
          <a:srcRect t="13290"/>
          <a:stretch/>
        </p:blipFill>
        <p:spPr>
          <a:xfrm>
            <a:off x="6109652" y="1414273"/>
            <a:ext cx="2784284" cy="3631358"/>
          </a:xfrm>
          <a:prstGeom prst="rect">
            <a:avLst/>
          </a:prstGeom>
        </p:spPr>
      </p:pic>
      <p:grpSp>
        <p:nvGrpSpPr>
          <p:cNvPr id="53" name="Group 52"/>
          <p:cNvGrpSpPr>
            <a:grpSpLocks noChangeAspect="1"/>
          </p:cNvGrpSpPr>
          <p:nvPr/>
        </p:nvGrpSpPr>
        <p:grpSpPr>
          <a:xfrm>
            <a:off x="7508684" y="5042583"/>
            <a:ext cx="1371600" cy="1242221"/>
            <a:chOff x="3427412" y="1848266"/>
            <a:chExt cx="1219263" cy="1175252"/>
          </a:xfrm>
        </p:grpSpPr>
        <p:sp>
          <p:nvSpPr>
            <p:cNvPr id="54" name="Rectangle 53"/>
            <p:cNvSpPr/>
            <p:nvPr/>
          </p:nvSpPr>
          <p:spPr>
            <a:xfrm>
              <a:off x="3427412" y="1854262"/>
              <a:ext cx="1219200" cy="1169256"/>
            </a:xfrm>
            <a:prstGeom prst="rect">
              <a:avLst/>
            </a:prstGeom>
            <a:blipFill dpi="0" rotWithShape="1">
              <a:blip r:embed="rId5" cstate="print">
                <a:alphaModFix amt="5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55" name="Rectangle 54"/>
            <p:cNvSpPr/>
            <p:nvPr/>
          </p:nvSpPr>
          <p:spPr>
            <a:xfrm>
              <a:off x="3427475" y="1848266"/>
              <a:ext cx="1219200" cy="1169256"/>
            </a:xfrm>
            <a:prstGeom prst="rect">
              <a:avLst/>
            </a:prstGeom>
            <a:blipFill dpi="0" rotWithShape="1">
              <a:blip r:embed="rId11" cstate="print">
                <a:alphaModFix amt="6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grpSp>
        <p:nvGrpSpPr>
          <p:cNvPr id="10" name="Group 9"/>
          <p:cNvGrpSpPr>
            <a:grpSpLocks noChangeAspect="1"/>
          </p:cNvGrpSpPr>
          <p:nvPr/>
        </p:nvGrpSpPr>
        <p:grpSpPr>
          <a:xfrm>
            <a:off x="6118796" y="5045631"/>
            <a:ext cx="1371600" cy="1239243"/>
            <a:chOff x="8227022" y="3577656"/>
            <a:chExt cx="1143990" cy="1062601"/>
          </a:xfrm>
        </p:grpSpPr>
        <p:sp>
          <p:nvSpPr>
            <p:cNvPr id="62" name="Rectangle 61"/>
            <p:cNvSpPr/>
            <p:nvPr/>
          </p:nvSpPr>
          <p:spPr>
            <a:xfrm>
              <a:off x="8228012" y="3581399"/>
              <a:ext cx="1143000" cy="1058858"/>
            </a:xfrm>
            <a:prstGeom prst="rect">
              <a:avLst/>
            </a:prstGeom>
            <a:blipFill>
              <a:blip r:embed="rId6"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58" name="Rectangle 57"/>
            <p:cNvSpPr/>
            <p:nvPr/>
          </p:nvSpPr>
          <p:spPr>
            <a:xfrm>
              <a:off x="8227022" y="3577656"/>
              <a:ext cx="1143000" cy="1058858"/>
            </a:xfrm>
            <a:prstGeom prst="rect">
              <a:avLst/>
            </a:prstGeom>
            <a:blipFill>
              <a:blip r:embed="rId12" cstate="print">
                <a:alphaModFix amt="62000"/>
              </a:blip>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sp>
        <p:nvSpPr>
          <p:cNvPr id="32" name="TextBox 31"/>
          <p:cNvSpPr txBox="1"/>
          <p:nvPr/>
        </p:nvSpPr>
        <p:spPr>
          <a:xfrm>
            <a:off x="3351212" y="6305490"/>
            <a:ext cx="2715082" cy="400110"/>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Input Image</a:t>
            </a:r>
            <a:endParaRPr lang="en-US" sz="2000" dirty="0">
              <a:latin typeface="+mn-lt"/>
              <a:ea typeface="Times New Roman" charset="0"/>
              <a:cs typeface="Times New Roman" charset="0"/>
            </a:endParaRPr>
          </a:p>
        </p:txBody>
      </p:sp>
      <p:sp>
        <p:nvSpPr>
          <p:cNvPr id="33" name="TextBox 32"/>
          <p:cNvSpPr txBox="1"/>
          <p:nvPr/>
        </p:nvSpPr>
        <p:spPr>
          <a:xfrm>
            <a:off x="6099822" y="6305490"/>
            <a:ext cx="2669096" cy="400110"/>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Adaptive Samples</a:t>
            </a:r>
            <a:endParaRPr lang="en-US" sz="2000" dirty="0">
              <a:latin typeface="+mn-lt"/>
              <a:ea typeface="Times New Roman" charset="0"/>
              <a:cs typeface="Times New Roman" charset="0"/>
            </a:endParaRPr>
          </a:p>
        </p:txBody>
      </p:sp>
    </p:spTree>
    <p:custDataLst>
      <p:tags r:id="rId1"/>
    </p:custDataLst>
    <p:extLst>
      <p:ext uri="{BB962C8B-B14F-4D97-AF65-F5344CB8AC3E}">
        <p14:creationId xmlns:p14="http://schemas.microsoft.com/office/powerpoint/2010/main" val="88008345"/>
      </p:ext>
    </p:extLst>
  </p:cSld>
  <p:clrMapOvr>
    <a:masterClrMapping/>
  </p:clrMapOvr>
  <mc:AlternateContent xmlns:mc="http://schemas.openxmlformats.org/markup-compatibility/2006" xmlns:p14="http://schemas.microsoft.com/office/powerpoint/2010/main">
    <mc:Choice Requires="p14">
      <p:transition spd="slow" p14:dur="2000" advTm="100255"/>
    </mc:Choice>
    <mc:Fallback xmlns="">
      <p:transition spd="slow" advTm="1002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p:txBody>
          <a:bodyPr/>
          <a:lstStyle/>
          <a:p>
            <a:r>
              <a:rPr lang="en-US" sz="4400" b="0" dirty="0" smtClean="0">
                <a:solidFill>
                  <a:schemeClr val="tx1"/>
                </a:solidFill>
                <a:effectLst/>
              </a:rPr>
              <a:t>Perforation Strategies: Importance Sampling </a:t>
            </a:r>
            <a:endParaRPr lang="en-US" sz="4400" b="0" dirty="0">
              <a:solidFill>
                <a:schemeClr val="tx1"/>
              </a:solidFill>
              <a:effectLst/>
            </a:endParaRPr>
          </a:p>
        </p:txBody>
      </p:sp>
      <p:grpSp>
        <p:nvGrpSpPr>
          <p:cNvPr id="7" name="Group 6"/>
          <p:cNvGrpSpPr/>
          <p:nvPr/>
        </p:nvGrpSpPr>
        <p:grpSpPr>
          <a:xfrm>
            <a:off x="4390580" y="1291601"/>
            <a:ext cx="3581400" cy="5584687"/>
            <a:chOff x="7186521" y="1388891"/>
            <a:chExt cx="2697624" cy="4192607"/>
          </a:xfrm>
        </p:grpSpPr>
        <p:pic>
          <p:nvPicPr>
            <p:cNvPr id="3" name="Picture 2"/>
            <p:cNvPicPr>
              <a:picLocks/>
            </p:cNvPicPr>
            <p:nvPr/>
          </p:nvPicPr>
          <p:blipFill rotWithShape="1">
            <a:blip r:embed="rId4" cstate="print">
              <a:extLst>
                <a:ext uri="{28A0092B-C50C-407E-A947-70E740481C1C}">
                  <a14:useLocalDpi xmlns:a14="http://schemas.microsoft.com/office/drawing/2010/main" val="0"/>
                </a:ext>
              </a:extLst>
            </a:blip>
            <a:srcRect t="9437"/>
            <a:stretch/>
          </p:blipFill>
          <p:spPr>
            <a:xfrm>
              <a:off x="7435669" y="1388891"/>
              <a:ext cx="2093816" cy="2847340"/>
            </a:xfrm>
            <a:prstGeom prst="rect">
              <a:avLst/>
            </a:prstGeom>
          </p:spPr>
        </p:pic>
        <p:sp>
          <p:nvSpPr>
            <p:cNvPr id="31" name="TextBox 30"/>
            <p:cNvSpPr txBox="1"/>
            <p:nvPr/>
          </p:nvSpPr>
          <p:spPr>
            <a:xfrm>
              <a:off x="7186521" y="5050065"/>
              <a:ext cx="2697624" cy="531433"/>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Importance Map</a:t>
              </a:r>
            </a:p>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a:t>
              </a:r>
              <a:r>
                <a:rPr lang="en-US" sz="2000" dirty="0" err="1" smtClean="0">
                  <a:latin typeface="+mn-lt"/>
                  <a:ea typeface="Times New Roman" charset="0"/>
                  <a:cs typeface="Times New Roman" charset="0"/>
                </a:rPr>
                <a:t>Bae</a:t>
              </a:r>
              <a:r>
                <a:rPr lang="en-US" sz="2000" dirty="0" smtClean="0">
                  <a:latin typeface="+mn-lt"/>
                  <a:ea typeface="Times New Roman" charset="0"/>
                  <a:cs typeface="Times New Roman" charset="0"/>
                </a:rPr>
                <a:t> et al. [2006])</a:t>
              </a:r>
            </a:p>
          </p:txBody>
        </p:sp>
      </p:grpSp>
      <p:grpSp>
        <p:nvGrpSpPr>
          <p:cNvPr id="5" name="Group 4"/>
          <p:cNvGrpSpPr/>
          <p:nvPr/>
        </p:nvGrpSpPr>
        <p:grpSpPr>
          <a:xfrm>
            <a:off x="1964204" y="1291602"/>
            <a:ext cx="2780682" cy="5276911"/>
            <a:chOff x="3966001" y="1198957"/>
            <a:chExt cx="2780682" cy="5196205"/>
          </a:xfrm>
        </p:grpSpPr>
        <p:sp>
          <p:nvSpPr>
            <p:cNvPr id="25" name="TextBox 24"/>
            <p:cNvSpPr txBox="1"/>
            <p:nvPr/>
          </p:nvSpPr>
          <p:spPr>
            <a:xfrm>
              <a:off x="3966001" y="6001171"/>
              <a:ext cx="2780682" cy="393991"/>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Input Image</a:t>
              </a:r>
              <a:endParaRPr lang="en-US" sz="2000" dirty="0">
                <a:latin typeface="+mn-lt"/>
                <a:ea typeface="Times New Roman" charset="0"/>
                <a:cs typeface="Times New Roman" charset="0"/>
              </a:endParaRPr>
            </a:p>
          </p:txBody>
        </p:sp>
        <p:pic>
          <p:nvPicPr>
            <p:cNvPr id="16" name="Picture 15"/>
            <p:cNvPicPr>
              <a:picLocks/>
            </p:cNvPicPr>
            <p:nvPr/>
          </p:nvPicPr>
          <p:blipFill rotWithShape="1">
            <a:blip r:embed="rId5" cstate="print">
              <a:extLst>
                <a:ext uri="{28A0092B-C50C-407E-A947-70E740481C1C}">
                  <a14:useLocalDpi xmlns:a14="http://schemas.microsoft.com/office/drawing/2010/main" val="0"/>
                </a:ext>
              </a:extLst>
            </a:blip>
            <a:srcRect t="7108" r="-581" b="25341"/>
            <a:stretch/>
          </p:blipFill>
          <p:spPr>
            <a:xfrm>
              <a:off x="3966907" y="1198957"/>
              <a:ext cx="2779776" cy="3731244"/>
            </a:xfrm>
            <a:prstGeom prst="rect">
              <a:avLst/>
            </a:prstGeom>
          </p:spPr>
        </p:pic>
      </p:grpSp>
      <p:sp>
        <p:nvSpPr>
          <p:cNvPr id="20" name="Rectangle 19"/>
          <p:cNvSpPr>
            <a:spLocks noChangeAspect="1"/>
          </p:cNvSpPr>
          <p:nvPr/>
        </p:nvSpPr>
        <p:spPr>
          <a:xfrm>
            <a:off x="3374165" y="4927853"/>
            <a:ext cx="1371600" cy="1235947"/>
          </a:xfrm>
          <a:prstGeom prst="rect">
            <a:avLst/>
          </a:prstGeom>
          <a:blipFill>
            <a:blip r:embed="rId6"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1" name="Rectangle 20"/>
          <p:cNvSpPr>
            <a:spLocks noChangeAspect="1"/>
          </p:cNvSpPr>
          <p:nvPr/>
        </p:nvSpPr>
        <p:spPr>
          <a:xfrm>
            <a:off x="1984315" y="4927853"/>
            <a:ext cx="1371600" cy="1235947"/>
          </a:xfrm>
          <a:prstGeom prst="rect">
            <a:avLst/>
          </a:prstGeom>
          <a:blipFill>
            <a:blip r:embed="rId7"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nvGrpSpPr>
          <p:cNvPr id="24" name="Group 23"/>
          <p:cNvGrpSpPr>
            <a:grpSpLocks noChangeAspect="1"/>
          </p:cNvGrpSpPr>
          <p:nvPr/>
        </p:nvGrpSpPr>
        <p:grpSpPr>
          <a:xfrm>
            <a:off x="6143844" y="4932454"/>
            <a:ext cx="1371600" cy="1235947"/>
            <a:chOff x="833526" y="1624868"/>
            <a:chExt cx="1222286" cy="1144588"/>
          </a:xfrm>
        </p:grpSpPr>
        <p:sp>
          <p:nvSpPr>
            <p:cNvPr id="26" name="Rectangle 25"/>
            <p:cNvSpPr/>
            <p:nvPr/>
          </p:nvSpPr>
          <p:spPr>
            <a:xfrm>
              <a:off x="833526" y="1625662"/>
              <a:ext cx="1219200" cy="1143794"/>
            </a:xfrm>
            <a:prstGeom prst="rect">
              <a:avLst/>
            </a:prstGeom>
            <a:blipFill dpi="0" rotWithShape="1">
              <a:blip r:embed="rId8" cstate="print">
                <a:alphaModFix amt="5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7" name="Rectangle 26"/>
            <p:cNvSpPr/>
            <p:nvPr/>
          </p:nvSpPr>
          <p:spPr>
            <a:xfrm>
              <a:off x="836612" y="1624868"/>
              <a:ext cx="1219200" cy="1143794"/>
            </a:xfrm>
            <a:prstGeom prst="rect">
              <a:avLst/>
            </a:prstGeom>
            <a:blipFill dpi="0" rotWithShape="1">
              <a:blip r:embed="rId9" cstate="print">
                <a:alphaModFix amt="84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grpSp>
        <p:nvGrpSpPr>
          <p:cNvPr id="28" name="Group 27"/>
          <p:cNvGrpSpPr>
            <a:grpSpLocks noChangeAspect="1"/>
          </p:cNvGrpSpPr>
          <p:nvPr/>
        </p:nvGrpSpPr>
        <p:grpSpPr>
          <a:xfrm>
            <a:off x="4764015" y="4927853"/>
            <a:ext cx="1371600" cy="1235947"/>
            <a:chOff x="2536824" y="5617279"/>
            <a:chExt cx="1216154" cy="1149907"/>
          </a:xfrm>
        </p:grpSpPr>
        <p:sp>
          <p:nvSpPr>
            <p:cNvPr id="29" name="Rectangle 28"/>
            <p:cNvSpPr/>
            <p:nvPr/>
          </p:nvSpPr>
          <p:spPr>
            <a:xfrm>
              <a:off x="2536824" y="5624186"/>
              <a:ext cx="1216154" cy="1143000"/>
            </a:xfrm>
            <a:prstGeom prst="rect">
              <a:avLst/>
            </a:prstGeom>
            <a:blipFill>
              <a:blip r:embed="rId10"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30" name="Rectangle 29"/>
            <p:cNvSpPr/>
            <p:nvPr/>
          </p:nvSpPr>
          <p:spPr>
            <a:xfrm>
              <a:off x="2536826" y="5617279"/>
              <a:ext cx="1216152" cy="1143000"/>
            </a:xfrm>
            <a:prstGeom prst="rect">
              <a:avLst/>
            </a:prstGeom>
            <a:blipFill dpi="0" rotWithShape="1">
              <a:blip r:embed="rId11" cstate="print">
                <a:alphaModFix amt="71000"/>
              </a:blip>
              <a:srcRect/>
              <a:stretch>
                <a:fillRect/>
              </a:stretch>
            </a:blipFill>
            <a:ln>
              <a:solidFill>
                <a:schemeClr val="accent3">
                  <a:shade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grpSp>
        <p:nvGrpSpPr>
          <p:cNvPr id="23" name="Group 22"/>
          <p:cNvGrpSpPr/>
          <p:nvPr/>
        </p:nvGrpSpPr>
        <p:grpSpPr>
          <a:xfrm>
            <a:off x="7491985" y="1291601"/>
            <a:ext cx="2779776" cy="5276911"/>
            <a:chOff x="5445102" y="1282820"/>
            <a:chExt cx="2779776" cy="5276911"/>
          </a:xfrm>
        </p:grpSpPr>
        <p:sp>
          <p:nvSpPr>
            <p:cNvPr id="32" name="TextBox 31"/>
            <p:cNvSpPr txBox="1"/>
            <p:nvPr/>
          </p:nvSpPr>
          <p:spPr>
            <a:xfrm>
              <a:off x="5487547" y="6159621"/>
              <a:ext cx="2723551" cy="400110"/>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Importance Samples</a:t>
              </a:r>
            </a:p>
          </p:txBody>
        </p:sp>
        <p:grpSp>
          <p:nvGrpSpPr>
            <p:cNvPr id="33" name="Group 32"/>
            <p:cNvGrpSpPr/>
            <p:nvPr/>
          </p:nvGrpSpPr>
          <p:grpSpPr>
            <a:xfrm>
              <a:off x="5445102" y="1282820"/>
              <a:ext cx="2779776" cy="3789031"/>
              <a:chOff x="8813728" y="1438329"/>
              <a:chExt cx="2779776" cy="3789031"/>
            </a:xfrm>
          </p:grpSpPr>
          <p:pic>
            <p:nvPicPr>
              <p:cNvPr id="34" name="Picture 33"/>
              <p:cNvPicPr>
                <a:picLocks/>
              </p:cNvPicPr>
              <p:nvPr/>
            </p:nvPicPr>
            <p:blipFill rotWithShape="1">
              <a:blip r:embed="rId5" cstate="print">
                <a:alphaModFix/>
                <a:extLst>
                  <a:ext uri="{28A0092B-C50C-407E-A947-70E740481C1C}">
                    <a14:useLocalDpi xmlns:a14="http://schemas.microsoft.com/office/drawing/2010/main" val="0"/>
                  </a:ext>
                </a:extLst>
              </a:blip>
              <a:srcRect t="7007" r="2692" b="26429"/>
              <a:stretch/>
            </p:blipFill>
            <p:spPr>
              <a:xfrm>
                <a:off x="8813728" y="1438329"/>
                <a:ext cx="2779776" cy="3789031"/>
              </a:xfrm>
              <a:prstGeom prst="rect">
                <a:avLst/>
              </a:prstGeom>
              <a:effectLst>
                <a:outerShdw dir="2100000" algn="ctr" rotWithShape="0">
                  <a:srgbClr val="000000">
                    <a:alpha val="16000"/>
                  </a:srgbClr>
                </a:outerShdw>
              </a:effectLst>
            </p:spPr>
          </p:pic>
          <p:pic>
            <p:nvPicPr>
              <p:cNvPr id="35" name="Picture 34"/>
              <p:cNvPicPr>
                <a:picLocks/>
              </p:cNvPicPr>
              <p:nvPr/>
            </p:nvPicPr>
            <p:blipFill rotWithShape="1">
              <a:blip r:embed="rId12" cstate="print">
                <a:alphaModFix amt="66000"/>
                <a:extLst>
                  <a:ext uri="{28A0092B-C50C-407E-A947-70E740481C1C}">
                    <a14:useLocalDpi xmlns:a14="http://schemas.microsoft.com/office/drawing/2010/main" val="0"/>
                  </a:ext>
                </a:extLst>
              </a:blip>
              <a:srcRect t="7035" r="1663" b="26139"/>
              <a:stretch/>
            </p:blipFill>
            <p:spPr>
              <a:xfrm>
                <a:off x="8813728" y="1438329"/>
                <a:ext cx="2779776" cy="3789031"/>
              </a:xfrm>
              <a:prstGeom prst="rect">
                <a:avLst/>
              </a:prstGeom>
              <a:effectLst>
                <a:outerShdw blurRad="50800" dist="50800" dir="5400000" algn="ctr" rotWithShape="0">
                  <a:srgbClr val="000000">
                    <a:alpha val="51000"/>
                  </a:srgbClr>
                </a:outerShdw>
              </a:effectLst>
            </p:spPr>
          </p:pic>
        </p:grpSp>
      </p:grpSp>
      <p:grpSp>
        <p:nvGrpSpPr>
          <p:cNvPr id="36" name="Group 35"/>
          <p:cNvGrpSpPr>
            <a:grpSpLocks/>
          </p:cNvGrpSpPr>
          <p:nvPr/>
        </p:nvGrpSpPr>
        <p:grpSpPr>
          <a:xfrm>
            <a:off x="8891017" y="4927853"/>
            <a:ext cx="1371600" cy="1234440"/>
            <a:chOff x="3427412" y="1854262"/>
            <a:chExt cx="1219200" cy="1155115"/>
          </a:xfrm>
        </p:grpSpPr>
        <p:sp>
          <p:nvSpPr>
            <p:cNvPr id="37" name="Rectangle 36"/>
            <p:cNvSpPr/>
            <p:nvPr/>
          </p:nvSpPr>
          <p:spPr>
            <a:xfrm>
              <a:off x="3427412" y="1854262"/>
              <a:ext cx="1219200" cy="1143794"/>
            </a:xfrm>
            <a:prstGeom prst="rect">
              <a:avLst/>
            </a:prstGeom>
            <a:blipFill dpi="0" rotWithShape="1">
              <a:blip r:embed="rId13" cstate="print">
                <a:alphaModFix amt="5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38" name="Rectangle 37"/>
            <p:cNvSpPr/>
            <p:nvPr/>
          </p:nvSpPr>
          <p:spPr>
            <a:xfrm>
              <a:off x="3427412" y="1865583"/>
              <a:ext cx="1219200" cy="1143794"/>
            </a:xfrm>
            <a:prstGeom prst="rect">
              <a:avLst/>
            </a:prstGeom>
            <a:blipFill dpi="0" rotWithShape="1">
              <a:blip r:embed="rId14" cstate="print">
                <a:alphaModFix amt="6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grpSp>
        <p:nvGrpSpPr>
          <p:cNvPr id="39" name="Group 38"/>
          <p:cNvGrpSpPr>
            <a:grpSpLocks/>
          </p:cNvGrpSpPr>
          <p:nvPr/>
        </p:nvGrpSpPr>
        <p:grpSpPr>
          <a:xfrm>
            <a:off x="7524658" y="4931563"/>
            <a:ext cx="1371600" cy="1234440"/>
            <a:chOff x="3122612" y="3547271"/>
            <a:chExt cx="1145857" cy="1024729"/>
          </a:xfrm>
        </p:grpSpPr>
        <p:sp>
          <p:nvSpPr>
            <p:cNvPr id="40" name="Rectangle 39"/>
            <p:cNvSpPr/>
            <p:nvPr/>
          </p:nvSpPr>
          <p:spPr>
            <a:xfrm>
              <a:off x="3122612" y="3547271"/>
              <a:ext cx="1143000" cy="1024729"/>
            </a:xfrm>
            <a:prstGeom prst="rect">
              <a:avLst/>
            </a:prstGeom>
            <a:blipFill>
              <a:blip r:embed="rId15"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41" name="Rectangle 40"/>
            <p:cNvSpPr/>
            <p:nvPr/>
          </p:nvSpPr>
          <p:spPr>
            <a:xfrm>
              <a:off x="3125469" y="3547271"/>
              <a:ext cx="1143000" cy="1024729"/>
            </a:xfrm>
            <a:prstGeom prst="rect">
              <a:avLst/>
            </a:prstGeom>
            <a:blipFill dpi="0" rotWithShape="1">
              <a:blip r:embed="rId16" cstate="print">
                <a:alphaModFix amt="43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spTree>
    <p:custDataLst>
      <p:tags r:id="rId1"/>
    </p:custDataLst>
    <p:extLst>
      <p:ext uri="{BB962C8B-B14F-4D97-AF65-F5344CB8AC3E}">
        <p14:creationId xmlns:p14="http://schemas.microsoft.com/office/powerpoint/2010/main" val="84698224"/>
      </p:ext>
    </p:extLst>
  </p:cSld>
  <p:clrMapOvr>
    <a:masterClrMapping/>
  </p:clrMapOvr>
  <mc:AlternateContent xmlns:mc="http://schemas.openxmlformats.org/markup-compatibility/2006" xmlns:p14="http://schemas.microsoft.com/office/powerpoint/2010/main">
    <mc:Choice Requires="p14">
      <p:transition spd="slow" p14:dur="2000" advTm="6280"/>
    </mc:Choice>
    <mc:Fallback xmlns="">
      <p:transition spd="slow" advTm="628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p:txBody>
          <a:bodyPr/>
          <a:lstStyle/>
          <a:p>
            <a:r>
              <a:rPr lang="en-US" sz="4400" b="0" dirty="0" smtClean="0">
                <a:solidFill>
                  <a:schemeClr val="tx1"/>
                </a:solidFill>
                <a:effectLst/>
              </a:rPr>
              <a:t>Perforation Strategies: Importance Sampling </a:t>
            </a:r>
            <a:endParaRPr lang="en-US" sz="4400" b="0" dirty="0">
              <a:solidFill>
                <a:schemeClr val="tx1"/>
              </a:solidFill>
              <a:effectLst/>
            </a:endParaRPr>
          </a:p>
        </p:txBody>
      </p:sp>
      <p:grpSp>
        <p:nvGrpSpPr>
          <p:cNvPr id="7" name="Group 6"/>
          <p:cNvGrpSpPr/>
          <p:nvPr/>
        </p:nvGrpSpPr>
        <p:grpSpPr>
          <a:xfrm>
            <a:off x="4390580" y="1291601"/>
            <a:ext cx="3581400" cy="5584687"/>
            <a:chOff x="7186521" y="1388891"/>
            <a:chExt cx="2697624" cy="4192607"/>
          </a:xfrm>
        </p:grpSpPr>
        <p:pic>
          <p:nvPicPr>
            <p:cNvPr id="3" name="Picture 2"/>
            <p:cNvPicPr>
              <a:picLocks/>
            </p:cNvPicPr>
            <p:nvPr/>
          </p:nvPicPr>
          <p:blipFill rotWithShape="1">
            <a:blip r:embed="rId4" cstate="print">
              <a:extLst>
                <a:ext uri="{28A0092B-C50C-407E-A947-70E740481C1C}">
                  <a14:useLocalDpi xmlns:a14="http://schemas.microsoft.com/office/drawing/2010/main" val="0"/>
                </a:ext>
              </a:extLst>
            </a:blip>
            <a:srcRect t="9437"/>
            <a:stretch/>
          </p:blipFill>
          <p:spPr>
            <a:xfrm>
              <a:off x="7435669" y="1388891"/>
              <a:ext cx="2093816" cy="2847340"/>
            </a:xfrm>
            <a:prstGeom prst="rect">
              <a:avLst/>
            </a:prstGeom>
          </p:spPr>
        </p:pic>
        <p:sp>
          <p:nvSpPr>
            <p:cNvPr id="31" name="TextBox 30"/>
            <p:cNvSpPr txBox="1"/>
            <p:nvPr/>
          </p:nvSpPr>
          <p:spPr>
            <a:xfrm>
              <a:off x="7186521" y="5050065"/>
              <a:ext cx="2697624" cy="531433"/>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Importance Map</a:t>
              </a:r>
            </a:p>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a:t>
              </a:r>
              <a:r>
                <a:rPr lang="en-US" sz="2000" dirty="0" err="1" smtClean="0">
                  <a:latin typeface="+mn-lt"/>
                  <a:ea typeface="Times New Roman" charset="0"/>
                  <a:cs typeface="Times New Roman" charset="0"/>
                </a:rPr>
                <a:t>Bae</a:t>
              </a:r>
              <a:r>
                <a:rPr lang="en-US" sz="2000" dirty="0" smtClean="0">
                  <a:latin typeface="+mn-lt"/>
                  <a:ea typeface="Times New Roman" charset="0"/>
                  <a:cs typeface="Times New Roman" charset="0"/>
                </a:rPr>
                <a:t> et al. [2006])</a:t>
              </a:r>
            </a:p>
          </p:txBody>
        </p:sp>
      </p:grpSp>
      <p:grpSp>
        <p:nvGrpSpPr>
          <p:cNvPr id="5" name="Group 4"/>
          <p:cNvGrpSpPr/>
          <p:nvPr/>
        </p:nvGrpSpPr>
        <p:grpSpPr>
          <a:xfrm>
            <a:off x="1964204" y="1291602"/>
            <a:ext cx="2780682" cy="5276911"/>
            <a:chOff x="3966001" y="1198957"/>
            <a:chExt cx="2780682" cy="5196205"/>
          </a:xfrm>
        </p:grpSpPr>
        <p:sp>
          <p:nvSpPr>
            <p:cNvPr id="25" name="TextBox 24"/>
            <p:cNvSpPr txBox="1"/>
            <p:nvPr/>
          </p:nvSpPr>
          <p:spPr>
            <a:xfrm>
              <a:off x="3966001" y="6001171"/>
              <a:ext cx="2780682" cy="393991"/>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Input Image</a:t>
              </a:r>
              <a:endParaRPr lang="en-US" sz="2000" dirty="0">
                <a:latin typeface="+mn-lt"/>
                <a:ea typeface="Times New Roman" charset="0"/>
                <a:cs typeface="Times New Roman" charset="0"/>
              </a:endParaRPr>
            </a:p>
          </p:txBody>
        </p:sp>
        <p:pic>
          <p:nvPicPr>
            <p:cNvPr id="16" name="Picture 15"/>
            <p:cNvPicPr>
              <a:picLocks/>
            </p:cNvPicPr>
            <p:nvPr/>
          </p:nvPicPr>
          <p:blipFill rotWithShape="1">
            <a:blip r:embed="rId5" cstate="print">
              <a:extLst>
                <a:ext uri="{28A0092B-C50C-407E-A947-70E740481C1C}">
                  <a14:useLocalDpi xmlns:a14="http://schemas.microsoft.com/office/drawing/2010/main" val="0"/>
                </a:ext>
              </a:extLst>
            </a:blip>
            <a:srcRect t="7108" r="-581" b="25341"/>
            <a:stretch/>
          </p:blipFill>
          <p:spPr>
            <a:xfrm>
              <a:off x="3966907" y="1198957"/>
              <a:ext cx="2779776" cy="3731244"/>
            </a:xfrm>
            <a:prstGeom prst="rect">
              <a:avLst/>
            </a:prstGeom>
          </p:spPr>
        </p:pic>
      </p:grpSp>
      <p:sp>
        <p:nvSpPr>
          <p:cNvPr id="20" name="Rectangle 19"/>
          <p:cNvSpPr>
            <a:spLocks noChangeAspect="1"/>
          </p:cNvSpPr>
          <p:nvPr/>
        </p:nvSpPr>
        <p:spPr>
          <a:xfrm>
            <a:off x="3374165" y="4927853"/>
            <a:ext cx="1371600" cy="1235947"/>
          </a:xfrm>
          <a:prstGeom prst="rect">
            <a:avLst/>
          </a:prstGeom>
          <a:blipFill>
            <a:blip r:embed="rId6"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1" name="Rectangle 20"/>
          <p:cNvSpPr>
            <a:spLocks noChangeAspect="1"/>
          </p:cNvSpPr>
          <p:nvPr/>
        </p:nvSpPr>
        <p:spPr>
          <a:xfrm>
            <a:off x="1984315" y="4927853"/>
            <a:ext cx="1371600" cy="1235947"/>
          </a:xfrm>
          <a:prstGeom prst="rect">
            <a:avLst/>
          </a:prstGeom>
          <a:blipFill>
            <a:blip r:embed="rId7"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nvGrpSpPr>
          <p:cNvPr id="24" name="Group 23"/>
          <p:cNvGrpSpPr>
            <a:grpSpLocks noChangeAspect="1"/>
          </p:cNvGrpSpPr>
          <p:nvPr/>
        </p:nvGrpSpPr>
        <p:grpSpPr>
          <a:xfrm>
            <a:off x="6143844" y="4932454"/>
            <a:ext cx="1371600" cy="1235947"/>
            <a:chOff x="833526" y="1624868"/>
            <a:chExt cx="1222286" cy="1144588"/>
          </a:xfrm>
        </p:grpSpPr>
        <p:sp>
          <p:nvSpPr>
            <p:cNvPr id="26" name="Rectangle 25"/>
            <p:cNvSpPr/>
            <p:nvPr/>
          </p:nvSpPr>
          <p:spPr>
            <a:xfrm>
              <a:off x="833526" y="1625662"/>
              <a:ext cx="1219200" cy="1143794"/>
            </a:xfrm>
            <a:prstGeom prst="rect">
              <a:avLst/>
            </a:prstGeom>
            <a:blipFill dpi="0" rotWithShape="1">
              <a:blip r:embed="rId8" cstate="print">
                <a:alphaModFix amt="5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7" name="Rectangle 26"/>
            <p:cNvSpPr/>
            <p:nvPr/>
          </p:nvSpPr>
          <p:spPr>
            <a:xfrm>
              <a:off x="836612" y="1624868"/>
              <a:ext cx="1219200" cy="1143794"/>
            </a:xfrm>
            <a:prstGeom prst="rect">
              <a:avLst/>
            </a:prstGeom>
            <a:blipFill dpi="0" rotWithShape="1">
              <a:blip r:embed="rId9" cstate="print">
                <a:alphaModFix amt="84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grpSp>
        <p:nvGrpSpPr>
          <p:cNvPr id="28" name="Group 27"/>
          <p:cNvGrpSpPr>
            <a:grpSpLocks noChangeAspect="1"/>
          </p:cNvGrpSpPr>
          <p:nvPr/>
        </p:nvGrpSpPr>
        <p:grpSpPr>
          <a:xfrm>
            <a:off x="4764015" y="4927853"/>
            <a:ext cx="1371600" cy="1235947"/>
            <a:chOff x="2536824" y="5617279"/>
            <a:chExt cx="1216154" cy="1149907"/>
          </a:xfrm>
        </p:grpSpPr>
        <p:sp>
          <p:nvSpPr>
            <p:cNvPr id="29" name="Rectangle 28"/>
            <p:cNvSpPr/>
            <p:nvPr/>
          </p:nvSpPr>
          <p:spPr>
            <a:xfrm>
              <a:off x="2536824" y="5624186"/>
              <a:ext cx="1216154" cy="1143000"/>
            </a:xfrm>
            <a:prstGeom prst="rect">
              <a:avLst/>
            </a:prstGeom>
            <a:blipFill>
              <a:blip r:embed="rId10"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30" name="Rectangle 29"/>
            <p:cNvSpPr/>
            <p:nvPr/>
          </p:nvSpPr>
          <p:spPr>
            <a:xfrm>
              <a:off x="2536826" y="5617279"/>
              <a:ext cx="1216152" cy="1143000"/>
            </a:xfrm>
            <a:prstGeom prst="rect">
              <a:avLst/>
            </a:prstGeom>
            <a:blipFill dpi="0" rotWithShape="1">
              <a:blip r:embed="rId11" cstate="print">
                <a:alphaModFix amt="71000"/>
              </a:blip>
              <a:srcRect/>
              <a:stretch>
                <a:fillRect/>
              </a:stretch>
            </a:blipFill>
            <a:ln>
              <a:solidFill>
                <a:schemeClr val="accent3">
                  <a:shade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grpSp>
        <p:nvGrpSpPr>
          <p:cNvPr id="23" name="Group 22"/>
          <p:cNvGrpSpPr/>
          <p:nvPr/>
        </p:nvGrpSpPr>
        <p:grpSpPr>
          <a:xfrm>
            <a:off x="7491985" y="1291601"/>
            <a:ext cx="2779776" cy="5276911"/>
            <a:chOff x="5445102" y="1282820"/>
            <a:chExt cx="2779776" cy="5276911"/>
          </a:xfrm>
        </p:grpSpPr>
        <p:sp>
          <p:nvSpPr>
            <p:cNvPr id="32" name="TextBox 31"/>
            <p:cNvSpPr txBox="1"/>
            <p:nvPr/>
          </p:nvSpPr>
          <p:spPr>
            <a:xfrm>
              <a:off x="5487547" y="6159621"/>
              <a:ext cx="2723551" cy="400110"/>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charset="2"/>
                <a:buNone/>
                <a:tabLst/>
                <a:defRPr/>
              </a:pPr>
              <a:r>
                <a:rPr lang="en-US" sz="2000" dirty="0" smtClean="0">
                  <a:latin typeface="+mn-lt"/>
                  <a:ea typeface="Times New Roman" charset="0"/>
                  <a:cs typeface="Times New Roman" charset="0"/>
                </a:rPr>
                <a:t>Importance Samples</a:t>
              </a:r>
            </a:p>
          </p:txBody>
        </p:sp>
        <p:grpSp>
          <p:nvGrpSpPr>
            <p:cNvPr id="33" name="Group 32"/>
            <p:cNvGrpSpPr/>
            <p:nvPr/>
          </p:nvGrpSpPr>
          <p:grpSpPr>
            <a:xfrm>
              <a:off x="5445102" y="1282820"/>
              <a:ext cx="2779776" cy="3789031"/>
              <a:chOff x="8813728" y="1438329"/>
              <a:chExt cx="2779776" cy="3789031"/>
            </a:xfrm>
          </p:grpSpPr>
          <p:pic>
            <p:nvPicPr>
              <p:cNvPr id="34" name="Picture 33"/>
              <p:cNvPicPr>
                <a:picLocks/>
              </p:cNvPicPr>
              <p:nvPr/>
            </p:nvPicPr>
            <p:blipFill rotWithShape="1">
              <a:blip r:embed="rId5" cstate="print">
                <a:alphaModFix/>
                <a:extLst>
                  <a:ext uri="{28A0092B-C50C-407E-A947-70E740481C1C}">
                    <a14:useLocalDpi xmlns:a14="http://schemas.microsoft.com/office/drawing/2010/main" val="0"/>
                  </a:ext>
                </a:extLst>
              </a:blip>
              <a:srcRect t="7007" r="2692" b="26429"/>
              <a:stretch/>
            </p:blipFill>
            <p:spPr>
              <a:xfrm>
                <a:off x="8813728" y="1438329"/>
                <a:ext cx="2779776" cy="3789031"/>
              </a:xfrm>
              <a:prstGeom prst="rect">
                <a:avLst/>
              </a:prstGeom>
              <a:effectLst>
                <a:outerShdw dir="2100000" algn="ctr" rotWithShape="0">
                  <a:srgbClr val="000000">
                    <a:alpha val="16000"/>
                  </a:srgbClr>
                </a:outerShdw>
              </a:effectLst>
            </p:spPr>
          </p:pic>
          <p:pic>
            <p:nvPicPr>
              <p:cNvPr id="35" name="Picture 34"/>
              <p:cNvPicPr>
                <a:picLocks/>
              </p:cNvPicPr>
              <p:nvPr/>
            </p:nvPicPr>
            <p:blipFill rotWithShape="1">
              <a:blip r:embed="rId12" cstate="print">
                <a:alphaModFix amt="66000"/>
                <a:extLst>
                  <a:ext uri="{28A0092B-C50C-407E-A947-70E740481C1C}">
                    <a14:useLocalDpi xmlns:a14="http://schemas.microsoft.com/office/drawing/2010/main" val="0"/>
                  </a:ext>
                </a:extLst>
              </a:blip>
              <a:srcRect t="7035" r="1663" b="26139"/>
              <a:stretch/>
            </p:blipFill>
            <p:spPr>
              <a:xfrm>
                <a:off x="8813728" y="1438329"/>
                <a:ext cx="2779776" cy="3789031"/>
              </a:xfrm>
              <a:prstGeom prst="rect">
                <a:avLst/>
              </a:prstGeom>
              <a:effectLst>
                <a:outerShdw blurRad="50800" dist="50800" dir="5400000" algn="ctr" rotWithShape="0">
                  <a:srgbClr val="000000">
                    <a:alpha val="51000"/>
                  </a:srgbClr>
                </a:outerShdw>
              </a:effectLst>
            </p:spPr>
          </p:pic>
        </p:grpSp>
      </p:grpSp>
      <p:grpSp>
        <p:nvGrpSpPr>
          <p:cNvPr id="36" name="Group 35"/>
          <p:cNvGrpSpPr>
            <a:grpSpLocks/>
          </p:cNvGrpSpPr>
          <p:nvPr/>
        </p:nvGrpSpPr>
        <p:grpSpPr>
          <a:xfrm>
            <a:off x="8891017" y="4927853"/>
            <a:ext cx="1371600" cy="1234440"/>
            <a:chOff x="3427412" y="1854262"/>
            <a:chExt cx="1219200" cy="1155115"/>
          </a:xfrm>
        </p:grpSpPr>
        <p:sp>
          <p:nvSpPr>
            <p:cNvPr id="37" name="Rectangle 36"/>
            <p:cNvSpPr/>
            <p:nvPr/>
          </p:nvSpPr>
          <p:spPr>
            <a:xfrm>
              <a:off x="3427412" y="1854262"/>
              <a:ext cx="1219200" cy="1143794"/>
            </a:xfrm>
            <a:prstGeom prst="rect">
              <a:avLst/>
            </a:prstGeom>
            <a:blipFill dpi="0" rotWithShape="1">
              <a:blip r:embed="rId13" cstate="print">
                <a:alphaModFix amt="5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38" name="Rectangle 37"/>
            <p:cNvSpPr/>
            <p:nvPr/>
          </p:nvSpPr>
          <p:spPr>
            <a:xfrm>
              <a:off x="3427412" y="1865583"/>
              <a:ext cx="1219200" cy="1143794"/>
            </a:xfrm>
            <a:prstGeom prst="rect">
              <a:avLst/>
            </a:prstGeom>
            <a:blipFill dpi="0" rotWithShape="1">
              <a:blip r:embed="rId14" cstate="print">
                <a:alphaModFix amt="62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grpSp>
        <p:nvGrpSpPr>
          <p:cNvPr id="39" name="Group 38"/>
          <p:cNvGrpSpPr>
            <a:grpSpLocks/>
          </p:cNvGrpSpPr>
          <p:nvPr/>
        </p:nvGrpSpPr>
        <p:grpSpPr>
          <a:xfrm>
            <a:off x="7524658" y="4931563"/>
            <a:ext cx="1371600" cy="1234440"/>
            <a:chOff x="3122612" y="3547271"/>
            <a:chExt cx="1145857" cy="1024729"/>
          </a:xfrm>
        </p:grpSpPr>
        <p:sp>
          <p:nvSpPr>
            <p:cNvPr id="40" name="Rectangle 39"/>
            <p:cNvSpPr/>
            <p:nvPr/>
          </p:nvSpPr>
          <p:spPr>
            <a:xfrm>
              <a:off x="3122612" y="3547271"/>
              <a:ext cx="1143000" cy="1024729"/>
            </a:xfrm>
            <a:prstGeom prst="rect">
              <a:avLst/>
            </a:prstGeom>
            <a:blipFill>
              <a:blip r:embed="rId15" cstate="prin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41" name="Rectangle 40"/>
            <p:cNvSpPr/>
            <p:nvPr/>
          </p:nvSpPr>
          <p:spPr>
            <a:xfrm>
              <a:off x="3125469" y="3547271"/>
              <a:ext cx="1143000" cy="1024729"/>
            </a:xfrm>
            <a:prstGeom prst="rect">
              <a:avLst/>
            </a:prstGeom>
            <a:blipFill dpi="0" rotWithShape="1">
              <a:blip r:embed="rId16" cstate="print">
                <a:alphaModFix amt="43000"/>
              </a:blip>
              <a:srcRect/>
              <a:stretch>
                <a:fillRect/>
              </a:stretch>
            </a:bli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spTree>
    <p:custDataLst>
      <p:tags r:id="rId1"/>
    </p:custDataLst>
    <p:extLst>
      <p:ext uri="{BB962C8B-B14F-4D97-AF65-F5344CB8AC3E}">
        <p14:creationId xmlns:p14="http://schemas.microsoft.com/office/powerpoint/2010/main" val="341235006"/>
      </p:ext>
    </p:extLst>
  </p:cSld>
  <p:clrMapOvr>
    <a:masterClrMapping/>
  </p:clrMapOvr>
  <mc:AlternateContent xmlns:mc="http://schemas.openxmlformats.org/markup-compatibility/2006" xmlns:p14="http://schemas.microsoft.com/office/powerpoint/2010/main">
    <mc:Choice Requires="p14">
      <p:transition spd="slow" p14:dur="2000" advTm="6280"/>
    </mc:Choice>
    <mc:Fallback xmlns="">
      <p:transition spd="slow" advTm="628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8012" y="2173970"/>
            <a:ext cx="10971372" cy="3312430"/>
          </a:xfrm>
          <a:prstGeom prst="roundRect">
            <a:avLst/>
          </a:prstGeom>
          <a:solidFill>
            <a:schemeClr val="accent3">
              <a:alpha val="57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9" name="Round Same Side Corner Rectangle 8"/>
          <p:cNvSpPr/>
          <p:nvPr/>
        </p:nvSpPr>
        <p:spPr>
          <a:xfrm>
            <a:off x="989012" y="2988768"/>
            <a:ext cx="2441448"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Perforation </a:t>
            </a:r>
          </a:p>
          <a:p>
            <a:pPr algn="ctr"/>
            <a:r>
              <a:rPr lang="en-US" sz="2800" dirty="0">
                <a:solidFill>
                  <a:schemeClr val="accent2"/>
                </a:solidFill>
              </a:rPr>
              <a:t>S</a:t>
            </a:r>
            <a:r>
              <a:rPr lang="en-US" sz="2800" dirty="0" smtClean="0">
                <a:solidFill>
                  <a:schemeClr val="accent2"/>
                </a:solidFill>
              </a:rPr>
              <a:t>trategies</a:t>
            </a:r>
          </a:p>
        </p:txBody>
      </p:sp>
      <p:grpSp>
        <p:nvGrpSpPr>
          <p:cNvPr id="49" name="Group 48"/>
          <p:cNvGrpSpPr/>
          <p:nvPr/>
        </p:nvGrpSpPr>
        <p:grpSpPr>
          <a:xfrm>
            <a:off x="3460122" y="2971800"/>
            <a:ext cx="3701090" cy="2057400"/>
            <a:chOff x="3460122" y="2286000"/>
            <a:chExt cx="3091490" cy="2057400"/>
          </a:xfrm>
        </p:grpSpPr>
        <p:sp>
          <p:nvSpPr>
            <p:cNvPr id="10" name="Round Same Side Corner Rectangle 9"/>
            <p:cNvSpPr/>
            <p:nvPr/>
          </p:nvSpPr>
          <p:spPr>
            <a:xfrm>
              <a:off x="4113212" y="2286000"/>
              <a:ext cx="2438400"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Reconstruction</a:t>
              </a:r>
            </a:p>
            <a:p>
              <a:pPr algn="ctr"/>
              <a:r>
                <a:rPr lang="en-US" sz="2800" dirty="0">
                  <a:solidFill>
                    <a:schemeClr val="accent2"/>
                  </a:solidFill>
                </a:rPr>
                <a:t>S</a:t>
              </a:r>
              <a:r>
                <a:rPr lang="en-US" sz="2800" dirty="0" smtClean="0">
                  <a:solidFill>
                    <a:schemeClr val="accent2"/>
                  </a:solidFill>
                </a:rPr>
                <a:t>trategies</a:t>
              </a:r>
            </a:p>
          </p:txBody>
        </p:sp>
        <p:cxnSp>
          <p:nvCxnSpPr>
            <p:cNvPr id="11" name="Straight Arrow Connector 10"/>
            <p:cNvCxnSpPr/>
            <p:nvPr/>
          </p:nvCxnSpPr>
          <p:spPr>
            <a:xfrm>
              <a:off x="3460122" y="3314700"/>
              <a:ext cx="576890"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Left Brace 44"/>
          <p:cNvSpPr/>
          <p:nvPr/>
        </p:nvSpPr>
        <p:spPr>
          <a:xfrm>
            <a:off x="7313612" y="2551966"/>
            <a:ext cx="733572" cy="2836129"/>
          </a:xfrm>
          <a:prstGeom prst="leftBrace">
            <a:avLst>
              <a:gd name="adj1" fmla="val 27472"/>
              <a:gd name="adj2"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8099463" y="2571750"/>
            <a:ext cx="3582586" cy="1077217"/>
          </a:xfrm>
          <a:prstGeom prst="rect">
            <a:avLst/>
          </a:prstGeom>
          <a:noFill/>
        </p:spPr>
        <p:txBody>
          <a:bodyPr wrap="square" rtlCol="0">
            <a:spAutoFit/>
          </a:bodyPr>
          <a:lstStyle/>
          <a:p>
            <a:r>
              <a:rPr lang="en-US" sz="3200" dirty="0" err="1" smtClean="0">
                <a:solidFill>
                  <a:schemeClr val="accent2"/>
                </a:solidFill>
              </a:rPr>
              <a:t>Precomputed</a:t>
            </a:r>
            <a:r>
              <a:rPr lang="en-US" sz="3200" dirty="0" smtClean="0">
                <a:solidFill>
                  <a:schemeClr val="accent2"/>
                </a:solidFill>
              </a:rPr>
              <a:t> Reconstruction</a:t>
            </a:r>
            <a:endParaRPr lang="en-US" sz="3200" dirty="0">
              <a:solidFill>
                <a:schemeClr val="accent2"/>
              </a:solidFill>
              <a:latin typeface="+mn-lt"/>
              <a:ea typeface="Times New Roman" charset="0"/>
              <a:cs typeface="Times New Roman" charset="0"/>
            </a:endParaRPr>
          </a:p>
        </p:txBody>
      </p:sp>
      <p:sp>
        <p:nvSpPr>
          <p:cNvPr id="48" name="TextBox 47"/>
          <p:cNvSpPr txBox="1"/>
          <p:nvPr/>
        </p:nvSpPr>
        <p:spPr>
          <a:xfrm>
            <a:off x="8098860" y="4267335"/>
            <a:ext cx="2980517" cy="1077218"/>
          </a:xfrm>
          <a:prstGeom prst="rect">
            <a:avLst/>
          </a:prstGeom>
          <a:noFill/>
        </p:spPr>
        <p:txBody>
          <a:bodyPr wrap="square" rtlCol="0">
            <a:spAutoFit/>
          </a:bodyPr>
          <a:lstStyle/>
          <a:p>
            <a:r>
              <a:rPr lang="en-US" sz="3200" dirty="0" smtClean="0">
                <a:solidFill>
                  <a:schemeClr val="accent2"/>
                </a:solidFill>
                <a:ea typeface="Times New Roman" charset="0"/>
                <a:cs typeface="Times New Roman" charset="0"/>
              </a:rPr>
              <a:t>On-demand</a:t>
            </a:r>
          </a:p>
          <a:p>
            <a:r>
              <a:rPr lang="en-US" sz="3200" dirty="0">
                <a:solidFill>
                  <a:schemeClr val="accent2"/>
                </a:solidFill>
              </a:rPr>
              <a:t>R</a:t>
            </a:r>
            <a:r>
              <a:rPr lang="en-US" sz="3200" dirty="0" smtClean="0">
                <a:solidFill>
                  <a:schemeClr val="accent2"/>
                </a:solidFill>
              </a:rPr>
              <a:t>econstruction</a:t>
            </a:r>
            <a:endParaRPr lang="en-US" sz="3200" dirty="0">
              <a:solidFill>
                <a:schemeClr val="accent2"/>
              </a:solidFill>
              <a:ea typeface="Times New Roman" charset="0"/>
              <a:cs typeface="Times New Roman" charset="0"/>
            </a:endParaRPr>
          </a:p>
        </p:txBody>
      </p:sp>
      <p:sp>
        <p:nvSpPr>
          <p:cNvPr id="4" name="Title 3"/>
          <p:cNvSpPr>
            <a:spLocks noGrp="1"/>
          </p:cNvSpPr>
          <p:nvPr>
            <p:ph type="title"/>
          </p:nvPr>
        </p:nvSpPr>
        <p:spPr/>
        <p:txBody>
          <a:bodyPr/>
          <a:lstStyle/>
          <a:p>
            <a:r>
              <a:rPr lang="en-US" sz="3800" dirty="0"/>
              <a:t>Reconstruction </a:t>
            </a:r>
            <a:r>
              <a:rPr lang="en-US" sz="3800" dirty="0" smtClean="0"/>
              <a:t>Strategies</a:t>
            </a:r>
            <a:endParaRPr lang="en-US" sz="3800" dirty="0"/>
          </a:p>
        </p:txBody>
      </p:sp>
    </p:spTree>
    <p:extLst>
      <p:ext uri="{BB962C8B-B14F-4D97-AF65-F5344CB8AC3E}">
        <p14:creationId xmlns:p14="http://schemas.microsoft.com/office/powerpoint/2010/main" val="944298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Precomputed</a:t>
            </a:r>
            <a:r>
              <a:rPr lang="en-US" dirty="0"/>
              <a:t> Reconstruction: Nearest Neighbor</a:t>
            </a:r>
          </a:p>
        </p:txBody>
      </p:sp>
      <p:sp>
        <p:nvSpPr>
          <p:cNvPr id="3" name="Content Placeholder 2"/>
          <p:cNvSpPr>
            <a:spLocks noGrp="1"/>
          </p:cNvSpPr>
          <p:nvPr>
            <p:ph idx="1"/>
          </p:nvPr>
        </p:nvSpPr>
        <p:spPr/>
        <p:txBody>
          <a:bodyPr/>
          <a:lstStyle/>
          <a:p>
            <a:r>
              <a:rPr lang="en-US" dirty="0"/>
              <a:t>For grid sampling, can </a:t>
            </a:r>
            <a:r>
              <a:rPr lang="en-US" dirty="0" smtClean="0"/>
              <a:t>simply use color </a:t>
            </a:r>
            <a:r>
              <a:rPr lang="en-US" dirty="0"/>
              <a:t>from nearest </a:t>
            </a:r>
            <a:r>
              <a:rPr lang="en-US" dirty="0" smtClean="0"/>
              <a:t>known sample</a:t>
            </a:r>
            <a:endParaRPr lang="en-US" dirty="0"/>
          </a:p>
          <a:p>
            <a:r>
              <a:rPr lang="en-US" dirty="0"/>
              <a:t>For irregular samples, use distance transform [Rosenfeld et al. 1968]</a:t>
            </a:r>
          </a:p>
        </p:txBody>
      </p:sp>
      <p:grpSp>
        <p:nvGrpSpPr>
          <p:cNvPr id="5" name="Group 4"/>
          <p:cNvGrpSpPr/>
          <p:nvPr/>
        </p:nvGrpSpPr>
        <p:grpSpPr>
          <a:xfrm>
            <a:off x="2392680" y="3657600"/>
            <a:ext cx="2560320" cy="2560320"/>
            <a:chOff x="6439602" y="3694123"/>
            <a:chExt cx="2560320" cy="2560320"/>
          </a:xfrm>
        </p:grpSpPr>
        <p:grpSp>
          <p:nvGrpSpPr>
            <p:cNvPr id="6" name="Group 5"/>
            <p:cNvGrpSpPr/>
            <p:nvPr/>
          </p:nvGrpSpPr>
          <p:grpSpPr>
            <a:xfrm>
              <a:off x="6439602" y="3694123"/>
              <a:ext cx="2560320" cy="2560320"/>
              <a:chOff x="6439602" y="3541721"/>
              <a:chExt cx="2560320" cy="2560320"/>
            </a:xfrm>
          </p:grpSpPr>
          <p:sp>
            <p:nvSpPr>
              <p:cNvPr id="10" name="Rectangle 9"/>
              <p:cNvSpPr/>
              <p:nvPr/>
            </p:nvSpPr>
            <p:spPr>
              <a:xfrm>
                <a:off x="7719762" y="418180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8359842" y="482188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p:cNvSpPr/>
              <p:nvPr/>
            </p:nvSpPr>
            <p:spPr>
              <a:xfrm>
                <a:off x="7079682" y="482188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8359842" y="546196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7079682" y="418180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p:cNvSpPr/>
              <p:nvPr/>
            </p:nvSpPr>
            <p:spPr>
              <a:xfrm>
                <a:off x="7079682" y="546196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p:cNvSpPr/>
              <p:nvPr/>
            </p:nvSpPr>
            <p:spPr>
              <a:xfrm>
                <a:off x="8359842" y="418180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18"/>
              <p:cNvSpPr/>
              <p:nvPr/>
            </p:nvSpPr>
            <p:spPr>
              <a:xfrm>
                <a:off x="7719762" y="354172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Rectangle 19"/>
              <p:cNvSpPr/>
              <p:nvPr/>
            </p:nvSpPr>
            <p:spPr>
              <a:xfrm>
                <a:off x="7079682" y="354172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p:cNvSpPr/>
              <p:nvPr/>
            </p:nvSpPr>
            <p:spPr>
              <a:xfrm>
                <a:off x="6439602" y="418180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6439602" y="482188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6439602" y="5461961"/>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Rectangle 23"/>
              <p:cNvSpPr/>
              <p:nvPr/>
            </p:nvSpPr>
            <p:spPr>
              <a:xfrm>
                <a:off x="6439602" y="3541721"/>
                <a:ext cx="640080" cy="64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7" name="Rectangle 6"/>
            <p:cNvSpPr/>
            <p:nvPr/>
          </p:nvSpPr>
          <p:spPr>
            <a:xfrm>
              <a:off x="8359842" y="3694123"/>
              <a:ext cx="640080" cy="6400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7719762" y="5614363"/>
              <a:ext cx="640080" cy="64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7719762" y="4974283"/>
              <a:ext cx="640080" cy="64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0" name="Right Arrow 59"/>
          <p:cNvSpPr/>
          <p:nvPr/>
        </p:nvSpPr>
        <p:spPr>
          <a:xfrm>
            <a:off x="5591492" y="4495800"/>
            <a:ext cx="978408" cy="4846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grpSp>
        <p:nvGrpSpPr>
          <p:cNvPr id="61" name="Group 60"/>
          <p:cNvGrpSpPr/>
          <p:nvPr/>
        </p:nvGrpSpPr>
        <p:grpSpPr>
          <a:xfrm>
            <a:off x="7191692" y="3657600"/>
            <a:ext cx="2560320" cy="2560320"/>
            <a:chOff x="6439602" y="3694123"/>
            <a:chExt cx="2560320" cy="2560320"/>
          </a:xfrm>
        </p:grpSpPr>
        <p:grpSp>
          <p:nvGrpSpPr>
            <p:cNvPr id="62" name="Group 61"/>
            <p:cNvGrpSpPr/>
            <p:nvPr/>
          </p:nvGrpSpPr>
          <p:grpSpPr>
            <a:xfrm>
              <a:off x="6439602" y="3694123"/>
              <a:ext cx="2560320" cy="2560320"/>
              <a:chOff x="6439602" y="3541721"/>
              <a:chExt cx="2560320" cy="2560320"/>
            </a:xfrm>
          </p:grpSpPr>
          <p:sp>
            <p:nvSpPr>
              <p:cNvPr id="66" name="Rectangle 65"/>
              <p:cNvSpPr/>
              <p:nvPr/>
            </p:nvSpPr>
            <p:spPr>
              <a:xfrm>
                <a:off x="7719762" y="4181801"/>
                <a:ext cx="640080" cy="6400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7" name="Rectangle 66"/>
              <p:cNvSpPr/>
              <p:nvPr/>
            </p:nvSpPr>
            <p:spPr>
              <a:xfrm>
                <a:off x="8359842" y="4821881"/>
                <a:ext cx="640080" cy="6400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8" name="Rectangle 67"/>
              <p:cNvSpPr/>
              <p:nvPr/>
            </p:nvSpPr>
            <p:spPr>
              <a:xfrm>
                <a:off x="7079682" y="4821881"/>
                <a:ext cx="640080" cy="64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9" name="Rectangle 68"/>
              <p:cNvSpPr/>
              <p:nvPr/>
            </p:nvSpPr>
            <p:spPr>
              <a:xfrm>
                <a:off x="8359842" y="5461961"/>
                <a:ext cx="640080" cy="64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 name="Rectangle 69"/>
              <p:cNvSpPr/>
              <p:nvPr/>
            </p:nvSpPr>
            <p:spPr>
              <a:xfrm>
                <a:off x="7079682" y="4181801"/>
                <a:ext cx="640080" cy="64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1" name="Rectangle 70"/>
              <p:cNvSpPr/>
              <p:nvPr/>
            </p:nvSpPr>
            <p:spPr>
              <a:xfrm>
                <a:off x="7079682" y="5461961"/>
                <a:ext cx="640080" cy="64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2" name="Rectangle 71"/>
              <p:cNvSpPr/>
              <p:nvPr/>
            </p:nvSpPr>
            <p:spPr>
              <a:xfrm>
                <a:off x="8359842" y="4181801"/>
                <a:ext cx="640080" cy="6400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Rectangle 72"/>
              <p:cNvSpPr/>
              <p:nvPr/>
            </p:nvSpPr>
            <p:spPr>
              <a:xfrm>
                <a:off x="7719762" y="3541721"/>
                <a:ext cx="640080" cy="6400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4" name="Rectangle 73"/>
              <p:cNvSpPr/>
              <p:nvPr/>
            </p:nvSpPr>
            <p:spPr>
              <a:xfrm>
                <a:off x="7079682" y="3541721"/>
                <a:ext cx="640080" cy="64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Rectangle 74"/>
              <p:cNvSpPr/>
              <p:nvPr/>
            </p:nvSpPr>
            <p:spPr>
              <a:xfrm>
                <a:off x="6439602" y="4181801"/>
                <a:ext cx="640080" cy="64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6" name="Rectangle 75"/>
              <p:cNvSpPr/>
              <p:nvPr/>
            </p:nvSpPr>
            <p:spPr>
              <a:xfrm>
                <a:off x="6439602" y="4821881"/>
                <a:ext cx="640080" cy="64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7" name="Rectangle 76"/>
              <p:cNvSpPr/>
              <p:nvPr/>
            </p:nvSpPr>
            <p:spPr>
              <a:xfrm>
                <a:off x="6439602" y="5461961"/>
                <a:ext cx="640080" cy="64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8" name="Rectangle 77"/>
              <p:cNvSpPr/>
              <p:nvPr/>
            </p:nvSpPr>
            <p:spPr>
              <a:xfrm>
                <a:off x="6439602" y="3541721"/>
                <a:ext cx="640080" cy="64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3" name="Rectangle 62"/>
            <p:cNvSpPr/>
            <p:nvPr/>
          </p:nvSpPr>
          <p:spPr>
            <a:xfrm>
              <a:off x="8359842" y="3694123"/>
              <a:ext cx="640080" cy="6400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4" name="Rectangle 63"/>
            <p:cNvSpPr/>
            <p:nvPr/>
          </p:nvSpPr>
          <p:spPr>
            <a:xfrm>
              <a:off x="7719762" y="5614363"/>
              <a:ext cx="640080" cy="64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5" name="Rectangle 64"/>
            <p:cNvSpPr/>
            <p:nvPr/>
          </p:nvSpPr>
          <p:spPr>
            <a:xfrm>
              <a:off x="7719762" y="4974283"/>
              <a:ext cx="640080" cy="64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545128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0" dirty="0">
                <a:solidFill>
                  <a:schemeClr val="tx1"/>
                </a:solidFill>
                <a:effectLst/>
              </a:rPr>
              <a:t>Pre-computed </a:t>
            </a:r>
            <a:r>
              <a:rPr lang="en-US" sz="4400" b="0" dirty="0" smtClean="0">
                <a:solidFill>
                  <a:schemeClr val="tx1"/>
                </a:solidFill>
                <a:effectLst/>
              </a:rPr>
              <a:t>Reconstruction: </a:t>
            </a:r>
            <a:r>
              <a:rPr lang="en-US" sz="4400" b="0" dirty="0" err="1" smtClean="0">
                <a:solidFill>
                  <a:schemeClr val="tx1"/>
                </a:solidFill>
                <a:effectLst/>
              </a:rPr>
              <a:t>Billinear</a:t>
            </a:r>
            <a:endParaRPr lang="en-US" sz="4400" b="0" dirty="0">
              <a:solidFill>
                <a:schemeClr val="tx1"/>
              </a:solidFill>
              <a:effectLst/>
            </a:endParaRPr>
          </a:p>
        </p:txBody>
      </p:sp>
      <p:sp>
        <p:nvSpPr>
          <p:cNvPr id="5" name="Content Placeholder 4"/>
          <p:cNvSpPr>
            <a:spLocks noGrp="1"/>
          </p:cNvSpPr>
          <p:nvPr>
            <p:ph idx="1"/>
          </p:nvPr>
        </p:nvSpPr>
        <p:spPr/>
        <p:txBody>
          <a:bodyPr/>
          <a:lstStyle/>
          <a:p>
            <a:r>
              <a:rPr lang="en-US" dirty="0"/>
              <a:t>Can be used only for grid </a:t>
            </a:r>
            <a:r>
              <a:rPr lang="en-US" dirty="0" smtClean="0"/>
              <a:t>sampling</a:t>
            </a:r>
            <a:endParaRPr lang="en-US" dirty="0"/>
          </a:p>
          <a:p>
            <a:endParaRPr lang="en-US" dirty="0"/>
          </a:p>
        </p:txBody>
      </p:sp>
      <p:grpSp>
        <p:nvGrpSpPr>
          <p:cNvPr id="2" name="Group 1"/>
          <p:cNvGrpSpPr/>
          <p:nvPr/>
        </p:nvGrpSpPr>
        <p:grpSpPr>
          <a:xfrm>
            <a:off x="4189412" y="2590800"/>
            <a:ext cx="3810000" cy="3810000"/>
            <a:chOff x="3541712" y="2362200"/>
            <a:chExt cx="2133600" cy="2133600"/>
          </a:xfrm>
        </p:grpSpPr>
        <p:sp>
          <p:nvSpPr>
            <p:cNvPr id="10" name="Rectangle 9"/>
            <p:cNvSpPr/>
            <p:nvPr/>
          </p:nvSpPr>
          <p:spPr>
            <a:xfrm>
              <a:off x="3617912" y="2481940"/>
              <a:ext cx="1981200" cy="198120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8" name="Rectangle 17"/>
            <p:cNvSpPr/>
            <p:nvPr/>
          </p:nvSpPr>
          <p:spPr>
            <a:xfrm>
              <a:off x="3617912" y="2481940"/>
              <a:ext cx="609600" cy="714774"/>
            </a:xfrm>
            <a:prstGeom prst="rect">
              <a:avLst/>
            </a:prstGeom>
            <a:solidFill>
              <a:srgbClr val="FF99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4" name="Oval 13"/>
            <p:cNvSpPr/>
            <p:nvPr/>
          </p:nvSpPr>
          <p:spPr>
            <a:xfrm>
              <a:off x="3541712" y="2362200"/>
              <a:ext cx="228600" cy="228600"/>
            </a:xfrm>
            <a:prstGeom prst="ellipse">
              <a:avLst/>
            </a:prstGeom>
            <a:solidFill>
              <a:srgbClr val="FF999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9" name="Rectangle 18"/>
            <p:cNvSpPr/>
            <p:nvPr/>
          </p:nvSpPr>
          <p:spPr>
            <a:xfrm>
              <a:off x="3617912" y="3196714"/>
              <a:ext cx="609600" cy="1266426"/>
            </a:xfrm>
            <a:prstGeom prst="rect">
              <a:avLst/>
            </a:prstGeom>
            <a:solidFill>
              <a:srgbClr val="9999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7" name="Oval 16"/>
            <p:cNvSpPr/>
            <p:nvPr/>
          </p:nvSpPr>
          <p:spPr>
            <a:xfrm>
              <a:off x="3541712" y="4267200"/>
              <a:ext cx="228600" cy="228600"/>
            </a:xfrm>
            <a:prstGeom prst="ellipse">
              <a:avLst/>
            </a:prstGeom>
            <a:solidFill>
              <a:srgbClr val="9999FF"/>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0" name="Rectangle 19"/>
            <p:cNvSpPr/>
            <p:nvPr/>
          </p:nvSpPr>
          <p:spPr>
            <a:xfrm>
              <a:off x="4227512" y="2481940"/>
              <a:ext cx="1371600" cy="714774"/>
            </a:xfrm>
            <a:prstGeom prst="rect">
              <a:avLst/>
            </a:prstGeom>
            <a:solidFill>
              <a:srgbClr val="99FC9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1" name="Rectangle 20"/>
            <p:cNvSpPr/>
            <p:nvPr/>
          </p:nvSpPr>
          <p:spPr>
            <a:xfrm>
              <a:off x="4227512" y="3196714"/>
              <a:ext cx="1371600" cy="1266426"/>
            </a:xfrm>
            <a:prstGeom prst="rect">
              <a:avLst/>
            </a:prstGeom>
            <a:solidFill>
              <a:srgbClr val="FFFC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6" name="Oval 15"/>
            <p:cNvSpPr/>
            <p:nvPr/>
          </p:nvSpPr>
          <p:spPr>
            <a:xfrm>
              <a:off x="5446712" y="4267200"/>
              <a:ext cx="228600" cy="228600"/>
            </a:xfrm>
            <a:prstGeom prst="ellipse">
              <a:avLst/>
            </a:prstGeom>
            <a:solidFill>
              <a:srgbClr val="FFFC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5" name="Oval 14"/>
            <p:cNvSpPr/>
            <p:nvPr/>
          </p:nvSpPr>
          <p:spPr>
            <a:xfrm>
              <a:off x="5446712" y="2362200"/>
              <a:ext cx="228600" cy="228600"/>
            </a:xfrm>
            <a:prstGeom prst="ellipse">
              <a:avLst/>
            </a:prstGeom>
            <a:solidFill>
              <a:srgbClr val="99FC9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2" name="Oval 21"/>
            <p:cNvSpPr/>
            <p:nvPr/>
          </p:nvSpPr>
          <p:spPr>
            <a:xfrm>
              <a:off x="4151312" y="3048000"/>
              <a:ext cx="228600" cy="228600"/>
            </a:xfrm>
            <a:prstGeom prst="ellipse">
              <a:avLst/>
            </a:prstGeom>
            <a:solidFill>
              <a:schemeClr val="tx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3" name="TextBox 22"/>
            <p:cNvSpPr txBox="1"/>
            <p:nvPr/>
          </p:nvSpPr>
          <p:spPr>
            <a:xfrm>
              <a:off x="4341812" y="2852934"/>
              <a:ext cx="1219200" cy="523220"/>
            </a:xfrm>
            <a:prstGeom prst="rect">
              <a:avLst/>
            </a:prstGeom>
            <a:noFill/>
          </p:spPr>
          <p:txBody>
            <a:bodyPr wrap="square" rtlCol="0">
              <a:spAutoFit/>
            </a:bodyPr>
            <a:lstStyle/>
            <a:p>
              <a:r>
                <a:rPr lang="en-US" sz="2800" dirty="0" smtClean="0">
                  <a:solidFill>
                    <a:sysClr val="windowText" lastClr="000000"/>
                  </a:solidFill>
                  <a:latin typeface="Times New Roman" charset="0"/>
                  <a:ea typeface="Times New Roman" charset="0"/>
                  <a:cs typeface="Times New Roman" charset="0"/>
                </a:rPr>
                <a:t>(x, y)</a:t>
              </a:r>
              <a:endParaRPr lang="en-US" sz="2800" dirty="0">
                <a:solidFill>
                  <a:sysClr val="windowText" lastClr="000000"/>
                </a:solidFill>
                <a:latin typeface="Times New Roman" charset="0"/>
                <a:ea typeface="Times New Roman" charset="0"/>
                <a:cs typeface="Times New Roman" charset="0"/>
              </a:endParaRPr>
            </a:p>
          </p:txBody>
        </p:sp>
      </p:grpSp>
    </p:spTree>
    <p:extLst>
      <p:ext uri="{BB962C8B-B14F-4D97-AF65-F5344CB8AC3E}">
        <p14:creationId xmlns:p14="http://schemas.microsoft.com/office/powerpoint/2010/main" val="1572712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sp>
        <p:nvSpPr>
          <p:cNvPr id="10" name="Rectangle 9"/>
          <p:cNvSpPr/>
          <p:nvPr/>
        </p:nvSpPr>
        <p:spPr>
          <a:xfrm>
            <a:off x="0" y="0"/>
            <a:ext cx="12190414" cy="6858000"/>
          </a:xfrm>
          <a:prstGeom prst="rect">
            <a:avLst/>
          </a:prstGeom>
          <a:solidFill>
            <a:srgbClr val="471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pt_top.psd" descr="/Users/Filetofish/Documents/00 Work/2016/PPT/assets.zip/ppt_top.psd"/>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588" y="893"/>
            <a:ext cx="12188825" cy="1904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ubtitle 38"/>
          <p:cNvSpPr txBox="1">
            <a:spLocks/>
          </p:cNvSpPr>
          <p:nvPr/>
        </p:nvSpPr>
        <p:spPr bwMode="auto">
          <a:xfrm>
            <a:off x="1234310" y="1906290"/>
            <a:ext cx="9736902" cy="49517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rtl="0" eaLnBrk="0" fontAlgn="base" hangingPunct="0">
              <a:lnSpc>
                <a:spcPct val="105000"/>
              </a:lnSpc>
              <a:spcBef>
                <a:spcPct val="15000"/>
              </a:spcBef>
              <a:spcAft>
                <a:spcPct val="5000"/>
              </a:spcAft>
              <a:buNone/>
              <a:defRPr sz="3000">
                <a:solidFill>
                  <a:schemeClr val="bg1"/>
                </a:solidFill>
                <a:latin typeface="Myriad Pro" pitchFamily="34" charset="0"/>
                <a:ea typeface="+mn-ea"/>
                <a:cs typeface="+mn-cs"/>
              </a:defRPr>
            </a:lvl1pPr>
            <a:lvl2pPr marL="457200" indent="0" algn="ctr" rtl="0" eaLnBrk="0" fontAlgn="base" hangingPunct="0">
              <a:lnSpc>
                <a:spcPct val="105000"/>
              </a:lnSpc>
              <a:spcBef>
                <a:spcPct val="15000"/>
              </a:spcBef>
              <a:spcAft>
                <a:spcPct val="5000"/>
              </a:spcAft>
              <a:buNone/>
              <a:defRPr sz="2600">
                <a:solidFill>
                  <a:schemeClr val="bg1"/>
                </a:solidFill>
                <a:latin typeface="Myriad Pro" pitchFamily="34" charset="0"/>
              </a:defRPr>
            </a:lvl2pPr>
            <a:lvl3pPr marL="914400" indent="0" algn="ctr" rtl="0" eaLnBrk="0" fontAlgn="base" hangingPunct="0">
              <a:lnSpc>
                <a:spcPct val="105000"/>
              </a:lnSpc>
              <a:spcBef>
                <a:spcPct val="15000"/>
              </a:spcBef>
              <a:spcAft>
                <a:spcPct val="5000"/>
              </a:spcAft>
              <a:buNone/>
              <a:defRPr sz="2200">
                <a:solidFill>
                  <a:schemeClr val="bg1"/>
                </a:solidFill>
                <a:latin typeface="Myriad Pro" pitchFamily="34" charset="0"/>
              </a:defRPr>
            </a:lvl3pPr>
            <a:lvl4pPr marL="1371600" indent="0" algn="ctr" rtl="0" eaLnBrk="0" fontAlgn="base" hangingPunct="0">
              <a:lnSpc>
                <a:spcPct val="105000"/>
              </a:lnSpc>
              <a:spcBef>
                <a:spcPct val="15000"/>
              </a:spcBef>
              <a:spcAft>
                <a:spcPct val="5000"/>
              </a:spcAft>
              <a:buNone/>
              <a:defRPr>
                <a:solidFill>
                  <a:schemeClr val="bg1"/>
                </a:solidFill>
                <a:latin typeface="Myriad Pro" pitchFamily="34" charset="0"/>
              </a:defRPr>
            </a:lvl4pPr>
            <a:lvl5pPr marL="1828800" indent="0" algn="ctr" rtl="0" eaLnBrk="0" fontAlgn="base" hangingPunct="0">
              <a:lnSpc>
                <a:spcPct val="105000"/>
              </a:lnSpc>
              <a:spcBef>
                <a:spcPct val="15000"/>
              </a:spcBef>
              <a:spcAft>
                <a:spcPct val="5000"/>
              </a:spcAft>
              <a:buNone/>
              <a:defRPr>
                <a:solidFill>
                  <a:schemeClr val="bg1"/>
                </a:solidFill>
                <a:latin typeface="Myriad Pro" pitchFamily="34" charset="0"/>
              </a:defRPr>
            </a:lvl5pPr>
            <a:lvl6pPr marL="2286000" indent="0" algn="ctr" rtl="0" fontAlgn="base">
              <a:lnSpc>
                <a:spcPct val="105000"/>
              </a:lnSpc>
              <a:spcBef>
                <a:spcPct val="15000"/>
              </a:spcBef>
              <a:spcAft>
                <a:spcPct val="5000"/>
              </a:spcAft>
              <a:buNone/>
              <a:defRPr>
                <a:solidFill>
                  <a:schemeClr val="tx1"/>
                </a:solidFill>
                <a:latin typeface="+mn-lt"/>
              </a:defRPr>
            </a:lvl6pPr>
            <a:lvl7pPr marL="2743200" indent="0" algn="ctr" rtl="0" fontAlgn="base">
              <a:lnSpc>
                <a:spcPct val="105000"/>
              </a:lnSpc>
              <a:spcBef>
                <a:spcPct val="15000"/>
              </a:spcBef>
              <a:spcAft>
                <a:spcPct val="5000"/>
              </a:spcAft>
              <a:buNone/>
              <a:defRPr>
                <a:solidFill>
                  <a:schemeClr val="tx1"/>
                </a:solidFill>
                <a:latin typeface="+mn-lt"/>
              </a:defRPr>
            </a:lvl7pPr>
            <a:lvl8pPr marL="3200400" indent="0" algn="ctr" rtl="0" fontAlgn="base">
              <a:lnSpc>
                <a:spcPct val="105000"/>
              </a:lnSpc>
              <a:spcBef>
                <a:spcPct val="15000"/>
              </a:spcBef>
              <a:spcAft>
                <a:spcPct val="5000"/>
              </a:spcAft>
              <a:buNone/>
              <a:defRPr>
                <a:solidFill>
                  <a:schemeClr val="tx1"/>
                </a:solidFill>
                <a:latin typeface="+mn-lt"/>
              </a:defRPr>
            </a:lvl8pPr>
            <a:lvl9pPr marL="3657600" indent="0" algn="ctr" rtl="0" fontAlgn="base">
              <a:lnSpc>
                <a:spcPct val="105000"/>
              </a:lnSpc>
              <a:spcBef>
                <a:spcPct val="15000"/>
              </a:spcBef>
              <a:spcAft>
                <a:spcPct val="5000"/>
              </a:spcAft>
              <a:buNone/>
              <a:defRPr>
                <a:solidFill>
                  <a:schemeClr val="tx1"/>
                </a:solidFill>
                <a:latin typeface="+mn-lt"/>
              </a:defRPr>
            </a:lvl9pPr>
          </a:lstStyle>
          <a:p>
            <a:pPr>
              <a:defRPr/>
            </a:pPr>
            <a:r>
              <a:rPr lang="en-US" sz="3199" kern="0" dirty="0" smtClean="0">
                <a:latin typeface="+mn-lt"/>
                <a:ea typeface="Times New Roman" charset="0"/>
                <a:cs typeface="Times New Roman" charset="0"/>
              </a:rPr>
              <a:t>Image Perforation: Automatically Accelerating Image Pipelines by Intelligently Skipping Samples </a:t>
            </a:r>
            <a:r>
              <a:rPr lang="en-US" sz="2666" kern="0" dirty="0" smtClean="0">
                <a:latin typeface="+mn-lt"/>
                <a:ea typeface="Times New Roman" charset="0"/>
                <a:cs typeface="Times New Roman" charset="0"/>
              </a:rPr>
              <a:t/>
            </a:r>
            <a:br>
              <a:rPr lang="en-US" sz="2666" kern="0" dirty="0" smtClean="0">
                <a:latin typeface="+mn-lt"/>
                <a:ea typeface="Times New Roman" charset="0"/>
                <a:cs typeface="Times New Roman" charset="0"/>
              </a:rPr>
            </a:br>
            <a:r>
              <a:rPr lang="en-US" sz="2399" kern="0" dirty="0" smtClean="0">
                <a:latin typeface="+mn-lt"/>
                <a:ea typeface="Times New Roman" charset="0"/>
                <a:cs typeface="Times New Roman" charset="0"/>
              </a:rPr>
              <a:t/>
            </a:r>
            <a:br>
              <a:rPr lang="en-US" sz="2399" kern="0" dirty="0" smtClean="0">
                <a:latin typeface="+mn-lt"/>
                <a:ea typeface="Times New Roman" charset="0"/>
                <a:cs typeface="Times New Roman" charset="0"/>
              </a:rPr>
            </a:br>
            <a:r>
              <a:rPr lang="en-US" sz="2000" kern="0" dirty="0" smtClean="0">
                <a:latin typeface="+mn-lt"/>
                <a:ea typeface="Times New Roman" charset="0"/>
                <a:cs typeface="Times New Roman" charset="0"/>
              </a:rPr>
              <a:t> Liming Lou</a:t>
            </a:r>
            <a:r>
              <a:rPr lang="en-US" altLang="zh-CN" sz="2000" kern="0" baseline="30000" dirty="0" smtClean="0">
                <a:latin typeface="+mn-lt"/>
                <a:ea typeface="Times New Roman" charset="0"/>
                <a:cs typeface="Times New Roman" charset="0"/>
              </a:rPr>
              <a:t>1,3  </a:t>
            </a:r>
            <a:r>
              <a:rPr lang="en-US" sz="2000" kern="0" dirty="0" smtClean="0">
                <a:latin typeface="+mn-lt"/>
                <a:ea typeface="Times New Roman" charset="0"/>
                <a:cs typeface="Times New Roman" charset="0"/>
              </a:rPr>
              <a:t>Paul Nguyen</a:t>
            </a:r>
            <a:r>
              <a:rPr lang="en-US" altLang="zh-CN" sz="2000" kern="0" baseline="30000" dirty="0" smtClean="0">
                <a:latin typeface="+mn-lt"/>
                <a:ea typeface="Times New Roman" charset="0"/>
                <a:cs typeface="Times New Roman" charset="0"/>
              </a:rPr>
              <a:t>1 </a:t>
            </a:r>
          </a:p>
          <a:p>
            <a:pPr>
              <a:defRPr/>
            </a:pPr>
            <a:r>
              <a:rPr lang="en-US" sz="2000" kern="0" dirty="0" smtClean="0">
                <a:latin typeface="+mn-lt"/>
                <a:ea typeface="Times New Roman" charset="0"/>
                <a:cs typeface="Times New Roman" charset="0"/>
              </a:rPr>
              <a:t> Jason Lawrence</a:t>
            </a:r>
            <a:r>
              <a:rPr lang="en-US" sz="2000" kern="0" baseline="30000" dirty="0" smtClean="0">
                <a:latin typeface="+mn-lt"/>
                <a:ea typeface="Times New Roman" charset="0"/>
                <a:cs typeface="Times New Roman" charset="0"/>
              </a:rPr>
              <a:t>1,2</a:t>
            </a:r>
            <a:r>
              <a:rPr lang="en-US" sz="2000" kern="0" dirty="0" smtClean="0">
                <a:latin typeface="+mn-lt"/>
                <a:ea typeface="Times New Roman" charset="0"/>
                <a:cs typeface="Times New Roman" charset="0"/>
              </a:rPr>
              <a:t> Connelly Barnes</a:t>
            </a:r>
            <a:r>
              <a:rPr lang="en-US" altLang="zh-CN" sz="2000" kern="0" baseline="30000" dirty="0" smtClean="0">
                <a:latin typeface="+mn-lt"/>
                <a:ea typeface="Times New Roman" charset="0"/>
                <a:cs typeface="Times New Roman" charset="0"/>
              </a:rPr>
              <a:t>1</a:t>
            </a:r>
            <a:r>
              <a:rPr lang="en-US" sz="2000" kern="0" dirty="0" smtClean="0">
                <a:latin typeface="+mn-lt"/>
                <a:ea typeface="Times New Roman" charset="0"/>
                <a:cs typeface="Times New Roman" charset="0"/>
              </a:rPr>
              <a:t>      </a:t>
            </a:r>
            <a:br>
              <a:rPr lang="en-US" sz="2000" kern="0" dirty="0" smtClean="0">
                <a:latin typeface="+mn-lt"/>
                <a:ea typeface="Times New Roman" charset="0"/>
                <a:cs typeface="Times New Roman" charset="0"/>
              </a:rPr>
            </a:br>
            <a:endParaRPr lang="en-US" sz="2133" kern="0" dirty="0">
              <a:latin typeface="+mn-lt"/>
              <a:ea typeface="Times New Roman" charset="0"/>
              <a:cs typeface="Times New Roman" charset="0"/>
            </a:endParaRPr>
          </a:p>
          <a:p>
            <a:pPr>
              <a:defRPr/>
            </a:pPr>
            <a:r>
              <a:rPr lang="en-US" sz="2670" kern="0" dirty="0" smtClean="0">
                <a:solidFill>
                  <a:srgbClr val="FFCC99"/>
                </a:solidFill>
                <a:latin typeface="+mn-lt"/>
                <a:ea typeface="Times New Roman" charset="0"/>
                <a:cs typeface="Times New Roman" charset="0"/>
              </a:rPr>
              <a:t>Presenter</a:t>
            </a:r>
            <a:r>
              <a:rPr lang="en-US" sz="2670" kern="0" dirty="0">
                <a:solidFill>
                  <a:srgbClr val="FFCC99"/>
                </a:solidFill>
                <a:latin typeface="+mn-lt"/>
                <a:ea typeface="Times New Roman" charset="0"/>
                <a:cs typeface="Times New Roman" charset="0"/>
              </a:rPr>
              <a:t>: Liming </a:t>
            </a:r>
            <a:r>
              <a:rPr lang="en-US" sz="2670" kern="0" dirty="0" smtClean="0">
                <a:solidFill>
                  <a:srgbClr val="FFCC99"/>
                </a:solidFill>
                <a:latin typeface="+mn-lt"/>
                <a:ea typeface="Times New Roman" charset="0"/>
                <a:cs typeface="Times New Roman" charset="0"/>
              </a:rPr>
              <a:t>Lou</a:t>
            </a:r>
            <a:r>
              <a:rPr lang="en-US" sz="2670" kern="0" baseline="30000" dirty="0" smtClean="0">
                <a:solidFill>
                  <a:srgbClr val="FFCC99"/>
                </a:solidFill>
                <a:latin typeface="+mn-lt"/>
                <a:ea typeface="Times New Roman" charset="0"/>
                <a:cs typeface="Times New Roman" charset="0"/>
              </a:rPr>
              <a:t>1,3</a:t>
            </a:r>
            <a:br>
              <a:rPr lang="en-US" sz="2670" kern="0" baseline="30000" dirty="0" smtClean="0">
                <a:solidFill>
                  <a:srgbClr val="FFCC99"/>
                </a:solidFill>
                <a:latin typeface="+mn-lt"/>
                <a:ea typeface="Times New Roman" charset="0"/>
                <a:cs typeface="Times New Roman" charset="0"/>
              </a:rPr>
            </a:br>
            <a:r>
              <a:rPr lang="en-US" sz="2670" kern="0" baseline="30000" dirty="0" smtClean="0">
                <a:solidFill>
                  <a:srgbClr val="FFCC99"/>
                </a:solidFill>
                <a:latin typeface="+mn-lt"/>
                <a:ea typeface="Times New Roman" charset="0"/>
                <a:cs typeface="Times New Roman" charset="0"/>
              </a:rPr>
              <a:t/>
            </a:r>
            <a:br>
              <a:rPr lang="en-US" sz="2670" kern="0" baseline="30000" dirty="0" smtClean="0">
                <a:solidFill>
                  <a:srgbClr val="FFCC99"/>
                </a:solidFill>
                <a:latin typeface="+mn-lt"/>
                <a:ea typeface="Times New Roman" charset="0"/>
                <a:cs typeface="Times New Roman" charset="0"/>
              </a:rPr>
            </a:br>
            <a:r>
              <a:rPr lang="en-US" altLang="zh-CN" sz="2000" kern="0" baseline="30000" dirty="0">
                <a:solidFill>
                  <a:srgbClr val="FFCC99"/>
                </a:solidFill>
                <a:ea typeface="Times New Roman" charset="0"/>
                <a:cs typeface="Times New Roman" charset="0"/>
              </a:rPr>
              <a:t> 1</a:t>
            </a:r>
            <a:r>
              <a:rPr lang="en-US" altLang="zh-CN" sz="2000" kern="0" dirty="0">
                <a:solidFill>
                  <a:srgbClr val="FFCC99"/>
                </a:solidFill>
                <a:ea typeface="Times New Roman" charset="0"/>
                <a:cs typeface="Times New Roman" charset="0"/>
              </a:rPr>
              <a:t>University of Virginia  </a:t>
            </a:r>
            <a:r>
              <a:rPr lang="en-US" altLang="zh-CN" sz="2000" kern="0" baseline="30000" dirty="0">
                <a:solidFill>
                  <a:srgbClr val="FFCC99"/>
                </a:solidFill>
                <a:ea typeface="Times New Roman" charset="0"/>
                <a:cs typeface="Times New Roman" charset="0"/>
              </a:rPr>
              <a:t>2</a:t>
            </a:r>
            <a:r>
              <a:rPr lang="en-US" sz="2000" kern="0" dirty="0">
                <a:solidFill>
                  <a:srgbClr val="FFCC99"/>
                </a:solidFill>
                <a:ea typeface="Times New Roman" charset="0"/>
                <a:cs typeface="Times New Roman" charset="0"/>
              </a:rPr>
              <a:t>Google </a:t>
            </a:r>
            <a:r>
              <a:rPr lang="en-US" sz="2000" kern="0" dirty="0">
                <a:ea typeface="Times New Roman" charset="0"/>
                <a:cs typeface="Times New Roman" charset="0"/>
              </a:rPr>
              <a:t> </a:t>
            </a:r>
            <a:r>
              <a:rPr lang="en-US" altLang="zh-CN" sz="2000" kern="0" baseline="30000" dirty="0">
                <a:solidFill>
                  <a:srgbClr val="FFCC99"/>
                </a:solidFill>
                <a:ea typeface="Times New Roman" charset="0"/>
                <a:cs typeface="Times New Roman" charset="0"/>
              </a:rPr>
              <a:t>3</a:t>
            </a:r>
            <a:r>
              <a:rPr lang="en-US" altLang="zh-CN" sz="2000" kern="0" dirty="0">
                <a:solidFill>
                  <a:srgbClr val="FFCC99"/>
                </a:solidFill>
                <a:ea typeface="Times New Roman" charset="0"/>
                <a:cs typeface="Times New Roman" charset="0"/>
              </a:rPr>
              <a:t>Shandong </a:t>
            </a:r>
            <a:r>
              <a:rPr lang="en-US" altLang="zh-CN" sz="2000" kern="0" dirty="0" smtClean="0">
                <a:solidFill>
                  <a:srgbClr val="FFCC99"/>
                </a:solidFill>
                <a:ea typeface="Times New Roman" charset="0"/>
                <a:cs typeface="Times New Roman" charset="0"/>
              </a:rPr>
              <a:t>University</a:t>
            </a:r>
            <a:endParaRPr lang="en-US" sz="2000" kern="0" baseline="30000" dirty="0" smtClean="0">
              <a:solidFill>
                <a:srgbClr val="FFCC99"/>
              </a:solidFill>
              <a:latin typeface="+mn-lt"/>
              <a:ea typeface="Times New Roman" charset="0"/>
              <a:cs typeface="Times New Roman" charset="0"/>
            </a:endParaRPr>
          </a:p>
        </p:txBody>
      </p:sp>
      <p:sp>
        <p:nvSpPr>
          <p:cNvPr id="2" name="TextBox 1"/>
          <p:cNvSpPr txBox="1"/>
          <p:nvPr/>
        </p:nvSpPr>
        <p:spPr>
          <a:xfrm>
            <a:off x="12521682" y="4161453"/>
            <a:ext cx="184731" cy="523220"/>
          </a:xfrm>
          <a:prstGeom prst="rect">
            <a:avLst/>
          </a:prstGeom>
          <a:noFill/>
        </p:spPr>
        <p:txBody>
          <a:bodyPr wrap="none" rtlCol="0">
            <a:spAutoFit/>
          </a:bodyPr>
          <a:lstStyle/>
          <a:p>
            <a:endParaRPr lang="en-US" sz="28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611315039"/>
      </p:ext>
    </p:extLst>
  </p:cSld>
  <p:clrMapOvr>
    <a:masterClrMapping/>
  </p:clrMapOvr>
  <mc:AlternateContent xmlns:mc="http://schemas.openxmlformats.org/markup-compatibility/2006" xmlns:p14="http://schemas.microsoft.com/office/powerpoint/2010/main">
    <mc:Choice Requires="p14">
      <p:transition spd="slow" p14:dur="2000" advTm="2"/>
    </mc:Choice>
    <mc:Fallback xmlns="">
      <p:transition spd="slow" advTm="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951092" y="4057507"/>
            <a:ext cx="304800" cy="304800"/>
          </a:xfrm>
          <a:prstGeom prst="ellipse">
            <a:avLst/>
          </a:prstGeom>
          <a:solidFill>
            <a:schemeClr val="bg1"/>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smtClean="0">
                <a:solidFill>
                  <a:schemeClr val="tx1"/>
                </a:solidFill>
              </a:rPr>
              <a:t>?</a:t>
            </a:r>
          </a:p>
        </p:txBody>
      </p:sp>
      <p:sp>
        <p:nvSpPr>
          <p:cNvPr id="44" name="Oval 43"/>
          <p:cNvSpPr/>
          <p:nvPr/>
        </p:nvSpPr>
        <p:spPr>
          <a:xfrm>
            <a:off x="5951092" y="4057507"/>
            <a:ext cx="304800" cy="304800"/>
          </a:xfrm>
          <a:prstGeom prst="ellipse">
            <a:avLst/>
          </a:prstGeom>
          <a:solidFill>
            <a:srgbClr val="E0771E"/>
          </a:solidFill>
          <a:ln>
            <a:solidFill>
              <a:srgbClr val="E0771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4" name="Title 3"/>
          <p:cNvSpPr>
            <a:spLocks noGrp="1"/>
          </p:cNvSpPr>
          <p:nvPr>
            <p:ph type="title"/>
          </p:nvPr>
        </p:nvSpPr>
        <p:spPr/>
        <p:txBody>
          <a:bodyPr/>
          <a:lstStyle/>
          <a:p>
            <a:r>
              <a:rPr lang="en-US" sz="3600" dirty="0"/>
              <a:t>Pre-computed Reconstruction: Spatially Invariant Gaussian</a:t>
            </a:r>
          </a:p>
        </p:txBody>
      </p:sp>
      <p:sp>
        <p:nvSpPr>
          <p:cNvPr id="3" name="Oval 2"/>
          <p:cNvSpPr/>
          <p:nvPr/>
        </p:nvSpPr>
        <p:spPr>
          <a:xfrm>
            <a:off x="4350892" y="4057507"/>
            <a:ext cx="304800" cy="304800"/>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1" name="Oval 10"/>
          <p:cNvSpPr/>
          <p:nvPr/>
        </p:nvSpPr>
        <p:spPr>
          <a:xfrm>
            <a:off x="7475092" y="4057507"/>
            <a:ext cx="304800" cy="304800"/>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2" name="Oval 11"/>
          <p:cNvSpPr/>
          <p:nvPr/>
        </p:nvSpPr>
        <p:spPr>
          <a:xfrm>
            <a:off x="4350892" y="5048107"/>
            <a:ext cx="304800" cy="304800"/>
          </a:xfrm>
          <a:prstGeom prst="ellipse">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4" name="Oval 13"/>
          <p:cNvSpPr/>
          <p:nvPr/>
        </p:nvSpPr>
        <p:spPr>
          <a:xfrm>
            <a:off x="5951092" y="5048107"/>
            <a:ext cx="304800" cy="304800"/>
          </a:xfrm>
          <a:prstGeom prst="ellipse">
            <a:avLst/>
          </a:prstGeom>
          <a:solidFill>
            <a:srgbClr val="3C9617"/>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5" name="Oval 14"/>
          <p:cNvSpPr/>
          <p:nvPr/>
        </p:nvSpPr>
        <p:spPr>
          <a:xfrm>
            <a:off x="7478934" y="5072170"/>
            <a:ext cx="304800" cy="304800"/>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8" name="Triangle 17"/>
          <p:cNvSpPr/>
          <p:nvPr/>
        </p:nvSpPr>
        <p:spPr>
          <a:xfrm>
            <a:off x="7170292" y="3431357"/>
            <a:ext cx="958852" cy="778550"/>
          </a:xfrm>
          <a:custGeom>
            <a:avLst/>
            <a:gdLst>
              <a:gd name="connsiteX0" fmla="*/ 0 w 1905001"/>
              <a:gd name="connsiteY0" fmla="*/ 634225 h 634225"/>
              <a:gd name="connsiteX1" fmla="*/ 985952 w 1905001"/>
              <a:gd name="connsiteY1" fmla="*/ 0 h 634225"/>
              <a:gd name="connsiteX2" fmla="*/ 1905001 w 1905001"/>
              <a:gd name="connsiteY2" fmla="*/ 634225 h 634225"/>
              <a:gd name="connsiteX3" fmla="*/ 0 w 1905001"/>
              <a:gd name="connsiteY3" fmla="*/ 634225 h 634225"/>
              <a:gd name="connsiteX0" fmla="*/ 18842 w 1946672"/>
              <a:gd name="connsiteY0" fmla="*/ 634225 h 634225"/>
              <a:gd name="connsiteX1" fmla="*/ 1004794 w 1946672"/>
              <a:gd name="connsiteY1" fmla="*/ 0 h 634225"/>
              <a:gd name="connsiteX2" fmla="*/ 1923843 w 1946672"/>
              <a:gd name="connsiteY2" fmla="*/ 634225 h 634225"/>
              <a:gd name="connsiteX3" fmla="*/ 18842 w 1946672"/>
              <a:gd name="connsiteY3" fmla="*/ 634225 h 634225"/>
              <a:gd name="connsiteX0" fmla="*/ 0 w 1927830"/>
              <a:gd name="connsiteY0" fmla="*/ 634225 h 634225"/>
              <a:gd name="connsiteX1" fmla="*/ 985952 w 1927830"/>
              <a:gd name="connsiteY1" fmla="*/ 0 h 634225"/>
              <a:gd name="connsiteX2" fmla="*/ 1905001 w 1927830"/>
              <a:gd name="connsiteY2" fmla="*/ 634225 h 634225"/>
              <a:gd name="connsiteX3" fmla="*/ 0 w 1927830"/>
              <a:gd name="connsiteY3" fmla="*/ 634225 h 634225"/>
              <a:gd name="connsiteX0" fmla="*/ 0 w 1905001"/>
              <a:gd name="connsiteY0" fmla="*/ 634225 h 634225"/>
              <a:gd name="connsiteX1" fmla="*/ 985952 w 1905001"/>
              <a:gd name="connsiteY1" fmla="*/ 0 h 634225"/>
              <a:gd name="connsiteX2" fmla="*/ 1905001 w 1905001"/>
              <a:gd name="connsiteY2" fmla="*/ 634225 h 634225"/>
              <a:gd name="connsiteX3" fmla="*/ 0 w 1905001"/>
              <a:gd name="connsiteY3" fmla="*/ 634225 h 634225"/>
              <a:gd name="connsiteX0" fmla="*/ 0 w 1996441"/>
              <a:gd name="connsiteY0" fmla="*/ 634225 h 725665"/>
              <a:gd name="connsiteX1" fmla="*/ 985952 w 1996441"/>
              <a:gd name="connsiteY1" fmla="*/ 0 h 725665"/>
              <a:gd name="connsiteX2" fmla="*/ 1996441 w 1996441"/>
              <a:gd name="connsiteY2" fmla="*/ 725665 h 725665"/>
              <a:gd name="connsiteX0" fmla="*/ 0 w 1925003"/>
              <a:gd name="connsiteY0" fmla="*/ 634226 h 639941"/>
              <a:gd name="connsiteX1" fmla="*/ 985952 w 1925003"/>
              <a:gd name="connsiteY1" fmla="*/ 1 h 639941"/>
              <a:gd name="connsiteX2" fmla="*/ 1925003 w 1925003"/>
              <a:gd name="connsiteY2" fmla="*/ 639941 h 639941"/>
            </a:gdLst>
            <a:ahLst/>
            <a:cxnLst>
              <a:cxn ang="0">
                <a:pos x="connsiteX0" y="connsiteY0"/>
              </a:cxn>
              <a:cxn ang="0">
                <a:pos x="connsiteX1" y="connsiteY1"/>
              </a:cxn>
              <a:cxn ang="0">
                <a:pos x="connsiteX2" y="connsiteY2"/>
              </a:cxn>
            </a:cxnLst>
            <a:rect l="l" t="t" r="r" b="b"/>
            <a:pathLst>
              <a:path w="1925003" h="639941">
                <a:moveTo>
                  <a:pt x="0" y="634226"/>
                </a:moveTo>
                <a:cubicBezTo>
                  <a:pt x="661212" y="442797"/>
                  <a:pt x="665118" y="-951"/>
                  <a:pt x="985952" y="1"/>
                </a:cubicBezTo>
                <a:cubicBezTo>
                  <a:pt x="1306786" y="953"/>
                  <a:pt x="1226363" y="371360"/>
                  <a:pt x="1925003" y="639941"/>
                </a:cubicBezTo>
              </a:path>
            </a:pathLst>
          </a:custGeom>
          <a:no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30" name="TextBox 29"/>
          <p:cNvSpPr txBox="1"/>
          <p:nvPr/>
        </p:nvSpPr>
        <p:spPr>
          <a:xfrm>
            <a:off x="5036692" y="5943397"/>
            <a:ext cx="2133600" cy="400110"/>
          </a:xfrm>
          <a:prstGeom prst="rect">
            <a:avLst/>
          </a:prstGeom>
          <a:noFill/>
        </p:spPr>
        <p:txBody>
          <a:bodyPr wrap="square" rtlCol="0">
            <a:spAutoFit/>
          </a:bodyPr>
          <a:lstStyle/>
          <a:p>
            <a:pPr algn="ctr"/>
            <a:r>
              <a:rPr lang="en-US" altLang="zh-CN" sz="2000" dirty="0" smtClean="0">
                <a:latin typeface="+mn-lt"/>
                <a:ea typeface="Times New Roman" charset="0"/>
                <a:cs typeface="Times New Roman" charset="0"/>
              </a:rPr>
              <a:t>Known Samples</a:t>
            </a:r>
            <a:endParaRPr lang="en-US" sz="2000" dirty="0">
              <a:latin typeface="+mn-lt"/>
              <a:ea typeface="Times New Roman" charset="0"/>
              <a:cs typeface="Times New Roman" charset="0"/>
            </a:endParaRPr>
          </a:p>
        </p:txBody>
      </p:sp>
      <p:sp>
        <p:nvSpPr>
          <p:cNvPr id="31" name="TextBox 30"/>
          <p:cNvSpPr txBox="1"/>
          <p:nvPr/>
        </p:nvSpPr>
        <p:spPr>
          <a:xfrm>
            <a:off x="5065712" y="3047797"/>
            <a:ext cx="2057400" cy="400110"/>
          </a:xfrm>
          <a:prstGeom prst="rect">
            <a:avLst/>
          </a:prstGeom>
          <a:noFill/>
        </p:spPr>
        <p:txBody>
          <a:bodyPr wrap="square" rtlCol="0">
            <a:spAutoFit/>
          </a:bodyPr>
          <a:lstStyle/>
          <a:p>
            <a:pPr algn="ctr"/>
            <a:r>
              <a:rPr lang="en-US" altLang="zh-CN" sz="2000" dirty="0" smtClean="0">
                <a:latin typeface="+mn-lt"/>
                <a:ea typeface="Times New Roman" charset="0"/>
                <a:cs typeface="Times New Roman" charset="0"/>
              </a:rPr>
              <a:t>Missing Sample</a:t>
            </a:r>
            <a:endParaRPr lang="en-US" sz="2000" dirty="0">
              <a:latin typeface="+mn-lt"/>
              <a:ea typeface="Times New Roman" charset="0"/>
              <a:cs typeface="Times New Roman" charset="0"/>
            </a:endParaRPr>
          </a:p>
        </p:txBody>
      </p:sp>
      <p:cxnSp>
        <p:nvCxnSpPr>
          <p:cNvPr id="33" name="Straight Arrow Connector 32"/>
          <p:cNvCxnSpPr>
            <a:stCxn id="3" idx="6"/>
          </p:cNvCxnSpPr>
          <p:nvPr/>
        </p:nvCxnSpPr>
        <p:spPr>
          <a:xfrm>
            <a:off x="4655692" y="4209907"/>
            <a:ext cx="1295400" cy="1752600"/>
          </a:xfrm>
          <a:prstGeom prst="straightConnector1">
            <a:avLst/>
          </a:prstGeom>
          <a:ln>
            <a:solidFill>
              <a:schemeClr val="tx2"/>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2" idx="6"/>
          </p:cNvCxnSpPr>
          <p:nvPr/>
        </p:nvCxnSpPr>
        <p:spPr>
          <a:xfrm>
            <a:off x="4655692" y="5200507"/>
            <a:ext cx="1219200" cy="762000"/>
          </a:xfrm>
          <a:prstGeom prst="straightConnector1">
            <a:avLst/>
          </a:prstGeom>
          <a:ln>
            <a:solidFill>
              <a:schemeClr val="tx2"/>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4" idx="4"/>
            <a:endCxn id="30" idx="0"/>
          </p:cNvCxnSpPr>
          <p:nvPr/>
        </p:nvCxnSpPr>
        <p:spPr>
          <a:xfrm>
            <a:off x="6103492" y="5352907"/>
            <a:ext cx="0" cy="590490"/>
          </a:xfrm>
          <a:prstGeom prst="straightConnector1">
            <a:avLst/>
          </a:prstGeom>
          <a:ln>
            <a:solidFill>
              <a:schemeClr val="tx2"/>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5" idx="4"/>
          </p:cNvCxnSpPr>
          <p:nvPr/>
        </p:nvCxnSpPr>
        <p:spPr>
          <a:xfrm flipH="1">
            <a:off x="6332092" y="5376970"/>
            <a:ext cx="1299242" cy="585537"/>
          </a:xfrm>
          <a:prstGeom prst="straightConnector1">
            <a:avLst/>
          </a:prstGeom>
          <a:ln>
            <a:solidFill>
              <a:schemeClr val="tx2"/>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27" name="Triangle 17"/>
          <p:cNvSpPr/>
          <p:nvPr/>
        </p:nvSpPr>
        <p:spPr>
          <a:xfrm>
            <a:off x="4046092" y="3431357"/>
            <a:ext cx="958852" cy="778550"/>
          </a:xfrm>
          <a:custGeom>
            <a:avLst/>
            <a:gdLst>
              <a:gd name="connsiteX0" fmla="*/ 0 w 1905001"/>
              <a:gd name="connsiteY0" fmla="*/ 634225 h 634225"/>
              <a:gd name="connsiteX1" fmla="*/ 985952 w 1905001"/>
              <a:gd name="connsiteY1" fmla="*/ 0 h 634225"/>
              <a:gd name="connsiteX2" fmla="*/ 1905001 w 1905001"/>
              <a:gd name="connsiteY2" fmla="*/ 634225 h 634225"/>
              <a:gd name="connsiteX3" fmla="*/ 0 w 1905001"/>
              <a:gd name="connsiteY3" fmla="*/ 634225 h 634225"/>
              <a:gd name="connsiteX0" fmla="*/ 18842 w 1946672"/>
              <a:gd name="connsiteY0" fmla="*/ 634225 h 634225"/>
              <a:gd name="connsiteX1" fmla="*/ 1004794 w 1946672"/>
              <a:gd name="connsiteY1" fmla="*/ 0 h 634225"/>
              <a:gd name="connsiteX2" fmla="*/ 1923843 w 1946672"/>
              <a:gd name="connsiteY2" fmla="*/ 634225 h 634225"/>
              <a:gd name="connsiteX3" fmla="*/ 18842 w 1946672"/>
              <a:gd name="connsiteY3" fmla="*/ 634225 h 634225"/>
              <a:gd name="connsiteX0" fmla="*/ 0 w 1927830"/>
              <a:gd name="connsiteY0" fmla="*/ 634225 h 634225"/>
              <a:gd name="connsiteX1" fmla="*/ 985952 w 1927830"/>
              <a:gd name="connsiteY1" fmla="*/ 0 h 634225"/>
              <a:gd name="connsiteX2" fmla="*/ 1905001 w 1927830"/>
              <a:gd name="connsiteY2" fmla="*/ 634225 h 634225"/>
              <a:gd name="connsiteX3" fmla="*/ 0 w 1927830"/>
              <a:gd name="connsiteY3" fmla="*/ 634225 h 634225"/>
              <a:gd name="connsiteX0" fmla="*/ 0 w 1905001"/>
              <a:gd name="connsiteY0" fmla="*/ 634225 h 634225"/>
              <a:gd name="connsiteX1" fmla="*/ 985952 w 1905001"/>
              <a:gd name="connsiteY1" fmla="*/ 0 h 634225"/>
              <a:gd name="connsiteX2" fmla="*/ 1905001 w 1905001"/>
              <a:gd name="connsiteY2" fmla="*/ 634225 h 634225"/>
              <a:gd name="connsiteX3" fmla="*/ 0 w 1905001"/>
              <a:gd name="connsiteY3" fmla="*/ 634225 h 634225"/>
              <a:gd name="connsiteX0" fmla="*/ 0 w 1996441"/>
              <a:gd name="connsiteY0" fmla="*/ 634225 h 725665"/>
              <a:gd name="connsiteX1" fmla="*/ 985952 w 1996441"/>
              <a:gd name="connsiteY1" fmla="*/ 0 h 725665"/>
              <a:gd name="connsiteX2" fmla="*/ 1996441 w 1996441"/>
              <a:gd name="connsiteY2" fmla="*/ 725665 h 725665"/>
              <a:gd name="connsiteX0" fmla="*/ 0 w 1925003"/>
              <a:gd name="connsiteY0" fmla="*/ 634226 h 639941"/>
              <a:gd name="connsiteX1" fmla="*/ 985952 w 1925003"/>
              <a:gd name="connsiteY1" fmla="*/ 1 h 639941"/>
              <a:gd name="connsiteX2" fmla="*/ 1925003 w 1925003"/>
              <a:gd name="connsiteY2" fmla="*/ 639941 h 639941"/>
            </a:gdLst>
            <a:ahLst/>
            <a:cxnLst>
              <a:cxn ang="0">
                <a:pos x="connsiteX0" y="connsiteY0"/>
              </a:cxn>
              <a:cxn ang="0">
                <a:pos x="connsiteX1" y="connsiteY1"/>
              </a:cxn>
              <a:cxn ang="0">
                <a:pos x="connsiteX2" y="connsiteY2"/>
              </a:cxn>
            </a:cxnLst>
            <a:rect l="l" t="t" r="r" b="b"/>
            <a:pathLst>
              <a:path w="1925003" h="639941">
                <a:moveTo>
                  <a:pt x="0" y="634226"/>
                </a:moveTo>
                <a:cubicBezTo>
                  <a:pt x="661212" y="442797"/>
                  <a:pt x="665118" y="-951"/>
                  <a:pt x="985952" y="1"/>
                </a:cubicBezTo>
                <a:cubicBezTo>
                  <a:pt x="1306786" y="953"/>
                  <a:pt x="1226363" y="371360"/>
                  <a:pt x="1925003" y="639941"/>
                </a:cubicBezTo>
              </a:path>
            </a:pathLst>
          </a:custGeom>
          <a:no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29" name="Triangle 17"/>
          <p:cNvSpPr/>
          <p:nvPr/>
        </p:nvSpPr>
        <p:spPr>
          <a:xfrm>
            <a:off x="4046092" y="4470070"/>
            <a:ext cx="958852" cy="773476"/>
          </a:xfrm>
          <a:custGeom>
            <a:avLst/>
            <a:gdLst>
              <a:gd name="connsiteX0" fmla="*/ 0 w 1905001"/>
              <a:gd name="connsiteY0" fmla="*/ 634225 h 634225"/>
              <a:gd name="connsiteX1" fmla="*/ 985952 w 1905001"/>
              <a:gd name="connsiteY1" fmla="*/ 0 h 634225"/>
              <a:gd name="connsiteX2" fmla="*/ 1905001 w 1905001"/>
              <a:gd name="connsiteY2" fmla="*/ 634225 h 634225"/>
              <a:gd name="connsiteX3" fmla="*/ 0 w 1905001"/>
              <a:gd name="connsiteY3" fmla="*/ 634225 h 634225"/>
              <a:gd name="connsiteX0" fmla="*/ 18842 w 1946672"/>
              <a:gd name="connsiteY0" fmla="*/ 634225 h 634225"/>
              <a:gd name="connsiteX1" fmla="*/ 1004794 w 1946672"/>
              <a:gd name="connsiteY1" fmla="*/ 0 h 634225"/>
              <a:gd name="connsiteX2" fmla="*/ 1923843 w 1946672"/>
              <a:gd name="connsiteY2" fmla="*/ 634225 h 634225"/>
              <a:gd name="connsiteX3" fmla="*/ 18842 w 1946672"/>
              <a:gd name="connsiteY3" fmla="*/ 634225 h 634225"/>
              <a:gd name="connsiteX0" fmla="*/ 0 w 1927830"/>
              <a:gd name="connsiteY0" fmla="*/ 634225 h 634225"/>
              <a:gd name="connsiteX1" fmla="*/ 985952 w 1927830"/>
              <a:gd name="connsiteY1" fmla="*/ 0 h 634225"/>
              <a:gd name="connsiteX2" fmla="*/ 1905001 w 1927830"/>
              <a:gd name="connsiteY2" fmla="*/ 634225 h 634225"/>
              <a:gd name="connsiteX3" fmla="*/ 0 w 1927830"/>
              <a:gd name="connsiteY3" fmla="*/ 634225 h 634225"/>
              <a:gd name="connsiteX0" fmla="*/ 0 w 1905001"/>
              <a:gd name="connsiteY0" fmla="*/ 634225 h 634225"/>
              <a:gd name="connsiteX1" fmla="*/ 985952 w 1905001"/>
              <a:gd name="connsiteY1" fmla="*/ 0 h 634225"/>
              <a:gd name="connsiteX2" fmla="*/ 1905001 w 1905001"/>
              <a:gd name="connsiteY2" fmla="*/ 634225 h 634225"/>
              <a:gd name="connsiteX3" fmla="*/ 0 w 1905001"/>
              <a:gd name="connsiteY3" fmla="*/ 634225 h 634225"/>
              <a:gd name="connsiteX0" fmla="*/ 0 w 1996441"/>
              <a:gd name="connsiteY0" fmla="*/ 634225 h 725665"/>
              <a:gd name="connsiteX1" fmla="*/ 985952 w 1996441"/>
              <a:gd name="connsiteY1" fmla="*/ 0 h 725665"/>
              <a:gd name="connsiteX2" fmla="*/ 1996441 w 1996441"/>
              <a:gd name="connsiteY2" fmla="*/ 725665 h 725665"/>
              <a:gd name="connsiteX0" fmla="*/ 0 w 1925003"/>
              <a:gd name="connsiteY0" fmla="*/ 634226 h 639941"/>
              <a:gd name="connsiteX1" fmla="*/ 985952 w 1925003"/>
              <a:gd name="connsiteY1" fmla="*/ 1 h 639941"/>
              <a:gd name="connsiteX2" fmla="*/ 1925003 w 1925003"/>
              <a:gd name="connsiteY2" fmla="*/ 639941 h 639941"/>
            </a:gdLst>
            <a:ahLst/>
            <a:cxnLst>
              <a:cxn ang="0">
                <a:pos x="connsiteX0" y="connsiteY0"/>
              </a:cxn>
              <a:cxn ang="0">
                <a:pos x="connsiteX1" y="connsiteY1"/>
              </a:cxn>
              <a:cxn ang="0">
                <a:pos x="connsiteX2" y="connsiteY2"/>
              </a:cxn>
            </a:cxnLst>
            <a:rect l="l" t="t" r="r" b="b"/>
            <a:pathLst>
              <a:path w="1925003" h="639941">
                <a:moveTo>
                  <a:pt x="0" y="634226"/>
                </a:moveTo>
                <a:cubicBezTo>
                  <a:pt x="661212" y="442797"/>
                  <a:pt x="665118" y="-951"/>
                  <a:pt x="985952" y="1"/>
                </a:cubicBezTo>
                <a:cubicBezTo>
                  <a:pt x="1306786" y="953"/>
                  <a:pt x="1226363" y="371360"/>
                  <a:pt x="1925003" y="639941"/>
                </a:cubicBezTo>
              </a:path>
            </a:pathLst>
          </a:custGeom>
          <a:no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32" name="Triangle 17"/>
          <p:cNvSpPr/>
          <p:nvPr/>
        </p:nvSpPr>
        <p:spPr>
          <a:xfrm>
            <a:off x="5646292" y="4470070"/>
            <a:ext cx="958852" cy="773476"/>
          </a:xfrm>
          <a:custGeom>
            <a:avLst/>
            <a:gdLst>
              <a:gd name="connsiteX0" fmla="*/ 0 w 1905001"/>
              <a:gd name="connsiteY0" fmla="*/ 634225 h 634225"/>
              <a:gd name="connsiteX1" fmla="*/ 985952 w 1905001"/>
              <a:gd name="connsiteY1" fmla="*/ 0 h 634225"/>
              <a:gd name="connsiteX2" fmla="*/ 1905001 w 1905001"/>
              <a:gd name="connsiteY2" fmla="*/ 634225 h 634225"/>
              <a:gd name="connsiteX3" fmla="*/ 0 w 1905001"/>
              <a:gd name="connsiteY3" fmla="*/ 634225 h 634225"/>
              <a:gd name="connsiteX0" fmla="*/ 18842 w 1946672"/>
              <a:gd name="connsiteY0" fmla="*/ 634225 h 634225"/>
              <a:gd name="connsiteX1" fmla="*/ 1004794 w 1946672"/>
              <a:gd name="connsiteY1" fmla="*/ 0 h 634225"/>
              <a:gd name="connsiteX2" fmla="*/ 1923843 w 1946672"/>
              <a:gd name="connsiteY2" fmla="*/ 634225 h 634225"/>
              <a:gd name="connsiteX3" fmla="*/ 18842 w 1946672"/>
              <a:gd name="connsiteY3" fmla="*/ 634225 h 634225"/>
              <a:gd name="connsiteX0" fmla="*/ 0 w 1927830"/>
              <a:gd name="connsiteY0" fmla="*/ 634225 h 634225"/>
              <a:gd name="connsiteX1" fmla="*/ 985952 w 1927830"/>
              <a:gd name="connsiteY1" fmla="*/ 0 h 634225"/>
              <a:gd name="connsiteX2" fmla="*/ 1905001 w 1927830"/>
              <a:gd name="connsiteY2" fmla="*/ 634225 h 634225"/>
              <a:gd name="connsiteX3" fmla="*/ 0 w 1927830"/>
              <a:gd name="connsiteY3" fmla="*/ 634225 h 634225"/>
              <a:gd name="connsiteX0" fmla="*/ 0 w 1905001"/>
              <a:gd name="connsiteY0" fmla="*/ 634225 h 634225"/>
              <a:gd name="connsiteX1" fmla="*/ 985952 w 1905001"/>
              <a:gd name="connsiteY1" fmla="*/ 0 h 634225"/>
              <a:gd name="connsiteX2" fmla="*/ 1905001 w 1905001"/>
              <a:gd name="connsiteY2" fmla="*/ 634225 h 634225"/>
              <a:gd name="connsiteX3" fmla="*/ 0 w 1905001"/>
              <a:gd name="connsiteY3" fmla="*/ 634225 h 634225"/>
              <a:gd name="connsiteX0" fmla="*/ 0 w 1996441"/>
              <a:gd name="connsiteY0" fmla="*/ 634225 h 725665"/>
              <a:gd name="connsiteX1" fmla="*/ 985952 w 1996441"/>
              <a:gd name="connsiteY1" fmla="*/ 0 h 725665"/>
              <a:gd name="connsiteX2" fmla="*/ 1996441 w 1996441"/>
              <a:gd name="connsiteY2" fmla="*/ 725665 h 725665"/>
              <a:gd name="connsiteX0" fmla="*/ 0 w 1925003"/>
              <a:gd name="connsiteY0" fmla="*/ 634226 h 639941"/>
              <a:gd name="connsiteX1" fmla="*/ 985952 w 1925003"/>
              <a:gd name="connsiteY1" fmla="*/ 1 h 639941"/>
              <a:gd name="connsiteX2" fmla="*/ 1925003 w 1925003"/>
              <a:gd name="connsiteY2" fmla="*/ 639941 h 639941"/>
            </a:gdLst>
            <a:ahLst/>
            <a:cxnLst>
              <a:cxn ang="0">
                <a:pos x="connsiteX0" y="connsiteY0"/>
              </a:cxn>
              <a:cxn ang="0">
                <a:pos x="connsiteX1" y="connsiteY1"/>
              </a:cxn>
              <a:cxn ang="0">
                <a:pos x="connsiteX2" y="connsiteY2"/>
              </a:cxn>
            </a:cxnLst>
            <a:rect l="l" t="t" r="r" b="b"/>
            <a:pathLst>
              <a:path w="1925003" h="639941">
                <a:moveTo>
                  <a:pt x="0" y="634226"/>
                </a:moveTo>
                <a:cubicBezTo>
                  <a:pt x="661212" y="442797"/>
                  <a:pt x="665118" y="-951"/>
                  <a:pt x="985952" y="1"/>
                </a:cubicBezTo>
                <a:cubicBezTo>
                  <a:pt x="1306786" y="953"/>
                  <a:pt x="1226363" y="371360"/>
                  <a:pt x="1925003" y="639941"/>
                </a:cubicBezTo>
              </a:path>
            </a:pathLst>
          </a:custGeom>
          <a:no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34" name="Triangle 17"/>
          <p:cNvSpPr/>
          <p:nvPr/>
        </p:nvSpPr>
        <p:spPr>
          <a:xfrm>
            <a:off x="7170292" y="4470070"/>
            <a:ext cx="958852" cy="773476"/>
          </a:xfrm>
          <a:custGeom>
            <a:avLst/>
            <a:gdLst>
              <a:gd name="connsiteX0" fmla="*/ 0 w 1905001"/>
              <a:gd name="connsiteY0" fmla="*/ 634225 h 634225"/>
              <a:gd name="connsiteX1" fmla="*/ 985952 w 1905001"/>
              <a:gd name="connsiteY1" fmla="*/ 0 h 634225"/>
              <a:gd name="connsiteX2" fmla="*/ 1905001 w 1905001"/>
              <a:gd name="connsiteY2" fmla="*/ 634225 h 634225"/>
              <a:gd name="connsiteX3" fmla="*/ 0 w 1905001"/>
              <a:gd name="connsiteY3" fmla="*/ 634225 h 634225"/>
              <a:gd name="connsiteX0" fmla="*/ 18842 w 1946672"/>
              <a:gd name="connsiteY0" fmla="*/ 634225 h 634225"/>
              <a:gd name="connsiteX1" fmla="*/ 1004794 w 1946672"/>
              <a:gd name="connsiteY1" fmla="*/ 0 h 634225"/>
              <a:gd name="connsiteX2" fmla="*/ 1923843 w 1946672"/>
              <a:gd name="connsiteY2" fmla="*/ 634225 h 634225"/>
              <a:gd name="connsiteX3" fmla="*/ 18842 w 1946672"/>
              <a:gd name="connsiteY3" fmla="*/ 634225 h 634225"/>
              <a:gd name="connsiteX0" fmla="*/ 0 w 1927830"/>
              <a:gd name="connsiteY0" fmla="*/ 634225 h 634225"/>
              <a:gd name="connsiteX1" fmla="*/ 985952 w 1927830"/>
              <a:gd name="connsiteY1" fmla="*/ 0 h 634225"/>
              <a:gd name="connsiteX2" fmla="*/ 1905001 w 1927830"/>
              <a:gd name="connsiteY2" fmla="*/ 634225 h 634225"/>
              <a:gd name="connsiteX3" fmla="*/ 0 w 1927830"/>
              <a:gd name="connsiteY3" fmla="*/ 634225 h 634225"/>
              <a:gd name="connsiteX0" fmla="*/ 0 w 1905001"/>
              <a:gd name="connsiteY0" fmla="*/ 634225 h 634225"/>
              <a:gd name="connsiteX1" fmla="*/ 985952 w 1905001"/>
              <a:gd name="connsiteY1" fmla="*/ 0 h 634225"/>
              <a:gd name="connsiteX2" fmla="*/ 1905001 w 1905001"/>
              <a:gd name="connsiteY2" fmla="*/ 634225 h 634225"/>
              <a:gd name="connsiteX3" fmla="*/ 0 w 1905001"/>
              <a:gd name="connsiteY3" fmla="*/ 634225 h 634225"/>
              <a:gd name="connsiteX0" fmla="*/ 0 w 1996441"/>
              <a:gd name="connsiteY0" fmla="*/ 634225 h 725665"/>
              <a:gd name="connsiteX1" fmla="*/ 985952 w 1996441"/>
              <a:gd name="connsiteY1" fmla="*/ 0 h 725665"/>
              <a:gd name="connsiteX2" fmla="*/ 1996441 w 1996441"/>
              <a:gd name="connsiteY2" fmla="*/ 725665 h 725665"/>
              <a:gd name="connsiteX0" fmla="*/ 0 w 1925003"/>
              <a:gd name="connsiteY0" fmla="*/ 634226 h 639941"/>
              <a:gd name="connsiteX1" fmla="*/ 985952 w 1925003"/>
              <a:gd name="connsiteY1" fmla="*/ 1 h 639941"/>
              <a:gd name="connsiteX2" fmla="*/ 1925003 w 1925003"/>
              <a:gd name="connsiteY2" fmla="*/ 639941 h 639941"/>
            </a:gdLst>
            <a:ahLst/>
            <a:cxnLst>
              <a:cxn ang="0">
                <a:pos x="connsiteX0" y="connsiteY0"/>
              </a:cxn>
              <a:cxn ang="0">
                <a:pos x="connsiteX1" y="connsiteY1"/>
              </a:cxn>
              <a:cxn ang="0">
                <a:pos x="connsiteX2" y="connsiteY2"/>
              </a:cxn>
            </a:cxnLst>
            <a:rect l="l" t="t" r="r" b="b"/>
            <a:pathLst>
              <a:path w="1925003" h="639941">
                <a:moveTo>
                  <a:pt x="0" y="634226"/>
                </a:moveTo>
                <a:cubicBezTo>
                  <a:pt x="661212" y="442797"/>
                  <a:pt x="665118" y="-951"/>
                  <a:pt x="985952" y="1"/>
                </a:cubicBezTo>
                <a:cubicBezTo>
                  <a:pt x="1306786" y="953"/>
                  <a:pt x="1226363" y="371360"/>
                  <a:pt x="1925003" y="639941"/>
                </a:cubicBezTo>
              </a:path>
            </a:pathLst>
          </a:custGeom>
          <a:no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cxnSp>
        <p:nvCxnSpPr>
          <p:cNvPr id="10" name="Straight Arrow Connector 9"/>
          <p:cNvCxnSpPr>
            <a:stCxn id="9" idx="0"/>
            <a:endCxn id="31" idx="2"/>
          </p:cNvCxnSpPr>
          <p:nvPr/>
        </p:nvCxnSpPr>
        <p:spPr>
          <a:xfrm flipH="1" flipV="1">
            <a:off x="6094412" y="3447907"/>
            <a:ext cx="9080" cy="609600"/>
          </a:xfrm>
          <a:prstGeom prst="straightConnector1">
            <a:avLst/>
          </a:prstGeom>
          <a:ln>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3"/>
          </p:cNvCxnSpPr>
          <p:nvPr/>
        </p:nvCxnSpPr>
        <p:spPr>
          <a:xfrm flipH="1">
            <a:off x="6255892" y="4317670"/>
            <a:ext cx="1263837" cy="1644837"/>
          </a:xfrm>
          <a:prstGeom prst="straightConnector1">
            <a:avLst/>
          </a:prstGeom>
          <a:ln>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p:txBody>
          <a:bodyPr/>
          <a:lstStyle/>
          <a:p>
            <a:r>
              <a:rPr lang="en-US" dirty="0"/>
              <a:t>Interpolate known sample colors to fill in missing </a:t>
            </a:r>
            <a:r>
              <a:rPr lang="en-US" dirty="0" smtClean="0"/>
              <a:t>colors</a:t>
            </a:r>
            <a:endParaRPr lang="en-US" dirty="0"/>
          </a:p>
          <a:p>
            <a:r>
              <a:rPr lang="en-US" dirty="0"/>
              <a:t>Interpolation weights are a Gaussian function with fixed </a:t>
            </a:r>
            <a:r>
              <a:rPr lang="en-US" dirty="0" err="1"/>
              <a:t>σ</a:t>
            </a:r>
            <a:endParaRPr lang="en-US" dirty="0"/>
          </a:p>
          <a:p>
            <a:endParaRPr lang="en-US" dirty="0"/>
          </a:p>
        </p:txBody>
      </p:sp>
    </p:spTree>
    <p:custDataLst>
      <p:tags r:id="rId1"/>
    </p:custDataLst>
    <p:extLst>
      <p:ext uri="{BB962C8B-B14F-4D97-AF65-F5344CB8AC3E}">
        <p14:creationId xmlns:p14="http://schemas.microsoft.com/office/powerpoint/2010/main" val="8888336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8" grpId="1" animBg="1"/>
      <p:bldP spid="30" grpId="0"/>
      <p:bldP spid="30" grpId="1"/>
      <p:bldP spid="31" grpId="0"/>
      <p:bldP spid="27" grpId="0" animBg="1"/>
      <p:bldP spid="29" grpId="0" animBg="1"/>
      <p:bldP spid="32"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dirty="0" smtClean="0"/>
              <a:t>Pre-computed Reconstruction: Spatially Varying Gaussian</a:t>
            </a:r>
            <a:endParaRPr lang="en-US" sz="3600" b="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buFont typeface="Arial" charset="0"/>
                  <a:buChar char="•"/>
                </a:pPr>
                <a:r>
                  <a:rPr lang="en-US" sz="3200" dirty="0" smtClean="0">
                    <a:latin typeface="+mn-lt"/>
                    <a:ea typeface="Times New Roman" charset="0"/>
                    <a:cs typeface="Times New Roman" charset="0"/>
                  </a:rPr>
                  <a:t>Repeated integration [</a:t>
                </a:r>
                <a:r>
                  <a:rPr lang="en-US" sz="3200" dirty="0" err="1" smtClean="0">
                    <a:latin typeface="+mn-lt"/>
                    <a:ea typeface="Times New Roman" charset="0"/>
                    <a:cs typeface="Times New Roman" charset="0"/>
                  </a:rPr>
                  <a:t>Heckbert</a:t>
                </a:r>
                <a:r>
                  <a:rPr lang="en-US" sz="3200" dirty="0" smtClean="0">
                    <a:latin typeface="+mn-lt"/>
                    <a:ea typeface="Times New Roman" charset="0"/>
                    <a:cs typeface="Times New Roman" charset="0"/>
                  </a:rPr>
                  <a:t> </a:t>
                </a:r>
                <a:r>
                  <a:rPr lang="en-US" sz="3200" dirty="0">
                    <a:latin typeface="+mn-lt"/>
                    <a:ea typeface="Times New Roman" charset="0"/>
                    <a:cs typeface="Times New Roman" charset="0"/>
                  </a:rPr>
                  <a:t>1986</a:t>
                </a:r>
                <a:r>
                  <a:rPr lang="en-US" sz="3200" dirty="0" smtClean="0">
                    <a:latin typeface="+mn-lt"/>
                    <a:ea typeface="Times New Roman" charset="0"/>
                    <a:cs typeface="Times New Roman" charset="0"/>
                  </a:rPr>
                  <a:t>]</a:t>
                </a:r>
              </a:p>
              <a:p>
                <a:pPr lvl="1"/>
                <a:r>
                  <a:rPr lang="en-US" sz="3200" dirty="0" smtClean="0">
                    <a:latin typeface="+mn-lt"/>
                    <a:ea typeface="Times New Roman" charset="0"/>
                    <a:cs typeface="Times New Roman" charset="0"/>
                  </a:rPr>
                  <a:t>Interpolation weights </a:t>
                </a:r>
                <a14:m>
                  <m:oMath xmlns:m="http://schemas.openxmlformats.org/officeDocument/2006/math">
                    <m:r>
                      <a:rPr lang="en-US" sz="3200" i="1" smtClean="0">
                        <a:latin typeface="Cambria Math" charset="0"/>
                        <a:ea typeface="Cambria Math" charset="0"/>
                        <a:cs typeface="Cambria Math" charset="0"/>
                      </a:rPr>
                      <m:t>∝</m:t>
                    </m:r>
                    <m:r>
                      <m:rPr>
                        <m:sty m:val="p"/>
                      </m:rPr>
                      <a:rPr lang="en-US" sz="3200">
                        <a:latin typeface="Cambria Math" charset="0"/>
                        <a:ea typeface="Cambria Math" charset="0"/>
                        <a:cs typeface="Cambria Math" charset="0"/>
                      </a:rPr>
                      <m:t>exp</m:t>
                    </m:r>
                    <m:r>
                      <a:rPr lang="en-US" sz="3200" i="1">
                        <a:latin typeface="Cambria Math" charset="0"/>
                        <a:ea typeface="Cambria Math" charset="0"/>
                        <a:cs typeface="Cambria Math" charset="0"/>
                      </a:rPr>
                      <m:t>⁡</m:t>
                    </m:r>
                    <m:d>
                      <m:dPr>
                        <m:ctrlPr>
                          <a:rPr lang="en-US" sz="3200" i="1">
                            <a:latin typeface="Cambria Math" charset="0"/>
                            <a:ea typeface="Times New Roman" charset="0"/>
                            <a:cs typeface="Times New Roman" charset="0"/>
                          </a:rPr>
                        </m:ctrlPr>
                      </m:dPr>
                      <m:e>
                        <m:f>
                          <m:fPr>
                            <m:ctrlPr>
                              <a:rPr lang="en-US" sz="3200" i="1">
                                <a:latin typeface="Cambria Math" charset="0"/>
                                <a:ea typeface="Cambria Math" charset="0"/>
                                <a:cs typeface="Cambria Math" charset="0"/>
                              </a:rPr>
                            </m:ctrlPr>
                          </m:fPr>
                          <m:num>
                            <m:sSup>
                              <m:sSupPr>
                                <m:ctrlPr>
                                  <a:rPr lang="en-US" sz="3200" i="1">
                                    <a:latin typeface="Cambria Math" charset="0"/>
                                    <a:ea typeface="Cambria Math" charset="0"/>
                                    <a:cs typeface="Cambria Math" charset="0"/>
                                  </a:rPr>
                                </m:ctrlPr>
                              </m:sSupPr>
                              <m:e>
                                <m:r>
                                  <a:rPr lang="en-US" sz="3200" i="1">
                                    <a:latin typeface="Cambria Math" charset="0"/>
                                    <a:ea typeface="Cambria Math" charset="0"/>
                                    <a:cs typeface="Cambria Math" charset="0"/>
                                  </a:rPr>
                                  <m:t>−</m:t>
                                </m:r>
                                <m:d>
                                  <m:dPr>
                                    <m:begChr m:val="‖"/>
                                    <m:endChr m:val=""/>
                                    <m:ctrlPr>
                                      <a:rPr lang="en-US" sz="3200" i="1">
                                        <a:latin typeface="Cambria Math" charset="0"/>
                                        <a:ea typeface="Cambria Math" charset="0"/>
                                        <a:cs typeface="Cambria Math" charset="0"/>
                                      </a:rPr>
                                    </m:ctrlPr>
                                  </m:dPr>
                                  <m:e>
                                    <m:r>
                                      <a:rPr lang="en-US" sz="3200" i="1">
                                        <a:latin typeface="Cambria Math" charset="0"/>
                                        <a:ea typeface="Cambria Math" charset="0"/>
                                        <a:cs typeface="Cambria Math" charset="0"/>
                                      </a:rPr>
                                      <m:t>𝑝</m:t>
                                    </m:r>
                                    <m:r>
                                      <a:rPr lang="en-US" sz="3200" i="1" baseline="-25000">
                                        <a:latin typeface="Cambria Math" charset="0"/>
                                        <a:ea typeface="Cambria Math" charset="0"/>
                                        <a:cs typeface="Cambria Math" charset="0"/>
                                      </a:rPr>
                                      <m:t>𝑖</m:t>
                                    </m:r>
                                    <m:r>
                                      <a:rPr lang="en-US" sz="3200" i="1">
                                        <a:latin typeface="Cambria Math" charset="0"/>
                                        <a:ea typeface="Cambria Math" charset="0"/>
                                        <a:cs typeface="Cambria Math" charset="0"/>
                                      </a:rPr>
                                      <m:t>−</m:t>
                                    </m:r>
                                  </m:e>
                                </m:d>
                                <m:d>
                                  <m:dPr>
                                    <m:begChr m:val=""/>
                                    <m:endChr m:val="‖"/>
                                    <m:ctrlPr>
                                      <a:rPr lang="en-US" sz="3200" i="1">
                                        <a:latin typeface="Cambria Math" charset="0"/>
                                        <a:ea typeface="Cambria Math" charset="0"/>
                                        <a:cs typeface="Cambria Math" charset="0"/>
                                      </a:rPr>
                                    </m:ctrlPr>
                                  </m:dPr>
                                  <m:e>
                                    <m:r>
                                      <a:rPr lang="en-US" sz="3200" i="1">
                                        <a:latin typeface="Cambria Math" charset="0"/>
                                        <a:ea typeface="Cambria Math" charset="0"/>
                                        <a:cs typeface="Cambria Math" charset="0"/>
                                      </a:rPr>
                                      <m:t>𝑝</m:t>
                                    </m:r>
                                    <m:r>
                                      <a:rPr lang="en-US" sz="3200" i="1" baseline="-25000">
                                        <a:latin typeface="Cambria Math" charset="0"/>
                                        <a:ea typeface="Cambria Math" charset="0"/>
                                        <a:cs typeface="Cambria Math" charset="0"/>
                                      </a:rPr>
                                      <m:t>𝑗</m:t>
                                    </m:r>
                                  </m:e>
                                </m:d>
                              </m:e>
                              <m:sup>
                                <m:r>
                                  <a:rPr lang="en-US" sz="3200" i="1">
                                    <a:latin typeface="Cambria Math" charset="0"/>
                                    <a:ea typeface="Cambria Math" charset="0"/>
                                    <a:cs typeface="Cambria Math" charset="0"/>
                                  </a:rPr>
                                  <m:t>2</m:t>
                                </m:r>
                              </m:sup>
                            </m:sSup>
                          </m:num>
                          <m:den>
                            <m:sSup>
                              <m:sSupPr>
                                <m:ctrlPr>
                                  <a:rPr lang="en-US" sz="3200" i="1">
                                    <a:latin typeface="Cambria Math" charset="0"/>
                                    <a:ea typeface="Cambria Math" charset="0"/>
                                    <a:cs typeface="Cambria Math" charset="0"/>
                                  </a:rPr>
                                </m:ctrlPr>
                              </m:sSupPr>
                              <m:e>
                                <m:r>
                                  <a:rPr lang="en-US" sz="3200" i="1">
                                    <a:latin typeface="Cambria Math" charset="0"/>
                                    <a:ea typeface="Cambria Math" charset="0"/>
                                    <a:cs typeface="Cambria Math" charset="0"/>
                                  </a:rPr>
                                  <m:t>2</m:t>
                                </m:r>
                                <m:r>
                                  <a:rPr lang="en-US" sz="3200" i="1">
                                    <a:latin typeface="Cambria Math" charset="0"/>
                                    <a:ea typeface="Cambria Math" charset="0"/>
                                    <a:cs typeface="Cambria Math" charset="0"/>
                                  </a:rPr>
                                  <m:t>𝜎</m:t>
                                </m:r>
                                <m:r>
                                  <a:rPr lang="en-US" sz="3200" i="1">
                                    <a:latin typeface="Cambria Math" charset="0"/>
                                    <a:ea typeface="Cambria Math" charset="0"/>
                                    <a:cs typeface="Cambria Math" charset="0"/>
                                  </a:rPr>
                                  <m:t>(</m:t>
                                </m:r>
                                <m:r>
                                  <a:rPr lang="en-US" sz="3200" i="1">
                                    <a:latin typeface="Cambria Math" charset="0"/>
                                    <a:ea typeface="Cambria Math" charset="0"/>
                                    <a:cs typeface="Cambria Math" charset="0"/>
                                  </a:rPr>
                                  <m:t>𝑥</m:t>
                                </m:r>
                                <m:r>
                                  <a:rPr lang="en-US" sz="3200" i="1">
                                    <a:latin typeface="Cambria Math" charset="0"/>
                                    <a:ea typeface="Cambria Math" charset="0"/>
                                    <a:cs typeface="Cambria Math" charset="0"/>
                                  </a:rPr>
                                  <m:t>,</m:t>
                                </m:r>
                                <m:r>
                                  <a:rPr lang="en-US" sz="3200" i="1">
                                    <a:latin typeface="Cambria Math" charset="0"/>
                                    <a:ea typeface="Cambria Math" charset="0"/>
                                    <a:cs typeface="Cambria Math" charset="0"/>
                                  </a:rPr>
                                  <m:t>𝑦</m:t>
                                </m:r>
                                <m:r>
                                  <a:rPr lang="en-US" sz="3200" i="1">
                                    <a:latin typeface="Cambria Math" charset="0"/>
                                    <a:ea typeface="Cambria Math" charset="0"/>
                                    <a:cs typeface="Cambria Math" charset="0"/>
                                  </a:rPr>
                                  <m:t>)</m:t>
                                </m:r>
                              </m:e>
                              <m:sup>
                                <m:r>
                                  <a:rPr lang="en-US" sz="3200" i="1">
                                    <a:latin typeface="Cambria Math" charset="0"/>
                                    <a:ea typeface="Cambria Math" charset="0"/>
                                    <a:cs typeface="Cambria Math" charset="0"/>
                                  </a:rPr>
                                  <m:t>2</m:t>
                                </m:r>
                              </m:sup>
                            </m:sSup>
                          </m:den>
                        </m:f>
                      </m:e>
                    </m:d>
                  </m:oMath>
                </a14:m>
                <a:endParaRPr lang="en-US" sz="3200" dirty="0" smtClean="0">
                  <a:latin typeface="+mn-lt"/>
                  <a:ea typeface="Times New Roman" charset="0"/>
                  <a:cs typeface="Times New Roman" charset="0"/>
                </a:endParaRPr>
              </a:p>
              <a:p>
                <a:pPr>
                  <a:buFont typeface="Arial" charset="0"/>
                  <a:buChar char="•"/>
                </a:pPr>
                <a:r>
                  <a:rPr lang="en-US" sz="3200" dirty="0" smtClean="0">
                    <a:latin typeface="+mn-lt"/>
                    <a:ea typeface="Times New Roman" charset="0"/>
                    <a:cs typeface="Times New Roman" charset="0"/>
                  </a:rPr>
                  <a:t>Gaussian standard deviation (</a:t>
                </a:r>
                <a14:m>
                  <m:oMath xmlns:m="http://schemas.openxmlformats.org/officeDocument/2006/math">
                    <m:r>
                      <m:rPr>
                        <m:sty m:val="p"/>
                      </m:rPr>
                      <a:rPr lang="en-US" sz="3200">
                        <a:latin typeface="Cambria Math" charset="0"/>
                        <a:ea typeface="Times New Roman" charset="0"/>
                        <a:cs typeface="Times New Roman" charset="0"/>
                      </a:rPr>
                      <m:t>σ</m:t>
                    </m:r>
                  </m:oMath>
                </a14:m>
                <a:r>
                  <a:rPr lang="en-US" sz="3200" dirty="0" smtClean="0">
                    <a:latin typeface="+mn-lt"/>
                    <a:ea typeface="Times New Roman" charset="0"/>
                    <a:cs typeface="Times New Roman" charset="0"/>
                  </a:rPr>
                  <a:t>):</a:t>
                </a:r>
              </a:p>
              <a:p>
                <a:pPr lvl="1"/>
                <a:r>
                  <a:rPr lang="en-US" sz="3200" dirty="0" smtClean="0">
                    <a:latin typeface="+mn-lt"/>
                    <a:ea typeface="Times New Roman" charset="0"/>
                    <a:cs typeface="Times New Roman" charset="0"/>
                  </a:rPr>
                  <a:t>For </a:t>
                </a:r>
                <a:r>
                  <a:rPr lang="en-US" sz="3200" dirty="0">
                    <a:latin typeface="+mn-lt"/>
                    <a:ea typeface="Times New Roman" charset="0"/>
                    <a:cs typeface="Times New Roman" charset="0"/>
                  </a:rPr>
                  <a:t>adaptive </a:t>
                </a:r>
                <a:r>
                  <a:rPr lang="en-US" sz="3200" dirty="0" smtClean="0">
                    <a:latin typeface="+mn-lt"/>
                    <a:ea typeface="Times New Roman" charset="0"/>
                    <a:cs typeface="Times New Roman" charset="0"/>
                  </a:rPr>
                  <a:t>sampling: </a:t>
                </a:r>
                <a14:m>
                  <m:oMath xmlns:m="http://schemas.openxmlformats.org/officeDocument/2006/math">
                    <m:r>
                      <m:rPr>
                        <m:sty m:val="p"/>
                      </m:rPr>
                      <a:rPr lang="en-US" sz="3200">
                        <a:latin typeface="Cambria Math" charset="0"/>
                        <a:ea typeface="Times New Roman" charset="0"/>
                        <a:cs typeface="Times New Roman" charset="0"/>
                      </a:rPr>
                      <m:t>σ</m:t>
                    </m:r>
                    <m:d>
                      <m:dPr>
                        <m:ctrlPr>
                          <a:rPr lang="en-US" sz="3200" i="1">
                            <a:latin typeface="Cambria Math" charset="0"/>
                            <a:ea typeface="Times New Roman" charset="0"/>
                            <a:cs typeface="Times New Roman" charset="0"/>
                          </a:rPr>
                        </m:ctrlPr>
                      </m:dPr>
                      <m:e>
                        <m:r>
                          <m:rPr>
                            <m:sty m:val="p"/>
                          </m:rPr>
                          <a:rPr lang="en-US" sz="3200">
                            <a:latin typeface="Cambria Math" charset="0"/>
                            <a:ea typeface="Times New Roman" charset="0"/>
                            <a:cs typeface="Times New Roman" charset="0"/>
                          </a:rPr>
                          <m:t>x</m:t>
                        </m:r>
                        <m:r>
                          <a:rPr lang="en-US" sz="3200" b="0" i="0" smtClean="0">
                            <a:latin typeface="Cambria Math" charset="0"/>
                            <a:ea typeface="Times New Roman" charset="0"/>
                            <a:cs typeface="Times New Roman" charset="0"/>
                          </a:rPr>
                          <m:t>,</m:t>
                        </m:r>
                        <m:r>
                          <m:rPr>
                            <m:sty m:val="p"/>
                          </m:rPr>
                          <a:rPr lang="en-US" sz="3200" b="0" i="0" smtClean="0">
                            <a:latin typeface="Cambria Math" charset="0"/>
                            <a:ea typeface="Times New Roman" charset="0"/>
                            <a:cs typeface="Times New Roman" charset="0"/>
                          </a:rPr>
                          <m:t>y</m:t>
                        </m:r>
                      </m:e>
                    </m:d>
                    <m:r>
                      <a:rPr lang="en-US" sz="3200">
                        <a:latin typeface="Cambria Math" charset="0"/>
                        <a:ea typeface="Times New Roman" charset="0"/>
                        <a:cs typeface="Times New Roman" charset="0"/>
                      </a:rPr>
                      <m:t>=</m:t>
                    </m:r>
                    <m:d>
                      <m:dPr>
                        <m:begChr m:val="{"/>
                        <m:endChr m:val=""/>
                        <m:ctrlPr>
                          <a:rPr lang="en-US" sz="3200" i="1" smtClean="0">
                            <a:latin typeface="Cambria Math" charset="0"/>
                            <a:ea typeface="Times New Roman" charset="0"/>
                            <a:cs typeface="Times New Roman" charset="0"/>
                          </a:rPr>
                        </m:ctrlPr>
                      </m:dPr>
                      <m:e>
                        <m:eqArr>
                          <m:eqArrPr>
                            <m:ctrlPr>
                              <a:rPr lang="en-US" sz="3200" i="1" smtClean="0">
                                <a:latin typeface="Cambria Math" charset="0"/>
                                <a:ea typeface="Times New Roman" charset="0"/>
                                <a:cs typeface="Times New Roman" charset="0"/>
                              </a:rPr>
                            </m:ctrlPr>
                          </m:eqArrPr>
                          <m:e>
                            <m:r>
                              <m:rPr>
                                <m:sty m:val="p"/>
                              </m:rPr>
                              <a:rPr lang="en-US" sz="3200">
                                <a:latin typeface="Cambria Math" charset="0"/>
                                <a:ea typeface="Times New Roman" charset="0"/>
                                <a:cs typeface="Times New Roman" charset="0"/>
                              </a:rPr>
                              <m:t>σ</m:t>
                            </m:r>
                            <m:r>
                              <a:rPr lang="en-US" sz="3200" i="1" baseline="-25000">
                                <a:latin typeface="Cambria Math" charset="0"/>
                                <a:ea typeface="Times New Roman" charset="0"/>
                                <a:cs typeface="Times New Roman" charset="0"/>
                              </a:rPr>
                              <m:t>0</m:t>
                            </m:r>
                            <m:r>
                              <m:rPr>
                                <m:sty m:val="p"/>
                              </m:rPr>
                              <a:rPr lang="en-US" sz="3200">
                                <a:latin typeface="Cambria Math" charset="0"/>
                                <a:ea typeface="Times New Roman" charset="0"/>
                                <a:cs typeface="Times New Roman" charset="0"/>
                              </a:rPr>
                              <m:t>k</m:t>
                            </m:r>
                            <m:r>
                              <m:rPr>
                                <m:nor/>
                              </m:rPr>
                              <a:rPr lang="en-US" sz="3200" b="0" i="0" smtClean="0">
                                <a:latin typeface="Cambria Math" charset="0"/>
                                <a:ea typeface="Times New Roman" charset="0"/>
                                <a:cs typeface="Times New Roman" charset="0"/>
                              </a:rPr>
                              <m:t>     </m:t>
                            </m:r>
                            <m:r>
                              <m:rPr>
                                <m:nor/>
                              </m:rPr>
                              <a:rPr lang="en-US" sz="3200" b="0" i="0" dirty="0" smtClean="0">
                                <a:ea typeface="Times New Roman" charset="0"/>
                                <a:cs typeface="Times New Roman" charset="0"/>
                              </a:rPr>
                              <m:t>if</m:t>
                            </m:r>
                            <m:r>
                              <m:rPr>
                                <m:nor/>
                              </m:rPr>
                              <a:rPr lang="en-US" sz="3200" b="0" i="0" dirty="0" smtClean="0">
                                <a:ea typeface="Times New Roman" charset="0"/>
                                <a:cs typeface="Times New Roman" charset="0"/>
                              </a:rPr>
                              <m:t> </m:t>
                            </m:r>
                            <m:r>
                              <m:rPr>
                                <m:nor/>
                              </m:rPr>
                              <a:rPr lang="en-US" sz="3200" b="0" i="0" dirty="0" smtClean="0">
                                <a:ea typeface="Times New Roman" charset="0"/>
                                <a:cs typeface="Times New Roman" charset="0"/>
                              </a:rPr>
                              <m:t>coarse</m:t>
                            </m:r>
                            <m:r>
                              <m:rPr>
                                <m:nor/>
                              </m:rPr>
                              <a:rPr lang="en-US" sz="3200" b="0" i="0" dirty="0" smtClean="0">
                                <a:ea typeface="Times New Roman" charset="0"/>
                                <a:cs typeface="Times New Roman" charset="0"/>
                              </a:rPr>
                              <m:t> </m:t>
                            </m:r>
                            <m:r>
                              <m:rPr>
                                <m:nor/>
                              </m:rPr>
                              <a:rPr lang="en-US" sz="3200" b="0" i="0" dirty="0" smtClean="0">
                                <a:ea typeface="Times New Roman" charset="0"/>
                                <a:cs typeface="Times New Roman" charset="0"/>
                              </a:rPr>
                              <m:t>sample</m:t>
                            </m:r>
                          </m:e>
                          <m:e>
                            <m:r>
                              <a:rPr lang="en-US" sz="3200" b="0" i="1" smtClean="0">
                                <a:latin typeface="Cambria Math" charset="0"/>
                                <a:ea typeface="Times New Roman" charset="0"/>
                                <a:cs typeface="Times New Roman" charset="0"/>
                              </a:rPr>
                              <m:t>0.0</m:t>
                            </m:r>
                            <m:r>
                              <m:rPr>
                                <m:nor/>
                              </m:rPr>
                              <a:rPr lang="en-US" sz="3200" b="0" i="0" smtClean="0">
                                <a:latin typeface="Cambria Math" charset="0"/>
                                <a:ea typeface="Times New Roman" charset="0"/>
                                <a:cs typeface="Times New Roman" charset="0"/>
                              </a:rPr>
                              <m:t>1          </m:t>
                            </m:r>
                            <m:r>
                              <m:rPr>
                                <m:nor/>
                              </m:rPr>
                              <a:rPr lang="en-US" sz="3200" b="0" i="0" dirty="0" smtClean="0">
                                <a:ea typeface="Times New Roman" charset="0"/>
                                <a:cs typeface="Times New Roman" charset="0"/>
                              </a:rPr>
                              <m:t>if</m:t>
                            </m:r>
                            <m:r>
                              <m:rPr>
                                <m:nor/>
                              </m:rPr>
                              <a:rPr lang="en-US" sz="3200" b="0" i="0" dirty="0" smtClean="0">
                                <a:ea typeface="Times New Roman" charset="0"/>
                                <a:cs typeface="Times New Roman" charset="0"/>
                              </a:rPr>
                              <m:t> </m:t>
                            </m:r>
                            <m:r>
                              <m:rPr>
                                <m:nor/>
                              </m:rPr>
                              <a:rPr lang="en-US" sz="3200" b="0" i="0" dirty="0" smtClean="0">
                                <a:ea typeface="Times New Roman" charset="0"/>
                                <a:cs typeface="Times New Roman" charset="0"/>
                              </a:rPr>
                              <m:t>fine</m:t>
                            </m:r>
                            <m:r>
                              <m:rPr>
                                <m:nor/>
                              </m:rPr>
                              <a:rPr lang="en-US" sz="3200" dirty="0">
                                <a:ea typeface="Times New Roman" charset="0"/>
                                <a:cs typeface="Times New Roman" charset="0"/>
                              </a:rPr>
                              <m:t> </m:t>
                            </m:r>
                            <m:r>
                              <m:rPr>
                                <m:nor/>
                              </m:rPr>
                              <a:rPr lang="en-US" sz="3200" dirty="0">
                                <a:ea typeface="Times New Roman" charset="0"/>
                                <a:cs typeface="Times New Roman" charset="0"/>
                              </a:rPr>
                              <m:t>sample</m:t>
                            </m:r>
                          </m:e>
                        </m:eqArr>
                      </m:e>
                    </m:d>
                  </m:oMath>
                </a14:m>
                <a:endParaRPr lang="en-US" sz="3200" dirty="0" smtClean="0">
                  <a:latin typeface="+mn-lt"/>
                  <a:ea typeface="Times New Roman" charset="0"/>
                  <a:cs typeface="Times New Roman" charset="0"/>
                </a:endParaRPr>
              </a:p>
              <a:p>
                <a:pPr lvl="1"/>
                <a:r>
                  <a:rPr lang="en-US" sz="3200" dirty="0" smtClean="0">
                    <a:latin typeface="+mn-lt"/>
                    <a:ea typeface="Times New Roman" charset="0"/>
                    <a:cs typeface="Times New Roman" charset="0"/>
                  </a:rPr>
                  <a:t>For </a:t>
                </a:r>
                <a:r>
                  <a:rPr lang="en-US" sz="3200" dirty="0">
                    <a:latin typeface="+mn-lt"/>
                    <a:ea typeface="Times New Roman" charset="0"/>
                    <a:cs typeface="Times New Roman" charset="0"/>
                  </a:rPr>
                  <a:t>importance </a:t>
                </a:r>
                <a:r>
                  <a:rPr lang="en-US" sz="3200" dirty="0" smtClean="0">
                    <a:latin typeface="+mn-lt"/>
                    <a:ea typeface="Times New Roman" charset="0"/>
                    <a:cs typeface="Times New Roman" charset="0"/>
                  </a:rPr>
                  <a:t>sampling: </a:t>
                </a:r>
                <a14:m>
                  <m:oMath xmlns:m="http://schemas.openxmlformats.org/officeDocument/2006/math">
                    <m:r>
                      <m:rPr>
                        <m:sty m:val="p"/>
                      </m:rPr>
                      <a:rPr lang="en-US" sz="3200" smtClean="0">
                        <a:latin typeface="Cambria Math" charset="0"/>
                        <a:ea typeface="Times New Roman" charset="0"/>
                        <a:cs typeface="Times New Roman" charset="0"/>
                      </a:rPr>
                      <m:t>σ</m:t>
                    </m:r>
                    <m:d>
                      <m:dPr>
                        <m:ctrlPr>
                          <a:rPr lang="en-US" sz="3200" i="1">
                            <a:latin typeface="Cambria Math" charset="0"/>
                            <a:ea typeface="Times New Roman" charset="0"/>
                            <a:cs typeface="Times New Roman" charset="0"/>
                          </a:rPr>
                        </m:ctrlPr>
                      </m:dPr>
                      <m:e>
                        <m:r>
                          <m:rPr>
                            <m:sty m:val="p"/>
                          </m:rPr>
                          <a:rPr lang="en-US" sz="3200">
                            <a:latin typeface="Cambria Math" charset="0"/>
                            <a:ea typeface="Times New Roman" charset="0"/>
                            <a:cs typeface="Times New Roman" charset="0"/>
                          </a:rPr>
                          <m:t>x</m:t>
                        </m:r>
                        <m:r>
                          <a:rPr lang="en-US" sz="3200" b="0" i="1" smtClean="0">
                            <a:latin typeface="Cambria Math" charset="0"/>
                            <a:ea typeface="Times New Roman" charset="0"/>
                            <a:cs typeface="Times New Roman" charset="0"/>
                          </a:rPr>
                          <m:t>,</m:t>
                        </m:r>
                        <m:r>
                          <a:rPr lang="en-US" sz="3200" b="0" i="1" smtClean="0">
                            <a:latin typeface="Cambria Math" charset="0"/>
                            <a:ea typeface="Times New Roman" charset="0"/>
                            <a:cs typeface="Times New Roman" charset="0"/>
                          </a:rPr>
                          <m:t>𝑦</m:t>
                        </m:r>
                      </m:e>
                    </m:d>
                    <m:r>
                      <a:rPr lang="en-US" sz="3200">
                        <a:latin typeface="Cambria Math" charset="0"/>
                        <a:ea typeface="Times New Roman" charset="0"/>
                        <a:cs typeface="Times New Roman" charset="0"/>
                      </a:rPr>
                      <m:t>=</m:t>
                    </m:r>
                    <m:r>
                      <m:rPr>
                        <m:sty m:val="p"/>
                      </m:rPr>
                      <a:rPr lang="en-US" sz="3200">
                        <a:latin typeface="Cambria Math" charset="0"/>
                        <a:ea typeface="Times New Roman" charset="0"/>
                        <a:cs typeface="Times New Roman" charset="0"/>
                      </a:rPr>
                      <m:t>σ</m:t>
                    </m:r>
                    <m:r>
                      <a:rPr lang="en-US" sz="3200" i="1" baseline="-25000">
                        <a:latin typeface="Cambria Math" charset="0"/>
                        <a:ea typeface="Times New Roman" charset="0"/>
                        <a:cs typeface="Times New Roman" charset="0"/>
                      </a:rPr>
                      <m:t>0</m:t>
                    </m:r>
                    <m:r>
                      <a:rPr lang="en-US" sz="3200" i="1">
                        <a:latin typeface="Cambria Math" charset="0"/>
                        <a:ea typeface="Times New Roman" charset="0"/>
                        <a:cs typeface="Times New Roman" charset="0"/>
                      </a:rPr>
                      <m:t>/</m:t>
                    </m:r>
                    <m:sSup>
                      <m:sSupPr>
                        <m:ctrlPr>
                          <a:rPr lang="en-US" sz="3200" i="1" smtClean="0">
                            <a:latin typeface="Cambria Math" charset="0"/>
                            <a:ea typeface="Times New Roman" charset="0"/>
                            <a:cs typeface="Times New Roman" charset="0"/>
                          </a:rPr>
                        </m:ctrlPr>
                      </m:sSupPr>
                      <m:e>
                        <m:r>
                          <a:rPr lang="en-US" sz="3200" i="1" dirty="0">
                            <a:latin typeface="Cambria Math" charset="0"/>
                            <a:ea typeface="Times New Roman" charset="0"/>
                            <a:cs typeface="Times New Roman" charset="0"/>
                          </a:rPr>
                          <m:t>𝑀</m:t>
                        </m:r>
                        <m:r>
                          <a:rPr lang="en-US" sz="3200" i="1" dirty="0">
                            <a:latin typeface="Cambria Math" charset="0"/>
                            <a:ea typeface="Times New Roman" charset="0"/>
                            <a:cs typeface="Times New Roman" charset="0"/>
                          </a:rPr>
                          <m:t>(</m:t>
                        </m:r>
                        <m:r>
                          <a:rPr lang="en-US" sz="3200" i="1" dirty="0">
                            <a:latin typeface="Cambria Math" charset="0"/>
                            <a:ea typeface="Times New Roman" charset="0"/>
                            <a:cs typeface="Times New Roman" charset="0"/>
                          </a:rPr>
                          <m:t>𝑥</m:t>
                        </m:r>
                        <m:r>
                          <a:rPr lang="en-US" sz="3200" b="0" i="1" dirty="0" smtClean="0">
                            <a:latin typeface="Cambria Math" charset="0"/>
                            <a:ea typeface="Times New Roman" charset="0"/>
                            <a:cs typeface="Times New Roman" charset="0"/>
                          </a:rPr>
                          <m:t>,</m:t>
                        </m:r>
                        <m:r>
                          <a:rPr lang="en-US" sz="3200" b="0" i="1" dirty="0" smtClean="0">
                            <a:latin typeface="Cambria Math" charset="0"/>
                            <a:ea typeface="Times New Roman" charset="0"/>
                            <a:cs typeface="Times New Roman" charset="0"/>
                          </a:rPr>
                          <m:t>𝑦</m:t>
                        </m:r>
                        <m:r>
                          <a:rPr lang="en-US" sz="3200" i="1" dirty="0">
                            <a:latin typeface="Cambria Math" charset="0"/>
                            <a:ea typeface="Times New Roman" charset="0"/>
                            <a:cs typeface="Times New Roman" charset="0"/>
                          </a:rPr>
                          <m:t>)</m:t>
                        </m:r>
                        <m:r>
                          <m:rPr>
                            <m:nor/>
                          </m:rPr>
                          <a:rPr lang="en-US" sz="3200" dirty="0">
                            <a:latin typeface="+mn-lt"/>
                            <a:ea typeface="Times New Roman" charset="0"/>
                            <a:cs typeface="Times New Roman" charset="0"/>
                          </a:rPr>
                          <m:t> </m:t>
                        </m:r>
                      </m:e>
                      <m:sup>
                        <m:f>
                          <m:fPr>
                            <m:type m:val="skw"/>
                            <m:ctrlPr>
                              <a:rPr lang="en-US" sz="3200" i="1">
                                <a:latin typeface="Cambria Math" charset="0"/>
                                <a:ea typeface="Times New Roman" charset="0"/>
                                <a:cs typeface="Times New Roman" charset="0"/>
                              </a:rPr>
                            </m:ctrlPr>
                          </m:fPr>
                          <m:num>
                            <m:r>
                              <a:rPr lang="en-US" sz="3200" i="1">
                                <a:latin typeface="Cambria Math" charset="0"/>
                                <a:ea typeface="Times New Roman" charset="0"/>
                                <a:cs typeface="Times New Roman" charset="0"/>
                              </a:rPr>
                              <m:t>1</m:t>
                            </m:r>
                          </m:num>
                          <m:den>
                            <m:r>
                              <a:rPr lang="en-US" sz="3200" b="0" i="1" smtClean="0">
                                <a:latin typeface="Cambria Math" charset="0"/>
                                <a:ea typeface="Times New Roman" charset="0"/>
                                <a:cs typeface="Times New Roman" charset="0"/>
                              </a:rPr>
                              <m:t>2</m:t>
                            </m:r>
                          </m:den>
                        </m:f>
                      </m:sup>
                    </m:sSup>
                  </m:oMath>
                </a14:m>
                <a:endParaRPr lang="en-US" sz="3200" dirty="0">
                  <a:latin typeface="+mn-lt"/>
                  <a:ea typeface="Times New Roman" charset="0"/>
                  <a:cs typeface="Times New Roman" charset="0"/>
                </a:endParaRPr>
              </a:p>
              <a:p>
                <a:pPr marL="0" indent="0">
                  <a:buNone/>
                </a:pPr>
                <a:endParaRPr lang="en-US" sz="3200" dirty="0" smtClean="0">
                  <a:latin typeface="Times New Roman" charset="0"/>
                  <a:ea typeface="Times New Roman" charset="0"/>
                  <a:cs typeface="Times New Roman"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223" t="-2022"/>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1720622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900" dirty="0"/>
              <a:t>Reconstruction Strategies: On-demand </a:t>
            </a:r>
            <a:r>
              <a:rPr lang="en-US" sz="3900" dirty="0" smtClean="0"/>
              <a:t>Reconstruction</a:t>
            </a:r>
            <a:endParaRPr lang="en-US" sz="3900" dirty="0"/>
          </a:p>
        </p:txBody>
      </p:sp>
      <p:sp>
        <p:nvSpPr>
          <p:cNvPr id="14" name="Rounded Rectangle 13"/>
          <p:cNvSpPr/>
          <p:nvPr/>
        </p:nvSpPr>
        <p:spPr>
          <a:xfrm>
            <a:off x="608012" y="2173970"/>
            <a:ext cx="10971372" cy="3312430"/>
          </a:xfrm>
          <a:prstGeom prst="roundRect">
            <a:avLst/>
          </a:prstGeom>
          <a:solidFill>
            <a:schemeClr val="accent3">
              <a:alpha val="57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15" name="Round Same Side Corner Rectangle 14"/>
          <p:cNvSpPr/>
          <p:nvPr/>
        </p:nvSpPr>
        <p:spPr>
          <a:xfrm>
            <a:off x="989012" y="2988768"/>
            <a:ext cx="2441448"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Perforation </a:t>
            </a:r>
          </a:p>
          <a:p>
            <a:pPr algn="ctr"/>
            <a:r>
              <a:rPr lang="en-US" sz="2800" dirty="0">
                <a:solidFill>
                  <a:schemeClr val="accent2"/>
                </a:solidFill>
              </a:rPr>
              <a:t>S</a:t>
            </a:r>
            <a:r>
              <a:rPr lang="en-US" sz="2800" dirty="0" smtClean="0">
                <a:solidFill>
                  <a:schemeClr val="accent2"/>
                </a:solidFill>
              </a:rPr>
              <a:t>trategies</a:t>
            </a:r>
          </a:p>
        </p:txBody>
      </p:sp>
      <p:grpSp>
        <p:nvGrpSpPr>
          <p:cNvPr id="17" name="Group 16"/>
          <p:cNvGrpSpPr/>
          <p:nvPr/>
        </p:nvGrpSpPr>
        <p:grpSpPr>
          <a:xfrm>
            <a:off x="3460122" y="2971800"/>
            <a:ext cx="3701090" cy="2057400"/>
            <a:chOff x="3460122" y="2286000"/>
            <a:chExt cx="3091490" cy="2057400"/>
          </a:xfrm>
        </p:grpSpPr>
        <p:sp>
          <p:nvSpPr>
            <p:cNvPr id="23" name="Round Same Side Corner Rectangle 22"/>
            <p:cNvSpPr/>
            <p:nvPr/>
          </p:nvSpPr>
          <p:spPr>
            <a:xfrm>
              <a:off x="4113212" y="2286000"/>
              <a:ext cx="2438400"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Reconstruction</a:t>
              </a:r>
            </a:p>
            <a:p>
              <a:pPr algn="ctr"/>
              <a:r>
                <a:rPr lang="en-US" sz="2800" dirty="0">
                  <a:solidFill>
                    <a:schemeClr val="accent2"/>
                  </a:solidFill>
                </a:rPr>
                <a:t>S</a:t>
              </a:r>
              <a:r>
                <a:rPr lang="en-US" sz="2800" dirty="0" smtClean="0">
                  <a:solidFill>
                    <a:schemeClr val="accent2"/>
                  </a:solidFill>
                </a:rPr>
                <a:t>trategies</a:t>
              </a:r>
            </a:p>
          </p:txBody>
        </p:sp>
        <p:cxnSp>
          <p:nvCxnSpPr>
            <p:cNvPr id="28" name="Straight Arrow Connector 27"/>
            <p:cNvCxnSpPr/>
            <p:nvPr/>
          </p:nvCxnSpPr>
          <p:spPr>
            <a:xfrm>
              <a:off x="3460122" y="3314700"/>
              <a:ext cx="576890"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Left Brace 28"/>
          <p:cNvSpPr/>
          <p:nvPr/>
        </p:nvSpPr>
        <p:spPr>
          <a:xfrm>
            <a:off x="7313612" y="2551966"/>
            <a:ext cx="733572" cy="2836129"/>
          </a:xfrm>
          <a:prstGeom prst="leftBrace">
            <a:avLst>
              <a:gd name="adj1" fmla="val 27472"/>
              <a:gd name="adj2"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8099463" y="2571750"/>
            <a:ext cx="3582586" cy="1077217"/>
          </a:xfrm>
          <a:prstGeom prst="rect">
            <a:avLst/>
          </a:prstGeom>
          <a:noFill/>
        </p:spPr>
        <p:txBody>
          <a:bodyPr wrap="square" rtlCol="0">
            <a:spAutoFit/>
          </a:bodyPr>
          <a:lstStyle/>
          <a:p>
            <a:r>
              <a:rPr lang="en-US" sz="3200" dirty="0" err="1" smtClean="0">
                <a:solidFill>
                  <a:schemeClr val="accent2"/>
                </a:solidFill>
              </a:rPr>
              <a:t>Precomputed</a:t>
            </a:r>
            <a:r>
              <a:rPr lang="en-US" sz="3200" dirty="0" smtClean="0">
                <a:solidFill>
                  <a:schemeClr val="accent2"/>
                </a:solidFill>
              </a:rPr>
              <a:t> Reconstruction</a:t>
            </a:r>
            <a:endParaRPr lang="en-US" sz="3200" dirty="0">
              <a:solidFill>
                <a:schemeClr val="accent2"/>
              </a:solidFill>
              <a:latin typeface="+mn-lt"/>
              <a:ea typeface="Times New Roman" charset="0"/>
              <a:cs typeface="Times New Roman" charset="0"/>
            </a:endParaRPr>
          </a:p>
        </p:txBody>
      </p:sp>
      <p:sp>
        <p:nvSpPr>
          <p:cNvPr id="31" name="TextBox 30"/>
          <p:cNvSpPr txBox="1"/>
          <p:nvPr/>
        </p:nvSpPr>
        <p:spPr>
          <a:xfrm>
            <a:off x="8098860" y="4267335"/>
            <a:ext cx="2980517" cy="1077218"/>
          </a:xfrm>
          <a:prstGeom prst="rect">
            <a:avLst/>
          </a:prstGeom>
          <a:noFill/>
        </p:spPr>
        <p:txBody>
          <a:bodyPr wrap="square" rtlCol="0">
            <a:spAutoFit/>
          </a:bodyPr>
          <a:lstStyle/>
          <a:p>
            <a:r>
              <a:rPr lang="en-US" sz="3200" dirty="0" smtClean="0">
                <a:solidFill>
                  <a:schemeClr val="accent2"/>
                </a:solidFill>
                <a:ea typeface="Times New Roman" charset="0"/>
                <a:cs typeface="Times New Roman" charset="0"/>
              </a:rPr>
              <a:t>On-demand</a:t>
            </a:r>
          </a:p>
          <a:p>
            <a:r>
              <a:rPr lang="en-US" sz="3200" dirty="0">
                <a:solidFill>
                  <a:schemeClr val="accent2"/>
                </a:solidFill>
              </a:rPr>
              <a:t>R</a:t>
            </a:r>
            <a:r>
              <a:rPr lang="en-US" sz="3200" dirty="0" smtClean="0">
                <a:solidFill>
                  <a:schemeClr val="accent2"/>
                </a:solidFill>
              </a:rPr>
              <a:t>econstruction</a:t>
            </a:r>
            <a:endParaRPr lang="en-US" sz="3200" dirty="0">
              <a:solidFill>
                <a:schemeClr val="accent2"/>
              </a:solidFill>
              <a:ea typeface="Times New Roman" charset="0"/>
              <a:cs typeface="Times New Roman" charset="0"/>
            </a:endParaRPr>
          </a:p>
        </p:txBody>
      </p:sp>
    </p:spTree>
    <p:extLst>
      <p:ext uri="{BB962C8B-B14F-4D97-AF65-F5344CB8AC3E}">
        <p14:creationId xmlns:p14="http://schemas.microsoft.com/office/powerpoint/2010/main" val="30505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On-demand Reconstruction</a:t>
            </a:r>
            <a:endParaRPr lang="en-US" dirty="0"/>
          </a:p>
        </p:txBody>
      </p:sp>
      <p:sp>
        <p:nvSpPr>
          <p:cNvPr id="4" name="Content Placeholder 3"/>
          <p:cNvSpPr>
            <a:spLocks noGrp="1"/>
          </p:cNvSpPr>
          <p:nvPr>
            <p:ph idx="1"/>
          </p:nvPr>
        </p:nvSpPr>
        <p:spPr/>
        <p:txBody>
          <a:bodyPr/>
          <a:lstStyle/>
          <a:p>
            <a:r>
              <a:rPr lang="en-US" dirty="0"/>
              <a:t>Optimizations used in on-demand reconstruction:</a:t>
            </a:r>
          </a:p>
          <a:p>
            <a:pPr lvl="1"/>
            <a:r>
              <a:rPr lang="en-US" dirty="0"/>
              <a:t>Rewriting pixel reads</a:t>
            </a:r>
          </a:p>
          <a:p>
            <a:pPr lvl="1"/>
            <a:r>
              <a:rPr lang="en-US" dirty="0"/>
              <a:t>Storage optimization</a:t>
            </a:r>
          </a:p>
          <a:p>
            <a:pPr lvl="1"/>
            <a:r>
              <a:rPr lang="en-US" dirty="0"/>
              <a:t>Congruence simplification </a:t>
            </a:r>
          </a:p>
          <a:p>
            <a:endParaRPr lang="en-US" dirty="0"/>
          </a:p>
        </p:txBody>
      </p:sp>
    </p:spTree>
    <p:custDataLst>
      <p:tags r:id="rId1"/>
    </p:custDataLst>
    <p:extLst>
      <p:ext uri="{BB962C8B-B14F-4D97-AF65-F5344CB8AC3E}">
        <p14:creationId xmlns:p14="http://schemas.microsoft.com/office/powerpoint/2010/main" val="837139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609441" y="1673526"/>
            <a:ext cx="11887040" cy="1631216"/>
          </a:xfrm>
          <a:prstGeom prst="rect">
            <a:avLst/>
          </a:prstGeom>
          <a:noFill/>
        </p:spPr>
        <p:txBody>
          <a:bodyPr wrap="square" rtlCol="0">
            <a:spAutoFit/>
          </a:bodyPr>
          <a:lstStyle/>
          <a:p>
            <a:pPr marL="457200" indent="-457200">
              <a:buFont typeface="Arial" charset="0"/>
              <a:buChar char="•"/>
            </a:pPr>
            <a:r>
              <a:rPr lang="en-US" sz="2800" dirty="0" smtClean="0">
                <a:ea typeface="Times New Roman" charset="0"/>
                <a:cs typeface="Times New Roman" charset="0"/>
              </a:rPr>
              <a:t>Rewrite subsequent pixel read operations</a:t>
            </a:r>
            <a:br>
              <a:rPr lang="en-US" sz="2800" dirty="0" smtClean="0">
                <a:ea typeface="Times New Roman" charset="0"/>
                <a:cs typeface="Times New Roman" charset="0"/>
              </a:rPr>
            </a:br>
            <a:endParaRPr lang="en-US" sz="1600" dirty="0" smtClean="0">
              <a:latin typeface="+mn-lt"/>
              <a:ea typeface="Times New Roman" charset="0"/>
              <a:cs typeface="Times New Roman" charset="0"/>
            </a:endParaRPr>
          </a:p>
          <a:p>
            <a:pPr marL="457200" indent="-457200">
              <a:buFont typeface="Arial" charset="0"/>
              <a:buChar char="•"/>
            </a:pPr>
            <a:r>
              <a:rPr lang="en-US" sz="2800" dirty="0" smtClean="0">
                <a:latin typeface="+mn-lt"/>
                <a:ea typeface="Times New Roman" charset="0"/>
                <a:cs typeface="Times New Roman" charset="0"/>
              </a:rPr>
              <a:t>With nearest neighbor reconstruction: lookup known sample from nearest grid point</a:t>
            </a:r>
          </a:p>
        </p:txBody>
      </p:sp>
      <p:grpSp>
        <p:nvGrpSpPr>
          <p:cNvPr id="8" name="Group 7"/>
          <p:cNvGrpSpPr/>
          <p:nvPr/>
        </p:nvGrpSpPr>
        <p:grpSpPr>
          <a:xfrm>
            <a:off x="4460684" y="3489960"/>
            <a:ext cx="3293428" cy="3289612"/>
            <a:chOff x="6468567" y="2733397"/>
            <a:chExt cx="2544041" cy="2541093"/>
          </a:xfrm>
        </p:grpSpPr>
        <p:grpSp>
          <p:nvGrpSpPr>
            <p:cNvPr id="15" name="Group 14"/>
            <p:cNvGrpSpPr/>
            <p:nvPr/>
          </p:nvGrpSpPr>
          <p:grpSpPr>
            <a:xfrm>
              <a:off x="6469792" y="2733397"/>
              <a:ext cx="2542816" cy="2541093"/>
              <a:chOff x="6889594" y="3118294"/>
              <a:chExt cx="2542816" cy="2541093"/>
            </a:xfrm>
          </p:grpSpPr>
          <p:grpSp>
            <p:nvGrpSpPr>
              <p:cNvPr id="17" name="Group 16"/>
              <p:cNvGrpSpPr/>
              <p:nvPr/>
            </p:nvGrpSpPr>
            <p:grpSpPr>
              <a:xfrm>
                <a:off x="6889594" y="3118294"/>
                <a:ext cx="2542816" cy="2541093"/>
                <a:chOff x="6889594" y="2965892"/>
                <a:chExt cx="2542816" cy="2541093"/>
              </a:xfrm>
            </p:grpSpPr>
            <p:sp>
              <p:nvSpPr>
                <p:cNvPr id="22" name="Rectangle 21"/>
                <p:cNvSpPr/>
                <p:nvPr/>
              </p:nvSpPr>
              <p:spPr>
                <a:xfrm>
                  <a:off x="8161001" y="3601595"/>
                  <a:ext cx="635703"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p:cNvSpPr/>
                <p:nvPr/>
              </p:nvSpPr>
              <p:spPr>
                <a:xfrm>
                  <a:off x="8796706" y="4237299"/>
                  <a:ext cx="635704"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Rectangle 23"/>
                <p:cNvSpPr/>
                <p:nvPr/>
              </p:nvSpPr>
              <p:spPr>
                <a:xfrm>
                  <a:off x="7525299" y="4237299"/>
                  <a:ext cx="635704"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p:cNvSpPr/>
                <p:nvPr/>
              </p:nvSpPr>
              <p:spPr>
                <a:xfrm>
                  <a:off x="8161002" y="4873003"/>
                  <a:ext cx="635704"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bg1"/>
                    </a:solidFill>
                  </a:endParaRPr>
                </a:p>
              </p:txBody>
            </p:sp>
            <p:sp>
              <p:nvSpPr>
                <p:cNvPr id="29" name="Rectangle 28"/>
                <p:cNvSpPr/>
                <p:nvPr/>
              </p:nvSpPr>
              <p:spPr>
                <a:xfrm>
                  <a:off x="7525297" y="3601595"/>
                  <a:ext cx="635703"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Rectangle 29"/>
                <p:cNvSpPr/>
                <p:nvPr/>
              </p:nvSpPr>
              <p:spPr>
                <a:xfrm>
                  <a:off x="7525298" y="4873003"/>
                  <a:ext cx="635704"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Rectangle 30"/>
                <p:cNvSpPr/>
                <p:nvPr/>
              </p:nvSpPr>
              <p:spPr>
                <a:xfrm>
                  <a:off x="8796705" y="3601595"/>
                  <a:ext cx="635703"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Rectangle 31"/>
                <p:cNvSpPr/>
                <p:nvPr/>
              </p:nvSpPr>
              <p:spPr>
                <a:xfrm>
                  <a:off x="8796705" y="4873003"/>
                  <a:ext cx="635704"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Rectangle 32"/>
                <p:cNvSpPr/>
                <p:nvPr/>
              </p:nvSpPr>
              <p:spPr>
                <a:xfrm>
                  <a:off x="8796704" y="2965892"/>
                  <a:ext cx="635703"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Rectangle 33"/>
                <p:cNvSpPr/>
                <p:nvPr/>
              </p:nvSpPr>
              <p:spPr>
                <a:xfrm>
                  <a:off x="8161002" y="2965892"/>
                  <a:ext cx="635703"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Rectangle 34"/>
                <p:cNvSpPr/>
                <p:nvPr/>
              </p:nvSpPr>
              <p:spPr>
                <a:xfrm>
                  <a:off x="7525298" y="2965892"/>
                  <a:ext cx="635703"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bg1"/>
                    </a:solidFill>
                    <a:ea typeface="Times New Roman" charset="0"/>
                    <a:cs typeface="Times New Roman" charset="0"/>
                  </a:endParaRPr>
                </a:p>
              </p:txBody>
            </p:sp>
            <p:sp>
              <p:nvSpPr>
                <p:cNvPr id="36" name="Rectangle 35"/>
                <p:cNvSpPr/>
                <p:nvPr/>
              </p:nvSpPr>
              <p:spPr>
                <a:xfrm>
                  <a:off x="7525298" y="3601595"/>
                  <a:ext cx="635703"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6889594" y="4237299"/>
                  <a:ext cx="635704"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ectangle 37"/>
                <p:cNvSpPr/>
                <p:nvPr/>
              </p:nvSpPr>
              <p:spPr>
                <a:xfrm>
                  <a:off x="6889595" y="4873003"/>
                  <a:ext cx="635704"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ectangle 38"/>
                <p:cNvSpPr/>
                <p:nvPr/>
              </p:nvSpPr>
              <p:spPr>
                <a:xfrm>
                  <a:off x="6889595" y="2965892"/>
                  <a:ext cx="635703" cy="6339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8" name="Rectangle 17"/>
              <p:cNvSpPr/>
              <p:nvPr/>
            </p:nvSpPr>
            <p:spPr>
              <a:xfrm>
                <a:off x="8796705" y="3118294"/>
                <a:ext cx="635703" cy="6357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18"/>
              <p:cNvSpPr/>
              <p:nvPr/>
            </p:nvSpPr>
            <p:spPr>
              <a:xfrm>
                <a:off x="6889595" y="3753997"/>
                <a:ext cx="635703" cy="63398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Rectangle 19"/>
              <p:cNvSpPr/>
              <p:nvPr/>
            </p:nvSpPr>
            <p:spPr>
              <a:xfrm>
                <a:off x="8161003" y="4389701"/>
                <a:ext cx="635704" cy="6339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7" name="Group 6"/>
            <p:cNvGrpSpPr/>
            <p:nvPr/>
          </p:nvGrpSpPr>
          <p:grpSpPr>
            <a:xfrm>
              <a:off x="6468567" y="3369100"/>
              <a:ext cx="2544041" cy="1905390"/>
              <a:chOff x="6468567" y="3369100"/>
              <a:chExt cx="2544041" cy="1905390"/>
            </a:xfrm>
          </p:grpSpPr>
          <p:sp>
            <p:nvSpPr>
              <p:cNvPr id="40" name="Rectangle 39"/>
              <p:cNvSpPr/>
              <p:nvPr/>
            </p:nvSpPr>
            <p:spPr>
              <a:xfrm>
                <a:off x="6469793" y="4004804"/>
                <a:ext cx="635703" cy="63398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1" name="Rectangle 40"/>
              <p:cNvSpPr/>
              <p:nvPr/>
            </p:nvSpPr>
            <p:spPr>
              <a:xfrm>
                <a:off x="6468567" y="4640508"/>
                <a:ext cx="635704" cy="63398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Rectangle 41"/>
              <p:cNvSpPr/>
              <p:nvPr/>
            </p:nvSpPr>
            <p:spPr>
              <a:xfrm>
                <a:off x="8376904" y="3369100"/>
                <a:ext cx="635703" cy="63398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 name="Rectangle 42"/>
              <p:cNvSpPr/>
              <p:nvPr/>
            </p:nvSpPr>
            <p:spPr>
              <a:xfrm>
                <a:off x="8376904" y="4004804"/>
                <a:ext cx="635704" cy="6339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 name="Rectangle 43"/>
              <p:cNvSpPr/>
              <p:nvPr/>
            </p:nvSpPr>
            <p:spPr>
              <a:xfrm>
                <a:off x="8376904" y="4640508"/>
                <a:ext cx="635704" cy="63398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sp>
        <p:nvSpPr>
          <p:cNvPr id="45" name="Rectangle 44"/>
          <p:cNvSpPr/>
          <p:nvPr/>
        </p:nvSpPr>
        <p:spPr>
          <a:xfrm>
            <a:off x="5285232" y="3489960"/>
            <a:ext cx="822960" cy="8229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a:t>
            </a:r>
            <a:endParaRPr lang="en-US" sz="3200" dirty="0">
              <a:solidFill>
                <a:schemeClr val="bg1"/>
              </a:solidFill>
            </a:endParaRPr>
          </a:p>
        </p:txBody>
      </p:sp>
      <p:cxnSp>
        <p:nvCxnSpPr>
          <p:cNvPr id="11" name="Straight Arrow Connector 10"/>
          <p:cNvCxnSpPr/>
          <p:nvPr/>
        </p:nvCxnSpPr>
        <p:spPr>
          <a:xfrm flipH="1">
            <a:off x="4839937" y="3856283"/>
            <a:ext cx="839947" cy="14677"/>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285232" y="3489960"/>
            <a:ext cx="822960" cy="8229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7" name="Rectangle 46"/>
          <p:cNvSpPr/>
          <p:nvPr/>
        </p:nvSpPr>
        <p:spPr>
          <a:xfrm>
            <a:off x="6108192" y="5958840"/>
            <a:ext cx="822960" cy="82296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endParaRPr>
          </a:p>
        </p:txBody>
      </p:sp>
      <p:sp>
        <p:nvSpPr>
          <p:cNvPr id="3" name="Title 2"/>
          <p:cNvSpPr>
            <a:spLocks noGrp="1"/>
          </p:cNvSpPr>
          <p:nvPr>
            <p:ph type="title"/>
          </p:nvPr>
        </p:nvSpPr>
        <p:spPr/>
        <p:txBody>
          <a:bodyPr/>
          <a:lstStyle/>
          <a:p>
            <a:r>
              <a:rPr lang="en-US" dirty="0"/>
              <a:t>On-demand Reconstruction: Rewriting Pixel Reads</a:t>
            </a:r>
          </a:p>
        </p:txBody>
      </p:sp>
    </p:spTree>
    <p:custDataLst>
      <p:tags r:id="rId1"/>
    </p:custDataLst>
    <p:extLst>
      <p:ext uri="{BB962C8B-B14F-4D97-AF65-F5344CB8AC3E}">
        <p14:creationId xmlns:p14="http://schemas.microsoft.com/office/powerpoint/2010/main" val="149461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animEffect transition="in" filter="fade">
                                      <p:cBhvr>
                                        <p:cTn id="7" dur="500"/>
                                        <p:tgtEl>
                                          <p:spTgt spid="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 presetClass="entr" presetSubtype="0" fill="hold" grpId="0" nodeType="afterEffect">
                                  <p:stCondLst>
                                    <p:cond delay="1000"/>
                                  </p:stCondLst>
                                  <p:childTnLst>
                                    <p:set>
                                      <p:cBhvr>
                                        <p:cTn id="16" dur="1" fill="hold">
                                          <p:stCondLst>
                                            <p:cond delay="0"/>
                                          </p:stCondLst>
                                        </p:cTn>
                                        <p:tgtEl>
                                          <p:spTgt spid="46"/>
                                        </p:tgtEl>
                                        <p:attrNameLst>
                                          <p:attrName>style.visibility</p:attrName>
                                        </p:attrNameLst>
                                      </p:cBhvr>
                                      <p:to>
                                        <p:strVal val="visible"/>
                                      </p:to>
                                    </p:set>
                                  </p:childTnLst>
                                </p:cTn>
                              </p:par>
                            </p:childTnLst>
                          </p:cTn>
                        </p:par>
                        <p:par>
                          <p:cTn id="17" fill="hold">
                            <p:stCondLst>
                              <p:cond delay="15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On-demand Reconstruction: Storage Optimization</a:t>
            </a:r>
          </a:p>
        </p:txBody>
      </p:sp>
      <p:sp>
        <p:nvSpPr>
          <p:cNvPr id="5" name="Content Placeholder 4"/>
          <p:cNvSpPr>
            <a:spLocks noGrp="1"/>
          </p:cNvSpPr>
          <p:nvPr>
            <p:ph idx="1"/>
          </p:nvPr>
        </p:nvSpPr>
        <p:spPr/>
        <p:txBody>
          <a:bodyPr/>
          <a:lstStyle/>
          <a:p>
            <a:r>
              <a:rPr lang="en-US" dirty="0"/>
              <a:t>Pixel reads in later stages simply use the same reconstruction as before, but with coordinates appropriately divided by the spacing</a:t>
            </a:r>
          </a:p>
          <a:p>
            <a:pPr lvl="1"/>
            <a:r>
              <a:rPr lang="en-US" dirty="0"/>
              <a:t> </a:t>
            </a:r>
            <a:r>
              <a:rPr lang="en-US" i="1" dirty="0"/>
              <a:t>I</a:t>
            </a:r>
            <a:r>
              <a:rPr lang="en-US" dirty="0"/>
              <a:t>(</a:t>
            </a:r>
            <a:r>
              <a:rPr lang="en-US" i="1" dirty="0" err="1"/>
              <a:t>x</a:t>
            </a:r>
            <a:r>
              <a:rPr lang="en-US" dirty="0" err="1"/>
              <a:t>,</a:t>
            </a:r>
            <a:r>
              <a:rPr lang="en-US" i="1" dirty="0" err="1"/>
              <a:t>y</a:t>
            </a:r>
            <a:r>
              <a:rPr lang="en-US" dirty="0"/>
              <a:t>,…) becomes </a:t>
            </a:r>
            <a:r>
              <a:rPr lang="en-US" i="1" dirty="0"/>
              <a:t>I</a:t>
            </a:r>
            <a:r>
              <a:rPr lang="en-US" dirty="0"/>
              <a:t>(</a:t>
            </a:r>
            <a:r>
              <a:rPr lang="en-US" i="1" dirty="0"/>
              <a:t>x</a:t>
            </a:r>
            <a:r>
              <a:rPr lang="en-US" dirty="0"/>
              <a:t>/</a:t>
            </a:r>
            <a:r>
              <a:rPr lang="en-US" i="1" dirty="0"/>
              <a:t>s</a:t>
            </a:r>
            <a:r>
              <a:rPr lang="en-US" baseline="-25000" dirty="0"/>
              <a:t>1</a:t>
            </a:r>
            <a:r>
              <a:rPr lang="en-US" dirty="0"/>
              <a:t>,</a:t>
            </a:r>
            <a:r>
              <a:rPr lang="en-US" i="1" dirty="0"/>
              <a:t>y</a:t>
            </a:r>
            <a:r>
              <a:rPr lang="en-US" dirty="0"/>
              <a:t>/</a:t>
            </a:r>
            <a:r>
              <a:rPr lang="en-US" i="1" dirty="0"/>
              <a:t>s</a:t>
            </a:r>
            <a:r>
              <a:rPr lang="en-US" baseline="-25000" dirty="0"/>
              <a:t>2</a:t>
            </a:r>
            <a:r>
              <a:rPr lang="en-US" dirty="0"/>
              <a:t>,…)</a:t>
            </a:r>
          </a:p>
          <a:p>
            <a:pPr lvl="1"/>
            <a:r>
              <a:rPr lang="en-US" dirty="0"/>
              <a:t> Storage requirements are </a:t>
            </a:r>
            <a:r>
              <a:rPr lang="en-US" dirty="0" smtClean="0"/>
              <a:t>reduced</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051348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olded Corner 52"/>
          <p:cNvSpPr/>
          <p:nvPr/>
        </p:nvSpPr>
        <p:spPr>
          <a:xfrm rot="10800000" flipH="1">
            <a:off x="800399" y="4514462"/>
            <a:ext cx="1755491" cy="1882036"/>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2" name="Title 1"/>
          <p:cNvSpPr>
            <a:spLocks noGrp="1"/>
          </p:cNvSpPr>
          <p:nvPr>
            <p:ph type="title"/>
          </p:nvPr>
        </p:nvSpPr>
        <p:spPr/>
        <p:txBody>
          <a:bodyPr/>
          <a:lstStyle/>
          <a:p>
            <a:r>
              <a:rPr lang="en-US" sz="4400" b="0" dirty="0">
                <a:solidFill>
                  <a:schemeClr val="tx1"/>
                </a:solidFill>
                <a:effectLst/>
              </a:rPr>
              <a:t>Compiler that Searches for Good Schedules</a:t>
            </a:r>
          </a:p>
        </p:txBody>
      </p:sp>
      <p:sp>
        <p:nvSpPr>
          <p:cNvPr id="45" name="TextBox 44"/>
          <p:cNvSpPr txBox="1"/>
          <p:nvPr/>
        </p:nvSpPr>
        <p:spPr>
          <a:xfrm>
            <a:off x="379412" y="6359176"/>
            <a:ext cx="2612270" cy="523220"/>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Input pipeline</a:t>
            </a:r>
            <a:endParaRPr lang="en-US" sz="2800" dirty="0">
              <a:latin typeface="+mn-lt"/>
              <a:ea typeface="Times New Roman" charset="0"/>
              <a:cs typeface="Times New Roman" charset="0"/>
            </a:endParaRPr>
          </a:p>
        </p:txBody>
      </p:sp>
      <p:sp>
        <p:nvSpPr>
          <p:cNvPr id="46" name="Rounded Rectangle 45"/>
          <p:cNvSpPr/>
          <p:nvPr/>
        </p:nvSpPr>
        <p:spPr>
          <a:xfrm>
            <a:off x="1040175" y="1301262"/>
            <a:ext cx="9931037" cy="3083830"/>
          </a:xfrm>
          <a:prstGeom prst="roundRect">
            <a:avLst/>
          </a:prstGeom>
          <a:solidFill>
            <a:schemeClr val="accent3">
              <a:alpha val="57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47" name="Round Same Side Corner Rectangle 46"/>
          <p:cNvSpPr/>
          <p:nvPr/>
        </p:nvSpPr>
        <p:spPr>
          <a:xfrm>
            <a:off x="2564175" y="1845768"/>
            <a:ext cx="2441448"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Perforation </a:t>
            </a:r>
          </a:p>
          <a:p>
            <a:pPr algn="ctr"/>
            <a:r>
              <a:rPr lang="en-US" sz="2800" dirty="0">
                <a:solidFill>
                  <a:schemeClr val="accent2"/>
                </a:solidFill>
              </a:rPr>
              <a:t>S</a:t>
            </a:r>
            <a:r>
              <a:rPr lang="en-US" sz="2800" dirty="0" smtClean="0">
                <a:solidFill>
                  <a:schemeClr val="accent2"/>
                </a:solidFill>
              </a:rPr>
              <a:t>trategies</a:t>
            </a:r>
          </a:p>
        </p:txBody>
      </p:sp>
      <p:sp>
        <p:nvSpPr>
          <p:cNvPr id="48" name="Round Same Side Corner Rectangle 47"/>
          <p:cNvSpPr/>
          <p:nvPr/>
        </p:nvSpPr>
        <p:spPr>
          <a:xfrm>
            <a:off x="6330685" y="1828800"/>
            <a:ext cx="3015290"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Reconstruction</a:t>
            </a:r>
          </a:p>
          <a:p>
            <a:pPr algn="ctr"/>
            <a:r>
              <a:rPr lang="en-US" sz="2800" dirty="0">
                <a:solidFill>
                  <a:schemeClr val="accent2"/>
                </a:solidFill>
              </a:rPr>
              <a:t>S</a:t>
            </a:r>
            <a:r>
              <a:rPr lang="en-US" sz="2800" dirty="0" smtClean="0">
                <a:solidFill>
                  <a:schemeClr val="accent2"/>
                </a:solidFill>
              </a:rPr>
              <a:t>trategies</a:t>
            </a:r>
          </a:p>
        </p:txBody>
      </p:sp>
      <p:cxnSp>
        <p:nvCxnSpPr>
          <p:cNvPr id="49" name="Straight Arrow Connector 48"/>
          <p:cNvCxnSpPr/>
          <p:nvPr/>
        </p:nvCxnSpPr>
        <p:spPr>
          <a:xfrm>
            <a:off x="5035285" y="2857500"/>
            <a:ext cx="1295400"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884612" y="4757513"/>
            <a:ext cx="3002241" cy="1795687"/>
            <a:chOff x="3884612" y="4605113"/>
            <a:chExt cx="3002241" cy="1795687"/>
          </a:xfrm>
        </p:grpSpPr>
        <p:pic>
          <p:nvPicPr>
            <p:cNvPr id="42" name="Picture 41"/>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rot="16200000">
              <a:off x="4423843" y="4142082"/>
              <a:ext cx="1795687" cy="2721749"/>
            </a:xfrm>
            <a:prstGeom prst="rect">
              <a:avLst/>
            </a:prstGeom>
          </p:spPr>
        </p:pic>
        <p:sp>
          <p:nvSpPr>
            <p:cNvPr id="52" name="TextBox 51"/>
            <p:cNvSpPr txBox="1"/>
            <p:nvPr/>
          </p:nvSpPr>
          <p:spPr>
            <a:xfrm>
              <a:off x="3884612" y="5562600"/>
              <a:ext cx="3002241" cy="830997"/>
            </a:xfrm>
            <a:prstGeom prst="rect">
              <a:avLst/>
            </a:prstGeom>
            <a:noFill/>
          </p:spPr>
          <p:txBody>
            <a:bodyPr wrap="square" rtlCol="0">
              <a:spAutoFit/>
            </a:bodyPr>
            <a:lstStyle/>
            <a:p>
              <a:r>
                <a:rPr lang="en-US" sz="2800" dirty="0" smtClean="0">
                  <a:latin typeface="+mn-lt"/>
                  <a:ea typeface="Times New Roman" charset="0"/>
                  <a:cs typeface="Times New Roman" charset="0"/>
                </a:rPr>
                <a:t>Genetic search</a:t>
              </a:r>
            </a:p>
            <a:p>
              <a:r>
                <a:rPr lang="en-US" sz="2000" dirty="0" err="1"/>
                <a:t>Sitthi-Amorn</a:t>
              </a:r>
              <a:r>
                <a:rPr lang="en-US" sz="2000" dirty="0"/>
                <a:t> et al. [2011] </a:t>
              </a:r>
              <a:endParaRPr lang="en-US" sz="2000" dirty="0" smtClean="0">
                <a:latin typeface="+mn-lt"/>
                <a:ea typeface="Times New Roman" charset="0"/>
                <a:cs typeface="Times New Roman" charset="0"/>
              </a:endParaRPr>
            </a:p>
          </p:txBody>
        </p:sp>
      </p:grpSp>
      <p:cxnSp>
        <p:nvCxnSpPr>
          <p:cNvPr id="54" name="Straight Arrow Connector 53"/>
          <p:cNvCxnSpPr/>
          <p:nvPr/>
        </p:nvCxnSpPr>
        <p:spPr>
          <a:xfrm>
            <a:off x="2817812" y="5604292"/>
            <a:ext cx="890459"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032753" y="5680492"/>
            <a:ext cx="890459"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355020" y="4400490"/>
            <a:ext cx="2870878" cy="2381310"/>
            <a:chOff x="8355020" y="4248090"/>
            <a:chExt cx="2870878" cy="2381310"/>
          </a:xfrm>
        </p:grpSpPr>
        <p:grpSp>
          <p:nvGrpSpPr>
            <p:cNvPr id="56" name="Group 55"/>
            <p:cNvGrpSpPr/>
            <p:nvPr/>
          </p:nvGrpSpPr>
          <p:grpSpPr>
            <a:xfrm>
              <a:off x="8355020" y="4392057"/>
              <a:ext cx="1625592" cy="2093224"/>
              <a:chOff x="8939583" y="3850376"/>
              <a:chExt cx="1625592" cy="2093224"/>
            </a:xfrm>
          </p:grpSpPr>
          <p:cxnSp>
            <p:nvCxnSpPr>
              <p:cNvPr id="57" name="Straight Arrow Connector 56"/>
              <p:cNvCxnSpPr/>
              <p:nvPr/>
            </p:nvCxnSpPr>
            <p:spPr>
              <a:xfrm>
                <a:off x="8939583" y="5917949"/>
                <a:ext cx="1625592" cy="2006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8939583" y="3850376"/>
                <a:ext cx="0" cy="209322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8430526" y="4248090"/>
              <a:ext cx="1092886" cy="400110"/>
            </a:xfrm>
            <a:prstGeom prst="rect">
              <a:avLst/>
            </a:prstGeom>
            <a:noFill/>
          </p:spPr>
          <p:txBody>
            <a:bodyPr wrap="square" rtlCol="0">
              <a:spAutoFit/>
            </a:bodyPr>
            <a:lstStyle/>
            <a:p>
              <a:r>
                <a:rPr lang="en-US" sz="2000" dirty="0" smtClean="0">
                  <a:latin typeface="+mj-lt"/>
                  <a:ea typeface="Times New Roman" charset="0"/>
                  <a:cs typeface="Times New Roman" charset="0"/>
                </a:rPr>
                <a:t>Error</a:t>
              </a:r>
              <a:endParaRPr lang="en-US" sz="2000" dirty="0">
                <a:latin typeface="+mj-lt"/>
                <a:ea typeface="Times New Roman" charset="0"/>
                <a:cs typeface="Times New Roman" charset="0"/>
              </a:endParaRPr>
            </a:p>
          </p:txBody>
        </p:sp>
        <p:sp>
          <p:nvSpPr>
            <p:cNvPr id="60" name="TextBox 59"/>
            <p:cNvSpPr txBox="1"/>
            <p:nvPr/>
          </p:nvSpPr>
          <p:spPr>
            <a:xfrm>
              <a:off x="9980612" y="6229290"/>
              <a:ext cx="1245286" cy="400110"/>
            </a:xfrm>
            <a:prstGeom prst="rect">
              <a:avLst/>
            </a:prstGeom>
            <a:noFill/>
          </p:spPr>
          <p:txBody>
            <a:bodyPr wrap="square" rtlCol="0">
              <a:spAutoFit/>
            </a:bodyPr>
            <a:lstStyle/>
            <a:p>
              <a:r>
                <a:rPr lang="en-US" sz="2000" dirty="0" smtClean="0">
                  <a:latin typeface="+mj-lt"/>
                  <a:ea typeface="Times New Roman" charset="0"/>
                  <a:cs typeface="Times New Roman" charset="0"/>
                </a:rPr>
                <a:t>Speed</a:t>
              </a:r>
              <a:endParaRPr lang="en-US" sz="2000" dirty="0">
                <a:latin typeface="+mj-lt"/>
                <a:ea typeface="Times New Roman" charset="0"/>
                <a:cs typeface="Times New Roman" charset="0"/>
              </a:endParaRPr>
            </a:p>
          </p:txBody>
        </p:sp>
        <p:grpSp>
          <p:nvGrpSpPr>
            <p:cNvPr id="61" name="Group 60"/>
            <p:cNvGrpSpPr/>
            <p:nvPr/>
          </p:nvGrpSpPr>
          <p:grpSpPr>
            <a:xfrm>
              <a:off x="8496757" y="4735932"/>
              <a:ext cx="1279598" cy="1489433"/>
              <a:chOff x="8807413" y="4052298"/>
              <a:chExt cx="1279598" cy="1489433"/>
            </a:xfrm>
          </p:grpSpPr>
          <p:grpSp>
            <p:nvGrpSpPr>
              <p:cNvPr id="62" name="Group 61"/>
              <p:cNvGrpSpPr/>
              <p:nvPr/>
            </p:nvGrpSpPr>
            <p:grpSpPr>
              <a:xfrm>
                <a:off x="8807413" y="4052298"/>
                <a:ext cx="563599" cy="588731"/>
                <a:chOff x="8857534" y="4129676"/>
                <a:chExt cx="563599" cy="588731"/>
              </a:xfrm>
            </p:grpSpPr>
            <p:sp>
              <p:nvSpPr>
                <p:cNvPr id="78" name="Folded Corner 77"/>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79" name="TextBox 78"/>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63" name="Group 62"/>
              <p:cNvGrpSpPr/>
              <p:nvPr/>
            </p:nvGrpSpPr>
            <p:grpSpPr>
              <a:xfrm>
                <a:off x="8935231" y="4224384"/>
                <a:ext cx="563599" cy="588731"/>
                <a:chOff x="8857534" y="4129676"/>
                <a:chExt cx="563599" cy="588731"/>
              </a:xfrm>
            </p:grpSpPr>
            <p:sp>
              <p:nvSpPr>
                <p:cNvPr id="76" name="Folded Corner 75"/>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77" name="TextBox 76"/>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64" name="Group 63"/>
              <p:cNvGrpSpPr/>
              <p:nvPr/>
            </p:nvGrpSpPr>
            <p:grpSpPr>
              <a:xfrm>
                <a:off x="9069889" y="4413609"/>
                <a:ext cx="563599" cy="588731"/>
                <a:chOff x="8857534" y="4129676"/>
                <a:chExt cx="563599" cy="588731"/>
              </a:xfrm>
            </p:grpSpPr>
            <p:sp>
              <p:nvSpPr>
                <p:cNvPr id="74" name="Folded Corner 73"/>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75" name="TextBox 74"/>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65" name="Group 64"/>
              <p:cNvGrpSpPr/>
              <p:nvPr/>
            </p:nvGrpSpPr>
            <p:grpSpPr>
              <a:xfrm>
                <a:off x="9218612" y="4572000"/>
                <a:ext cx="563599" cy="588731"/>
                <a:chOff x="8857534" y="4129676"/>
                <a:chExt cx="563599" cy="588731"/>
              </a:xfrm>
            </p:grpSpPr>
            <p:sp>
              <p:nvSpPr>
                <p:cNvPr id="72" name="Folded Corner 71"/>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73" name="TextBox 72"/>
                <p:cNvSpPr txBox="1"/>
                <p:nvPr/>
              </p:nvSpPr>
              <p:spPr>
                <a:xfrm>
                  <a:off x="8857534" y="4234688"/>
                  <a:ext cx="563599" cy="338554"/>
                </a:xfrm>
                <a:prstGeom prst="rect">
                  <a:avLst/>
                </a:prstGeom>
                <a:noFill/>
              </p:spPr>
              <p:txBody>
                <a:bodyPr wrap="square" rtlCol="0">
                  <a:spAutoFit/>
                </a:bodyPr>
                <a:lstStyle/>
                <a:p>
                  <a:pPr algn="ctr"/>
                  <a:r>
                    <a:rPr lang="en-US" sz="1600" dirty="0" smtClean="0">
                      <a:solidFill>
                        <a:schemeClr val="accent2"/>
                      </a:solidFill>
                    </a:rPr>
                    <a:t>&lt;\&gt;</a:t>
                  </a:r>
                  <a:endParaRPr lang="en-US" sz="1600" dirty="0">
                    <a:solidFill>
                      <a:schemeClr val="accent2"/>
                    </a:solidFill>
                  </a:endParaRPr>
                </a:p>
              </p:txBody>
            </p:sp>
          </p:grpSp>
          <p:grpSp>
            <p:nvGrpSpPr>
              <p:cNvPr id="66" name="Group 65"/>
              <p:cNvGrpSpPr/>
              <p:nvPr/>
            </p:nvGrpSpPr>
            <p:grpSpPr>
              <a:xfrm>
                <a:off x="9371012" y="4800600"/>
                <a:ext cx="563599" cy="588731"/>
                <a:chOff x="8857534" y="4129676"/>
                <a:chExt cx="563599" cy="588731"/>
              </a:xfrm>
            </p:grpSpPr>
            <p:sp>
              <p:nvSpPr>
                <p:cNvPr id="70" name="Folded Corner 69"/>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71" name="TextBox 70"/>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67" name="Group 66"/>
              <p:cNvGrpSpPr/>
              <p:nvPr/>
            </p:nvGrpSpPr>
            <p:grpSpPr>
              <a:xfrm>
                <a:off x="9523412" y="4953000"/>
                <a:ext cx="563599" cy="588731"/>
                <a:chOff x="8857534" y="4129676"/>
                <a:chExt cx="563599" cy="588731"/>
              </a:xfrm>
            </p:grpSpPr>
            <p:sp>
              <p:nvSpPr>
                <p:cNvPr id="68" name="Folded Corner 67"/>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69" name="TextBox 68"/>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grpSp>
      <p:sp>
        <p:nvSpPr>
          <p:cNvPr id="80" name="TextBox 79"/>
          <p:cNvSpPr txBox="1"/>
          <p:nvPr/>
        </p:nvSpPr>
        <p:spPr>
          <a:xfrm>
            <a:off x="543042" y="5217550"/>
            <a:ext cx="2069062" cy="830997"/>
          </a:xfrm>
          <a:prstGeom prst="rect">
            <a:avLst/>
          </a:prstGeom>
          <a:noFill/>
        </p:spPr>
        <p:txBody>
          <a:bodyPr wrap="square" rtlCol="0">
            <a:spAutoFit/>
          </a:bodyPr>
          <a:lstStyle/>
          <a:p>
            <a:pPr algn="ctr"/>
            <a:r>
              <a:rPr lang="en-US" sz="4800" dirty="0" smtClean="0">
                <a:solidFill>
                  <a:schemeClr val="accent2"/>
                </a:solidFill>
              </a:rPr>
              <a:t>&lt;\&gt;</a:t>
            </a:r>
            <a:endParaRPr lang="en-US" sz="4800" dirty="0">
              <a:solidFill>
                <a:schemeClr val="accent2"/>
              </a:solidFill>
            </a:endParaRPr>
          </a:p>
        </p:txBody>
      </p:sp>
    </p:spTree>
    <p:extLst>
      <p:ext uri="{BB962C8B-B14F-4D97-AF65-F5344CB8AC3E}">
        <p14:creationId xmlns:p14="http://schemas.microsoft.com/office/powerpoint/2010/main" val="917794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animEffect transition="in" filter="fade">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dirty="0">
                <a:solidFill>
                  <a:schemeClr val="tx1"/>
                </a:solidFill>
                <a:effectLst/>
              </a:rPr>
              <a:t>Compiler that Searches for Good Schedules</a:t>
            </a:r>
          </a:p>
        </p:txBody>
      </p:sp>
      <p:grpSp>
        <p:nvGrpSpPr>
          <p:cNvPr id="6" name="Group 5"/>
          <p:cNvGrpSpPr/>
          <p:nvPr/>
        </p:nvGrpSpPr>
        <p:grpSpPr>
          <a:xfrm>
            <a:off x="531812" y="3324718"/>
            <a:ext cx="1371600" cy="1631216"/>
            <a:chOff x="2741612" y="2286000"/>
            <a:chExt cx="2030793" cy="2358256"/>
          </a:xfrm>
        </p:grpSpPr>
        <p:sp>
          <p:nvSpPr>
            <p:cNvPr id="7" name="Folded Corner 6"/>
            <p:cNvSpPr/>
            <p:nvPr/>
          </p:nvSpPr>
          <p:spPr>
            <a:xfrm rot="10800000" flipH="1">
              <a:off x="2741612" y="2286000"/>
              <a:ext cx="2030793" cy="2358256"/>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tx1"/>
                </a:solidFill>
              </a:endParaRPr>
            </a:p>
          </p:txBody>
        </p:sp>
        <p:sp>
          <p:nvSpPr>
            <p:cNvPr id="5" name="TextBox 4"/>
            <p:cNvSpPr txBox="1"/>
            <p:nvPr/>
          </p:nvSpPr>
          <p:spPr>
            <a:xfrm>
              <a:off x="2956908" y="2286000"/>
              <a:ext cx="1600200" cy="2358256"/>
            </a:xfrm>
            <a:prstGeom prst="rect">
              <a:avLst/>
            </a:prstGeom>
            <a:noFill/>
          </p:spPr>
          <p:txBody>
            <a:bodyPr wrap="square" rtlCol="0">
              <a:spAutoFit/>
            </a:bodyPr>
            <a:lstStyle/>
            <a:p>
              <a:r>
                <a:rPr lang="en-US" sz="2000" dirty="0" smtClean="0">
                  <a:latin typeface="+mn-lt"/>
                  <a:ea typeface="Times New Roman" charset="0"/>
                  <a:cs typeface="Times New Roman" charset="0"/>
                </a:rPr>
                <a:t>Stage 1</a:t>
              </a:r>
            </a:p>
            <a:p>
              <a:r>
                <a:rPr lang="en-US" sz="2000" dirty="0" smtClean="0">
                  <a:latin typeface="+mn-lt"/>
                  <a:ea typeface="Times New Roman" charset="0"/>
                  <a:cs typeface="Times New Roman" charset="0"/>
                </a:rPr>
                <a:t>Stage 2</a:t>
              </a:r>
            </a:p>
            <a:p>
              <a:r>
                <a:rPr lang="en-US" sz="2000" dirty="0" smtClean="0">
                  <a:latin typeface="+mn-lt"/>
                  <a:ea typeface="Times New Roman" charset="0"/>
                  <a:cs typeface="Times New Roman" charset="0"/>
                </a:rPr>
                <a:t>Stage 3</a:t>
              </a:r>
            </a:p>
            <a:p>
              <a:r>
                <a:rPr lang="en-US" sz="2000" dirty="0" smtClean="0">
                  <a:latin typeface="+mn-lt"/>
                  <a:ea typeface="Times New Roman" charset="0"/>
                  <a:cs typeface="Times New Roman" charset="0"/>
                </a:rPr>
                <a:t>Stage 4</a:t>
              </a:r>
              <a:endParaRPr lang="en-US" sz="2000" dirty="0">
                <a:latin typeface="+mn-lt"/>
                <a:ea typeface="Times New Roman" charset="0"/>
                <a:cs typeface="Times New Roman" charset="0"/>
              </a:endParaRPr>
            </a:p>
            <a:p>
              <a:r>
                <a:rPr lang="en-US" sz="2000" dirty="0" smtClean="0">
                  <a:latin typeface="+mn-lt"/>
                  <a:ea typeface="Times New Roman" charset="0"/>
                  <a:cs typeface="Times New Roman" charset="0"/>
                </a:rPr>
                <a:t>...</a:t>
              </a:r>
            </a:p>
          </p:txBody>
        </p:sp>
      </p:grpSp>
      <p:sp>
        <p:nvSpPr>
          <p:cNvPr id="18" name="Rounded Rectangle 17"/>
          <p:cNvSpPr/>
          <p:nvPr/>
        </p:nvSpPr>
        <p:spPr>
          <a:xfrm>
            <a:off x="2139000" y="1678403"/>
            <a:ext cx="9498000" cy="4798597"/>
          </a:xfrm>
          <a:prstGeom prst="roundRect">
            <a:avLst/>
          </a:prstGeom>
          <a:solidFill>
            <a:schemeClr val="accent3">
              <a:alpha val="26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tx1"/>
              </a:solidFill>
            </a:endParaRPr>
          </a:p>
        </p:txBody>
      </p:sp>
      <p:grpSp>
        <p:nvGrpSpPr>
          <p:cNvPr id="3" name="Group 2"/>
          <p:cNvGrpSpPr/>
          <p:nvPr/>
        </p:nvGrpSpPr>
        <p:grpSpPr>
          <a:xfrm>
            <a:off x="2235211" y="2812037"/>
            <a:ext cx="5525080" cy="2836129"/>
            <a:chOff x="2463811" y="2172351"/>
            <a:chExt cx="5525080" cy="2836129"/>
          </a:xfrm>
        </p:grpSpPr>
        <p:sp>
          <p:nvSpPr>
            <p:cNvPr id="11" name="TextBox 10"/>
            <p:cNvSpPr txBox="1"/>
            <p:nvPr/>
          </p:nvSpPr>
          <p:spPr>
            <a:xfrm>
              <a:off x="3122612" y="2209800"/>
              <a:ext cx="4116229" cy="584775"/>
            </a:xfrm>
            <a:prstGeom prst="rect">
              <a:avLst/>
            </a:prstGeom>
            <a:noFill/>
          </p:spPr>
          <p:txBody>
            <a:bodyPr wrap="square" rtlCol="0">
              <a:spAutoFit/>
            </a:bodyPr>
            <a:lstStyle/>
            <a:p>
              <a:r>
                <a:rPr lang="en-US" sz="3200" dirty="0" smtClean="0"/>
                <a:t>Perforation strategies</a:t>
              </a:r>
              <a:endParaRPr lang="en-US" sz="3200" dirty="0">
                <a:latin typeface="+mn-lt"/>
                <a:ea typeface="Times New Roman" charset="0"/>
                <a:cs typeface="Times New Roman" charset="0"/>
              </a:endParaRPr>
            </a:p>
          </p:txBody>
        </p:sp>
        <p:sp>
          <p:nvSpPr>
            <p:cNvPr id="12" name="TextBox 11"/>
            <p:cNvSpPr txBox="1"/>
            <p:nvPr/>
          </p:nvSpPr>
          <p:spPr>
            <a:xfrm>
              <a:off x="3122612" y="4267200"/>
              <a:ext cx="4866279" cy="584775"/>
            </a:xfrm>
            <a:prstGeom prst="rect">
              <a:avLst/>
            </a:prstGeom>
            <a:noFill/>
          </p:spPr>
          <p:txBody>
            <a:bodyPr wrap="square" rtlCol="0">
              <a:spAutoFit/>
            </a:bodyPr>
            <a:lstStyle/>
            <a:p>
              <a:r>
                <a:rPr lang="en-US" sz="3200" dirty="0" smtClean="0"/>
                <a:t>Reconstruction</a:t>
              </a:r>
              <a:r>
                <a:rPr lang="en-US" sz="3200" dirty="0"/>
                <a:t> </a:t>
              </a:r>
              <a:r>
                <a:rPr lang="en-US" sz="3200" dirty="0" smtClean="0"/>
                <a:t>strategies</a:t>
              </a:r>
              <a:endParaRPr lang="en-US" sz="3200" dirty="0">
                <a:latin typeface="+mn-lt"/>
                <a:ea typeface="Times New Roman" charset="0"/>
                <a:cs typeface="Times New Roman" charset="0"/>
              </a:endParaRPr>
            </a:p>
          </p:txBody>
        </p:sp>
        <p:sp>
          <p:nvSpPr>
            <p:cNvPr id="13" name="Left Brace 12"/>
            <p:cNvSpPr/>
            <p:nvPr/>
          </p:nvSpPr>
          <p:spPr>
            <a:xfrm>
              <a:off x="2463811" y="2172351"/>
              <a:ext cx="733572" cy="2836129"/>
            </a:xfrm>
            <a:prstGeom prst="leftBrace">
              <a:avLst>
                <a:gd name="adj1" fmla="val 27472"/>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3"/>
          <p:cNvGrpSpPr/>
          <p:nvPr/>
        </p:nvGrpSpPr>
        <p:grpSpPr>
          <a:xfrm>
            <a:off x="7161212" y="2207596"/>
            <a:ext cx="5922336" cy="3886401"/>
            <a:chOff x="5277476" y="1297403"/>
            <a:chExt cx="5922336" cy="3886401"/>
          </a:xfrm>
        </p:grpSpPr>
        <p:sp>
          <p:nvSpPr>
            <p:cNvPr id="10" name="Left Brace 9"/>
            <p:cNvSpPr/>
            <p:nvPr/>
          </p:nvSpPr>
          <p:spPr>
            <a:xfrm>
              <a:off x="5277476" y="1297403"/>
              <a:ext cx="359736" cy="1826797"/>
            </a:xfrm>
            <a:prstGeom prst="leftBrace">
              <a:avLst>
                <a:gd name="adj1" fmla="val 27472"/>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5734676" y="1387521"/>
              <a:ext cx="5465136" cy="1569660"/>
            </a:xfrm>
            <a:prstGeom prst="rect">
              <a:avLst/>
            </a:prstGeom>
            <a:noFill/>
          </p:spPr>
          <p:txBody>
            <a:bodyPr wrap="square" rtlCol="0">
              <a:spAutoFit/>
            </a:bodyPr>
            <a:lstStyle/>
            <a:p>
              <a:r>
                <a:rPr lang="en-US" sz="2400" dirty="0" smtClean="0">
                  <a:latin typeface="+mn-lt"/>
                  <a:ea typeface="Times New Roman" charset="0"/>
                  <a:cs typeface="Times New Roman" charset="0"/>
                </a:rPr>
                <a:t>A: Grid sampling </a:t>
              </a:r>
            </a:p>
            <a:p>
              <a:r>
                <a:rPr lang="en-US" sz="2400" dirty="0" smtClean="0">
                  <a:latin typeface="+mn-lt"/>
                  <a:ea typeface="Times New Roman" charset="0"/>
                  <a:cs typeface="Times New Roman" charset="0"/>
                </a:rPr>
                <a:t>B: Importance sampling</a:t>
              </a:r>
            </a:p>
            <a:p>
              <a:r>
                <a:rPr lang="en-US" sz="2400" dirty="0" smtClean="0">
                  <a:latin typeface="+mn-lt"/>
                  <a:ea typeface="Times New Roman" charset="0"/>
                  <a:cs typeface="Times New Roman" charset="0"/>
                </a:rPr>
                <a:t>C: Adaptive sampling</a:t>
              </a:r>
            </a:p>
            <a:p>
              <a:r>
                <a:rPr lang="en-US" sz="2400" dirty="0" smtClean="0">
                  <a:latin typeface="+mn-lt"/>
                  <a:ea typeface="Times New Roman" charset="0"/>
                  <a:cs typeface="Times New Roman" charset="0"/>
                </a:rPr>
                <a:t>… </a:t>
              </a:r>
              <a:endParaRPr lang="en-US" sz="2400" dirty="0">
                <a:latin typeface="+mn-lt"/>
                <a:ea typeface="Times New Roman" charset="0"/>
                <a:cs typeface="Times New Roman" charset="0"/>
              </a:endParaRPr>
            </a:p>
          </p:txBody>
        </p:sp>
        <p:sp>
          <p:nvSpPr>
            <p:cNvPr id="16" name="Left Brace 15"/>
            <p:cNvSpPr/>
            <p:nvPr/>
          </p:nvSpPr>
          <p:spPr>
            <a:xfrm>
              <a:off x="5887076" y="3357007"/>
              <a:ext cx="359736" cy="1826797"/>
            </a:xfrm>
            <a:prstGeom prst="leftBrace">
              <a:avLst>
                <a:gd name="adj1" fmla="val 27472"/>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6279074" y="3400138"/>
              <a:ext cx="4521597" cy="1200329"/>
            </a:xfrm>
            <a:prstGeom prst="rect">
              <a:avLst/>
            </a:prstGeom>
            <a:noFill/>
          </p:spPr>
          <p:txBody>
            <a:bodyPr wrap="square" rtlCol="0">
              <a:spAutoFit/>
            </a:bodyPr>
            <a:lstStyle/>
            <a:p>
              <a:r>
                <a:rPr lang="en-US" sz="2400" dirty="0" smtClean="0">
                  <a:latin typeface="+mn-lt"/>
                  <a:ea typeface="Times New Roman" charset="0"/>
                  <a:cs typeface="Times New Roman" charset="0"/>
                </a:rPr>
                <a:t>D: </a:t>
              </a:r>
              <a:r>
                <a:rPr lang="en-US" sz="2400" dirty="0" smtClean="0">
                  <a:latin typeface="+mn-lt"/>
                </a:rPr>
                <a:t>Pre-computed</a:t>
              </a:r>
              <a:endParaRPr lang="en-US" sz="2400" dirty="0" smtClean="0">
                <a:latin typeface="+mn-lt"/>
                <a:ea typeface="Times New Roman" charset="0"/>
                <a:cs typeface="Times New Roman" charset="0"/>
              </a:endParaRPr>
            </a:p>
            <a:p>
              <a:r>
                <a:rPr lang="en-US" sz="2400" dirty="0" smtClean="0">
                  <a:latin typeface="+mn-lt"/>
                  <a:ea typeface="Times New Roman" charset="0"/>
                  <a:cs typeface="Times New Roman" charset="0"/>
                </a:rPr>
                <a:t>E: On-demand</a:t>
              </a:r>
              <a:endParaRPr lang="en-US" sz="2400" dirty="0" smtClean="0">
                <a:ea typeface="Times New Roman" charset="0"/>
                <a:cs typeface="Times New Roman" charset="0"/>
              </a:endParaRPr>
            </a:p>
            <a:p>
              <a:r>
                <a:rPr lang="en-US" sz="2400" dirty="0" smtClean="0">
                  <a:latin typeface="+mn-lt"/>
                  <a:ea typeface="Times New Roman" charset="0"/>
                  <a:cs typeface="Times New Roman" charset="0"/>
                </a:rPr>
                <a:t>…</a:t>
              </a:r>
              <a:endParaRPr lang="en-US" sz="2400" dirty="0">
                <a:latin typeface="+mn-lt"/>
                <a:ea typeface="Times New Roman" charset="0"/>
                <a:cs typeface="Times New Roman" charset="0"/>
              </a:endParaRPr>
            </a:p>
          </p:txBody>
        </p:sp>
      </p:grpSp>
      <p:sp>
        <p:nvSpPr>
          <p:cNvPr id="19" name="TextBox 18"/>
          <p:cNvSpPr txBox="1"/>
          <p:nvPr/>
        </p:nvSpPr>
        <p:spPr>
          <a:xfrm>
            <a:off x="2471023" y="1894653"/>
            <a:ext cx="1905001" cy="584775"/>
          </a:xfrm>
          <a:prstGeom prst="rect">
            <a:avLst/>
          </a:prstGeom>
          <a:noFill/>
        </p:spPr>
        <p:txBody>
          <a:bodyPr wrap="square" rtlCol="0">
            <a:spAutoFit/>
          </a:bodyPr>
          <a:lstStyle/>
          <a:p>
            <a:r>
              <a:rPr lang="en-US" sz="3200" b="1" dirty="0" smtClean="0">
                <a:latin typeface="+mj-lt"/>
                <a:ea typeface="Times New Roman" charset="0"/>
                <a:cs typeface="Times New Roman" charset="0"/>
              </a:rPr>
              <a:t>Mutation</a:t>
            </a:r>
            <a:endParaRPr lang="en-US" sz="3200" b="1" dirty="0">
              <a:latin typeface="+mj-lt"/>
              <a:ea typeface="Times New Roman" charset="0"/>
              <a:cs typeface="Times New Roman" charset="0"/>
            </a:endParaRPr>
          </a:p>
        </p:txBody>
      </p:sp>
      <p:sp>
        <p:nvSpPr>
          <p:cNvPr id="8" name="TextBox 7"/>
          <p:cNvSpPr txBox="1"/>
          <p:nvPr/>
        </p:nvSpPr>
        <p:spPr>
          <a:xfrm>
            <a:off x="1063690" y="-1362269"/>
            <a:ext cx="184731" cy="523220"/>
          </a:xfrm>
          <a:prstGeom prst="rect">
            <a:avLst/>
          </a:prstGeom>
          <a:noFill/>
        </p:spPr>
        <p:txBody>
          <a:bodyPr wrap="none" rtlCol="0">
            <a:spAutoFit/>
          </a:bodyPr>
          <a:lstStyle/>
          <a:p>
            <a:endParaRPr lang="en-US" sz="2800" dirty="0">
              <a:solidFill>
                <a:schemeClr val="bg1"/>
              </a:solidFill>
              <a:latin typeface="Times New Roman" charset="0"/>
              <a:ea typeface="Times New Roman" charset="0"/>
              <a:cs typeface="Times New Roman" charset="0"/>
            </a:endParaRPr>
          </a:p>
        </p:txBody>
      </p:sp>
    </p:spTree>
    <p:custDataLst>
      <p:tags r:id="rId1"/>
    </p:custDataLst>
    <p:extLst>
      <p:ext uri="{BB962C8B-B14F-4D97-AF65-F5344CB8AC3E}">
        <p14:creationId xmlns:p14="http://schemas.microsoft.com/office/powerpoint/2010/main" val="732316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dirty="0">
                <a:solidFill>
                  <a:schemeClr val="tx1"/>
                </a:solidFill>
                <a:effectLst/>
              </a:rPr>
              <a:t>Compiler that Searches for Good Schedules</a:t>
            </a:r>
          </a:p>
        </p:txBody>
      </p:sp>
      <p:grpSp>
        <p:nvGrpSpPr>
          <p:cNvPr id="70" name="Group 69"/>
          <p:cNvGrpSpPr/>
          <p:nvPr/>
        </p:nvGrpSpPr>
        <p:grpSpPr>
          <a:xfrm>
            <a:off x="909590" y="2433381"/>
            <a:ext cx="2069062" cy="1242269"/>
            <a:chOff x="1158646" y="1885969"/>
            <a:chExt cx="2069062" cy="1242269"/>
          </a:xfrm>
        </p:grpSpPr>
        <p:grpSp>
          <p:nvGrpSpPr>
            <p:cNvPr id="60" name="Group 59"/>
            <p:cNvGrpSpPr/>
            <p:nvPr/>
          </p:nvGrpSpPr>
          <p:grpSpPr>
            <a:xfrm>
              <a:off x="1158646" y="1885969"/>
              <a:ext cx="2069062" cy="767019"/>
              <a:chOff x="1006246" y="1733569"/>
              <a:chExt cx="2069062" cy="767019"/>
            </a:xfrm>
          </p:grpSpPr>
          <p:sp>
            <p:nvSpPr>
              <p:cNvPr id="61" name="Folded Corner 60"/>
              <p:cNvSpPr/>
              <p:nvPr/>
            </p:nvSpPr>
            <p:spPr>
              <a:xfrm rot="10800000" flipH="1">
                <a:off x="1446212" y="1733569"/>
                <a:ext cx="1192334" cy="767019"/>
              </a:xfrm>
              <a:prstGeom prst="foldedCorner">
                <a:avLst>
                  <a:gd name="adj" fmla="val 3758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62" name="TextBox 61"/>
              <p:cNvSpPr txBox="1"/>
              <p:nvPr/>
            </p:nvSpPr>
            <p:spPr>
              <a:xfrm>
                <a:off x="1006246" y="2021272"/>
                <a:ext cx="2069062" cy="400110"/>
              </a:xfrm>
              <a:prstGeom prst="rect">
                <a:avLst/>
              </a:prstGeom>
              <a:noFill/>
            </p:spPr>
            <p:txBody>
              <a:bodyPr wrap="square" rtlCol="0">
                <a:spAutoFit/>
              </a:bodyPr>
              <a:lstStyle/>
              <a:p>
                <a:pPr algn="ctr"/>
                <a:r>
                  <a:rPr lang="en-US" sz="2000" dirty="0" smtClean="0">
                    <a:solidFill>
                      <a:schemeClr val="accent2"/>
                    </a:solidFill>
                  </a:rPr>
                  <a:t>A</a:t>
                </a:r>
                <a:r>
                  <a:rPr lang="en-US" sz="2000" baseline="-25000" dirty="0" smtClean="0">
                    <a:solidFill>
                      <a:schemeClr val="accent2"/>
                    </a:solidFill>
                  </a:rPr>
                  <a:t>1</a:t>
                </a:r>
                <a:r>
                  <a:rPr lang="en-US" sz="2000" dirty="0" smtClean="0">
                    <a:solidFill>
                      <a:schemeClr val="accent2"/>
                    </a:solidFill>
                  </a:rPr>
                  <a:t>A</a:t>
                </a:r>
                <a:r>
                  <a:rPr lang="en-US" sz="2000" baseline="-25000" dirty="0" smtClean="0">
                    <a:solidFill>
                      <a:schemeClr val="accent2"/>
                    </a:solidFill>
                  </a:rPr>
                  <a:t>2</a:t>
                </a:r>
                <a:r>
                  <a:rPr lang="en-US" sz="2000" dirty="0" smtClean="0">
                    <a:solidFill>
                      <a:schemeClr val="accent2"/>
                    </a:solidFill>
                  </a:rPr>
                  <a:t>A</a:t>
                </a:r>
                <a:r>
                  <a:rPr lang="en-US" sz="2000" baseline="-25000" dirty="0" smtClean="0">
                    <a:solidFill>
                      <a:schemeClr val="accent2"/>
                    </a:solidFill>
                  </a:rPr>
                  <a:t>3</a:t>
                </a:r>
                <a:r>
                  <a:rPr lang="en-US" sz="2000" dirty="0" smtClean="0">
                    <a:solidFill>
                      <a:schemeClr val="accent2"/>
                    </a:solidFill>
                  </a:rPr>
                  <a:t>A</a:t>
                </a:r>
                <a:r>
                  <a:rPr lang="en-US" sz="2000" baseline="-25000" dirty="0" smtClean="0">
                    <a:solidFill>
                      <a:schemeClr val="accent2"/>
                    </a:solidFill>
                  </a:rPr>
                  <a:t>4</a:t>
                </a:r>
                <a:endParaRPr lang="en-US" sz="2000" baseline="-25000" dirty="0">
                  <a:solidFill>
                    <a:schemeClr val="accent2"/>
                  </a:solidFill>
                </a:endParaRPr>
              </a:p>
            </p:txBody>
          </p:sp>
        </p:grpSp>
        <p:sp>
          <p:nvSpPr>
            <p:cNvPr id="64" name="TextBox 63"/>
            <p:cNvSpPr txBox="1"/>
            <p:nvPr/>
          </p:nvSpPr>
          <p:spPr>
            <a:xfrm>
              <a:off x="1525472" y="2635795"/>
              <a:ext cx="1465196" cy="492443"/>
            </a:xfrm>
            <a:prstGeom prst="rect">
              <a:avLst/>
            </a:prstGeom>
            <a:noFill/>
          </p:spPr>
          <p:txBody>
            <a:bodyPr wrap="square" rtlCol="0">
              <a:spAutoFit/>
            </a:bodyPr>
            <a:lstStyle/>
            <a:p>
              <a:r>
                <a:rPr lang="en-US" sz="2600" dirty="0" smtClean="0">
                  <a:latin typeface="+mn-lt"/>
                  <a:ea typeface="Times New Roman" charset="0"/>
                  <a:cs typeface="Times New Roman" charset="0"/>
                </a:rPr>
                <a:t>Parent 1</a:t>
              </a:r>
              <a:endParaRPr lang="en-US" sz="2600" dirty="0">
                <a:latin typeface="+mn-lt"/>
                <a:ea typeface="Times New Roman" charset="0"/>
                <a:cs typeface="Times New Roman" charset="0"/>
              </a:endParaRPr>
            </a:p>
          </p:txBody>
        </p:sp>
      </p:grpSp>
      <p:grpSp>
        <p:nvGrpSpPr>
          <p:cNvPr id="71" name="Group 70"/>
          <p:cNvGrpSpPr/>
          <p:nvPr/>
        </p:nvGrpSpPr>
        <p:grpSpPr>
          <a:xfrm>
            <a:off x="887949" y="3957381"/>
            <a:ext cx="2069062" cy="1259462"/>
            <a:chOff x="1137005" y="3333769"/>
            <a:chExt cx="2069062" cy="1259462"/>
          </a:xfrm>
        </p:grpSpPr>
        <p:grpSp>
          <p:nvGrpSpPr>
            <p:cNvPr id="59" name="Group 58"/>
            <p:cNvGrpSpPr/>
            <p:nvPr/>
          </p:nvGrpSpPr>
          <p:grpSpPr>
            <a:xfrm>
              <a:off x="1137005" y="3333769"/>
              <a:ext cx="2069062" cy="767019"/>
              <a:chOff x="1006246" y="2147295"/>
              <a:chExt cx="2069062" cy="767019"/>
            </a:xfrm>
          </p:grpSpPr>
          <p:sp>
            <p:nvSpPr>
              <p:cNvPr id="31" name="Folded Corner 30"/>
              <p:cNvSpPr/>
              <p:nvPr/>
            </p:nvSpPr>
            <p:spPr>
              <a:xfrm rot="10800000" flipH="1">
                <a:off x="1446212" y="2147295"/>
                <a:ext cx="1192334" cy="767019"/>
              </a:xfrm>
              <a:prstGeom prst="foldedCorner">
                <a:avLst>
                  <a:gd name="adj" fmla="val 3758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58" name="TextBox 57"/>
              <p:cNvSpPr txBox="1"/>
              <p:nvPr/>
            </p:nvSpPr>
            <p:spPr>
              <a:xfrm>
                <a:off x="1006246" y="2488952"/>
                <a:ext cx="2069062" cy="400110"/>
              </a:xfrm>
              <a:prstGeom prst="rect">
                <a:avLst/>
              </a:prstGeom>
              <a:noFill/>
            </p:spPr>
            <p:txBody>
              <a:bodyPr wrap="square" rtlCol="0">
                <a:spAutoFit/>
              </a:bodyPr>
              <a:lstStyle/>
              <a:p>
                <a:pPr algn="ctr"/>
                <a:r>
                  <a:rPr lang="en-US" sz="2000" dirty="0" smtClean="0">
                    <a:solidFill>
                      <a:schemeClr val="accent2"/>
                    </a:solidFill>
                  </a:rPr>
                  <a:t>B</a:t>
                </a:r>
                <a:r>
                  <a:rPr lang="en-US" sz="2000" baseline="-25000" dirty="0" smtClean="0">
                    <a:solidFill>
                      <a:schemeClr val="accent2"/>
                    </a:solidFill>
                  </a:rPr>
                  <a:t>1</a:t>
                </a:r>
                <a:r>
                  <a:rPr lang="en-US" sz="2000" dirty="0" smtClean="0">
                    <a:solidFill>
                      <a:schemeClr val="accent2"/>
                    </a:solidFill>
                  </a:rPr>
                  <a:t>B</a:t>
                </a:r>
                <a:r>
                  <a:rPr lang="en-US" sz="2000" baseline="-25000" dirty="0" smtClean="0">
                    <a:solidFill>
                      <a:schemeClr val="accent2"/>
                    </a:solidFill>
                  </a:rPr>
                  <a:t>2</a:t>
                </a:r>
                <a:r>
                  <a:rPr lang="en-US" sz="2000" dirty="0" smtClean="0">
                    <a:solidFill>
                      <a:schemeClr val="accent2"/>
                    </a:solidFill>
                  </a:rPr>
                  <a:t>B</a:t>
                </a:r>
                <a:r>
                  <a:rPr lang="en-US" sz="2000" baseline="-25000" dirty="0" smtClean="0">
                    <a:solidFill>
                      <a:schemeClr val="accent2"/>
                    </a:solidFill>
                  </a:rPr>
                  <a:t>3</a:t>
                </a:r>
                <a:r>
                  <a:rPr lang="en-US" sz="2000" dirty="0" smtClean="0">
                    <a:solidFill>
                      <a:schemeClr val="accent2"/>
                    </a:solidFill>
                  </a:rPr>
                  <a:t>B</a:t>
                </a:r>
                <a:r>
                  <a:rPr lang="en-US" sz="2000" baseline="-25000" dirty="0" smtClean="0">
                    <a:solidFill>
                      <a:schemeClr val="accent2"/>
                    </a:solidFill>
                  </a:rPr>
                  <a:t>4</a:t>
                </a:r>
                <a:endParaRPr lang="en-US" sz="2000" baseline="-25000" dirty="0">
                  <a:solidFill>
                    <a:schemeClr val="accent2"/>
                  </a:solidFill>
                </a:endParaRPr>
              </a:p>
            </p:txBody>
          </p:sp>
        </p:grpSp>
        <p:sp>
          <p:nvSpPr>
            <p:cNvPr id="63" name="TextBox 62"/>
            <p:cNvSpPr txBox="1"/>
            <p:nvPr/>
          </p:nvSpPr>
          <p:spPr>
            <a:xfrm>
              <a:off x="1525472" y="4100788"/>
              <a:ext cx="1465196" cy="492443"/>
            </a:xfrm>
            <a:prstGeom prst="rect">
              <a:avLst/>
            </a:prstGeom>
            <a:noFill/>
          </p:spPr>
          <p:txBody>
            <a:bodyPr wrap="square" rtlCol="0">
              <a:spAutoFit/>
            </a:bodyPr>
            <a:lstStyle/>
            <a:p>
              <a:r>
                <a:rPr lang="en-US" sz="2600" dirty="0" smtClean="0">
                  <a:latin typeface="+mn-lt"/>
                  <a:ea typeface="Times New Roman" charset="0"/>
                  <a:cs typeface="Times New Roman" charset="0"/>
                </a:rPr>
                <a:t>Parent 2</a:t>
              </a:r>
              <a:endParaRPr lang="en-US" sz="2600" dirty="0">
                <a:latin typeface="+mn-lt"/>
                <a:ea typeface="Times New Roman" charset="0"/>
                <a:cs typeface="Times New Roman" charset="0"/>
              </a:endParaRPr>
            </a:p>
          </p:txBody>
        </p:sp>
      </p:grpSp>
      <p:grpSp>
        <p:nvGrpSpPr>
          <p:cNvPr id="3" name="Group 2"/>
          <p:cNvGrpSpPr/>
          <p:nvPr/>
        </p:nvGrpSpPr>
        <p:grpSpPr>
          <a:xfrm>
            <a:off x="3461501" y="2714307"/>
            <a:ext cx="3539419" cy="1795687"/>
            <a:chOff x="3960812" y="2209800"/>
            <a:chExt cx="3539419" cy="1795687"/>
          </a:xfrm>
        </p:grpSpPr>
        <p:pic>
          <p:nvPicPr>
            <p:cNvPr id="45" name="Picture 44"/>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16200000">
              <a:off x="4881043" y="1746769"/>
              <a:ext cx="1795687" cy="2721749"/>
            </a:xfrm>
            <a:prstGeom prst="rect">
              <a:avLst/>
            </a:prstGeom>
          </p:spPr>
        </p:pic>
        <p:sp>
          <p:nvSpPr>
            <p:cNvPr id="30" name="TextBox 29"/>
            <p:cNvSpPr txBox="1"/>
            <p:nvPr/>
          </p:nvSpPr>
          <p:spPr>
            <a:xfrm>
              <a:off x="3960812" y="3339245"/>
              <a:ext cx="3539419" cy="523220"/>
            </a:xfrm>
            <a:prstGeom prst="rect">
              <a:avLst/>
            </a:prstGeom>
            <a:noFill/>
          </p:spPr>
          <p:txBody>
            <a:bodyPr wrap="square" rtlCol="0">
              <a:spAutoFit/>
            </a:bodyPr>
            <a:lstStyle/>
            <a:p>
              <a:pPr algn="ctr"/>
              <a:r>
                <a:rPr lang="en-US" sz="2800" dirty="0" smtClean="0">
                  <a:latin typeface="+mn-lt"/>
                  <a:ea typeface="Times New Roman" charset="0"/>
                  <a:cs typeface="Times New Roman" charset="0"/>
                </a:rPr>
                <a:t>Two point crossover</a:t>
              </a:r>
              <a:endParaRPr lang="en-US" sz="2000" dirty="0" smtClean="0">
                <a:latin typeface="+mn-lt"/>
                <a:ea typeface="Times New Roman" charset="0"/>
                <a:cs typeface="Times New Roman" charset="0"/>
              </a:endParaRPr>
            </a:p>
          </p:txBody>
        </p:sp>
      </p:grpSp>
      <p:cxnSp>
        <p:nvCxnSpPr>
          <p:cNvPr id="32" name="Straight Arrow Connector 31"/>
          <p:cNvCxnSpPr/>
          <p:nvPr/>
        </p:nvCxnSpPr>
        <p:spPr>
          <a:xfrm>
            <a:off x="2667848" y="3778482"/>
            <a:ext cx="890459"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856412" y="3778482"/>
            <a:ext cx="762000"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7750356" y="1524000"/>
            <a:ext cx="4668656" cy="4648200"/>
            <a:chOff x="7999412" y="1047769"/>
            <a:chExt cx="4668656" cy="4648200"/>
          </a:xfrm>
        </p:grpSpPr>
        <p:sp>
          <p:nvSpPr>
            <p:cNvPr id="37" name="TextBox 36"/>
            <p:cNvSpPr txBox="1"/>
            <p:nvPr/>
          </p:nvSpPr>
          <p:spPr>
            <a:xfrm>
              <a:off x="8084703" y="1047769"/>
              <a:ext cx="1092886" cy="400110"/>
            </a:xfrm>
            <a:prstGeom prst="rect">
              <a:avLst/>
            </a:prstGeom>
            <a:noFill/>
          </p:spPr>
          <p:txBody>
            <a:bodyPr wrap="square" rtlCol="0">
              <a:spAutoFit/>
            </a:bodyPr>
            <a:lstStyle/>
            <a:p>
              <a:r>
                <a:rPr lang="en-US" sz="2000" dirty="0" smtClean="0">
                  <a:latin typeface="+mj-lt"/>
                  <a:ea typeface="Times New Roman" charset="0"/>
                  <a:cs typeface="Times New Roman" charset="0"/>
                </a:rPr>
                <a:t>Error</a:t>
              </a:r>
              <a:endParaRPr lang="en-US" sz="2000" dirty="0">
                <a:latin typeface="+mj-lt"/>
                <a:ea typeface="Times New Roman" charset="0"/>
                <a:cs typeface="Times New Roman" charset="0"/>
              </a:endParaRPr>
            </a:p>
          </p:txBody>
        </p:sp>
        <p:grpSp>
          <p:nvGrpSpPr>
            <p:cNvPr id="79" name="Group 78"/>
            <p:cNvGrpSpPr/>
            <p:nvPr/>
          </p:nvGrpSpPr>
          <p:grpSpPr>
            <a:xfrm>
              <a:off x="7999412" y="1315829"/>
              <a:ext cx="4668656" cy="4380140"/>
              <a:chOff x="7999412" y="1315829"/>
              <a:chExt cx="4668656" cy="4380140"/>
            </a:xfrm>
          </p:grpSpPr>
          <p:grpSp>
            <p:nvGrpSpPr>
              <p:cNvPr id="34" name="Group 33"/>
              <p:cNvGrpSpPr/>
              <p:nvPr/>
            </p:nvGrpSpPr>
            <p:grpSpPr>
              <a:xfrm>
                <a:off x="7999412" y="1315829"/>
                <a:ext cx="3298030" cy="4246771"/>
                <a:chOff x="8939583" y="3850376"/>
                <a:chExt cx="1625592" cy="2093224"/>
              </a:xfrm>
            </p:grpSpPr>
            <p:cxnSp>
              <p:nvCxnSpPr>
                <p:cNvPr id="35" name="Straight Arrow Connector 34"/>
                <p:cNvCxnSpPr/>
                <p:nvPr/>
              </p:nvCxnSpPr>
              <p:spPr>
                <a:xfrm>
                  <a:off x="8939583" y="5917949"/>
                  <a:ext cx="1625592" cy="2006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8939583" y="3850376"/>
                  <a:ext cx="0" cy="209322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1296468" y="5295859"/>
                <a:ext cx="1371600" cy="400110"/>
              </a:xfrm>
              <a:prstGeom prst="rect">
                <a:avLst/>
              </a:prstGeom>
              <a:noFill/>
            </p:spPr>
            <p:txBody>
              <a:bodyPr wrap="square" rtlCol="0">
                <a:spAutoFit/>
              </a:bodyPr>
              <a:lstStyle/>
              <a:p>
                <a:r>
                  <a:rPr lang="en-US" sz="2000" dirty="0" smtClean="0">
                    <a:latin typeface="+mj-lt"/>
                    <a:ea typeface="Times New Roman" charset="0"/>
                    <a:cs typeface="Times New Roman" charset="0"/>
                  </a:rPr>
                  <a:t>Speed</a:t>
                </a:r>
                <a:endParaRPr lang="en-US" sz="2000" dirty="0">
                  <a:latin typeface="+mj-lt"/>
                  <a:ea typeface="Times New Roman" charset="0"/>
                  <a:cs typeface="Times New Roman" charset="0"/>
                </a:endParaRPr>
              </a:p>
            </p:txBody>
          </p:sp>
        </p:grpSp>
      </p:grpSp>
      <p:grpSp>
        <p:nvGrpSpPr>
          <p:cNvPr id="40" name="Group 39"/>
          <p:cNvGrpSpPr/>
          <p:nvPr/>
        </p:nvGrpSpPr>
        <p:grpSpPr>
          <a:xfrm>
            <a:off x="7748619" y="2141281"/>
            <a:ext cx="1408795" cy="1471616"/>
            <a:chOff x="8836496" y="4129676"/>
            <a:chExt cx="563599" cy="588731"/>
          </a:xfrm>
        </p:grpSpPr>
        <p:sp>
          <p:nvSpPr>
            <p:cNvPr id="56" name="Folded Corner 55"/>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57" name="TextBox 56"/>
            <p:cNvSpPr txBox="1"/>
            <p:nvPr/>
          </p:nvSpPr>
          <p:spPr>
            <a:xfrm>
              <a:off x="8836496" y="4144973"/>
              <a:ext cx="563599" cy="135441"/>
            </a:xfrm>
            <a:prstGeom prst="rect">
              <a:avLst/>
            </a:prstGeom>
            <a:noFill/>
          </p:spPr>
          <p:txBody>
            <a:bodyPr wrap="square" rtlCol="0">
              <a:spAutoFit/>
            </a:bodyPr>
            <a:lstStyle/>
            <a:p>
              <a:pPr algn="ctr"/>
              <a:r>
                <a:rPr lang="en-US" sz="1600" dirty="0" smtClean="0">
                  <a:solidFill>
                    <a:schemeClr val="accent2"/>
                  </a:solidFill>
                </a:rPr>
                <a:t>A</a:t>
              </a:r>
              <a:r>
                <a:rPr lang="en-US" sz="1600" baseline="-25000" dirty="0" smtClean="0">
                  <a:solidFill>
                    <a:schemeClr val="accent2"/>
                  </a:solidFill>
                </a:rPr>
                <a:t>1</a:t>
              </a:r>
              <a:r>
                <a:rPr lang="en-US" sz="1600" dirty="0" smtClean="0">
                  <a:solidFill>
                    <a:schemeClr val="accent2"/>
                  </a:solidFill>
                </a:rPr>
                <a:t>A</a:t>
              </a:r>
              <a:r>
                <a:rPr lang="en-US" sz="1600" baseline="-25000" dirty="0" smtClean="0">
                  <a:solidFill>
                    <a:schemeClr val="accent2"/>
                  </a:solidFill>
                </a:rPr>
                <a:t>2</a:t>
              </a:r>
              <a:r>
                <a:rPr lang="en-US" sz="1600" dirty="0" smtClean="0">
                  <a:solidFill>
                    <a:schemeClr val="accent2"/>
                  </a:solidFill>
                </a:rPr>
                <a:t>B</a:t>
              </a:r>
              <a:r>
                <a:rPr lang="en-US" sz="1600" baseline="-25000" dirty="0" smtClean="0">
                  <a:solidFill>
                    <a:schemeClr val="accent2"/>
                  </a:solidFill>
                </a:rPr>
                <a:t>3</a:t>
              </a:r>
              <a:r>
                <a:rPr lang="en-US" sz="1600" dirty="0" smtClean="0">
                  <a:solidFill>
                    <a:schemeClr val="accent2"/>
                  </a:solidFill>
                </a:rPr>
                <a:t>A</a:t>
              </a:r>
              <a:r>
                <a:rPr lang="en-US" sz="1600" baseline="-25000" dirty="0" smtClean="0">
                  <a:solidFill>
                    <a:schemeClr val="accent2"/>
                  </a:solidFill>
                </a:rPr>
                <a:t>4</a:t>
              </a:r>
              <a:endParaRPr lang="en-US" sz="1600" baseline="-25000" dirty="0">
                <a:solidFill>
                  <a:schemeClr val="accent2"/>
                </a:solidFill>
              </a:endParaRPr>
            </a:p>
          </p:txBody>
        </p:sp>
      </p:grpSp>
      <p:grpSp>
        <p:nvGrpSpPr>
          <p:cNvPr id="73" name="Group 72"/>
          <p:cNvGrpSpPr/>
          <p:nvPr/>
        </p:nvGrpSpPr>
        <p:grpSpPr>
          <a:xfrm>
            <a:off x="8044521" y="2571434"/>
            <a:ext cx="1408795" cy="1471616"/>
            <a:chOff x="8473191" y="2274817"/>
            <a:chExt cx="1408795" cy="1471616"/>
          </a:xfrm>
        </p:grpSpPr>
        <p:sp>
          <p:nvSpPr>
            <p:cNvPr id="54" name="Folded Corner 53"/>
            <p:cNvSpPr/>
            <p:nvPr/>
          </p:nvSpPr>
          <p:spPr>
            <a:xfrm rot="10800000" flipH="1">
              <a:off x="8674665" y="2274817"/>
              <a:ext cx="1158221" cy="1471616"/>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65" name="TextBox 64"/>
            <p:cNvSpPr txBox="1"/>
            <p:nvPr/>
          </p:nvSpPr>
          <p:spPr>
            <a:xfrm>
              <a:off x="8473191" y="2387186"/>
              <a:ext cx="1408795" cy="338554"/>
            </a:xfrm>
            <a:prstGeom prst="rect">
              <a:avLst/>
            </a:prstGeom>
            <a:noFill/>
          </p:spPr>
          <p:txBody>
            <a:bodyPr wrap="square" rtlCol="0">
              <a:spAutoFit/>
            </a:bodyPr>
            <a:lstStyle/>
            <a:p>
              <a:pPr algn="ctr"/>
              <a:r>
                <a:rPr lang="en-US" sz="1600" dirty="0" smtClean="0">
                  <a:solidFill>
                    <a:schemeClr val="accent2"/>
                  </a:solidFill>
                </a:rPr>
                <a:t>A</a:t>
              </a:r>
              <a:r>
                <a:rPr lang="en-US" sz="1600" baseline="-25000" dirty="0" smtClean="0">
                  <a:solidFill>
                    <a:schemeClr val="accent2"/>
                  </a:solidFill>
                </a:rPr>
                <a:t>1</a:t>
              </a:r>
              <a:r>
                <a:rPr lang="en-US" sz="1600" dirty="0" smtClean="0">
                  <a:solidFill>
                    <a:schemeClr val="accent2"/>
                  </a:solidFill>
                </a:rPr>
                <a:t>B</a:t>
              </a:r>
              <a:r>
                <a:rPr lang="en-US" sz="1600" baseline="-25000" dirty="0" smtClean="0">
                  <a:solidFill>
                    <a:schemeClr val="accent2"/>
                  </a:solidFill>
                </a:rPr>
                <a:t>2</a:t>
              </a:r>
              <a:r>
                <a:rPr lang="en-US" sz="1600" dirty="0" smtClean="0">
                  <a:solidFill>
                    <a:schemeClr val="accent2"/>
                  </a:solidFill>
                </a:rPr>
                <a:t>B</a:t>
              </a:r>
              <a:r>
                <a:rPr lang="en-US" sz="1600" baseline="-25000" dirty="0" smtClean="0">
                  <a:solidFill>
                    <a:schemeClr val="accent2"/>
                  </a:solidFill>
                </a:rPr>
                <a:t>3</a:t>
              </a:r>
              <a:r>
                <a:rPr lang="en-US" sz="1600" dirty="0" smtClean="0">
                  <a:solidFill>
                    <a:schemeClr val="accent2"/>
                  </a:solidFill>
                </a:rPr>
                <a:t>A</a:t>
              </a:r>
              <a:r>
                <a:rPr lang="en-US" sz="1600" baseline="-25000" dirty="0" smtClean="0">
                  <a:solidFill>
                    <a:schemeClr val="accent2"/>
                  </a:solidFill>
                </a:rPr>
                <a:t>4</a:t>
              </a:r>
              <a:endParaRPr lang="en-US" sz="1600" baseline="-25000" dirty="0">
                <a:solidFill>
                  <a:schemeClr val="accent2"/>
                </a:solidFill>
              </a:endParaRPr>
            </a:p>
          </p:txBody>
        </p:sp>
      </p:grpSp>
      <p:grpSp>
        <p:nvGrpSpPr>
          <p:cNvPr id="74" name="Group 73"/>
          <p:cNvGrpSpPr/>
          <p:nvPr/>
        </p:nvGrpSpPr>
        <p:grpSpPr>
          <a:xfrm>
            <a:off x="8434211" y="3044429"/>
            <a:ext cx="1408795" cy="1471616"/>
            <a:chOff x="8862881" y="2747812"/>
            <a:chExt cx="1408795" cy="1471616"/>
          </a:xfrm>
        </p:grpSpPr>
        <p:sp>
          <p:nvSpPr>
            <p:cNvPr id="52" name="Folded Corner 51"/>
            <p:cNvSpPr/>
            <p:nvPr/>
          </p:nvSpPr>
          <p:spPr>
            <a:xfrm rot="10800000" flipH="1">
              <a:off x="9011262" y="2747812"/>
              <a:ext cx="1158221" cy="1471616"/>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66" name="TextBox 65"/>
            <p:cNvSpPr txBox="1"/>
            <p:nvPr/>
          </p:nvSpPr>
          <p:spPr>
            <a:xfrm>
              <a:off x="8862881" y="2812558"/>
              <a:ext cx="1408795" cy="338554"/>
            </a:xfrm>
            <a:prstGeom prst="rect">
              <a:avLst/>
            </a:prstGeom>
            <a:noFill/>
          </p:spPr>
          <p:txBody>
            <a:bodyPr wrap="square" rtlCol="0">
              <a:spAutoFit/>
            </a:bodyPr>
            <a:lstStyle/>
            <a:p>
              <a:pPr algn="ctr"/>
              <a:r>
                <a:rPr lang="en-US" sz="1600" dirty="0" smtClean="0">
                  <a:solidFill>
                    <a:schemeClr val="accent2"/>
                  </a:solidFill>
                </a:rPr>
                <a:t>A</a:t>
              </a:r>
              <a:r>
                <a:rPr lang="en-US" sz="1600" baseline="-25000" dirty="0" smtClean="0">
                  <a:solidFill>
                    <a:schemeClr val="accent2"/>
                  </a:solidFill>
                </a:rPr>
                <a:t>1</a:t>
              </a:r>
              <a:r>
                <a:rPr lang="en-US" sz="1600" dirty="0" smtClean="0">
                  <a:solidFill>
                    <a:schemeClr val="accent2"/>
                  </a:solidFill>
                </a:rPr>
                <a:t>A</a:t>
              </a:r>
              <a:r>
                <a:rPr lang="en-US" sz="1600" baseline="-25000" dirty="0" smtClean="0">
                  <a:solidFill>
                    <a:schemeClr val="accent2"/>
                  </a:solidFill>
                </a:rPr>
                <a:t>2</a:t>
              </a:r>
              <a:r>
                <a:rPr lang="en-US" sz="1600" dirty="0" smtClean="0">
                  <a:solidFill>
                    <a:schemeClr val="accent2"/>
                  </a:solidFill>
                </a:rPr>
                <a:t>B</a:t>
              </a:r>
              <a:r>
                <a:rPr lang="en-US" sz="1600" baseline="-25000" dirty="0" smtClean="0">
                  <a:solidFill>
                    <a:schemeClr val="accent2"/>
                  </a:solidFill>
                </a:rPr>
                <a:t>3</a:t>
              </a:r>
              <a:r>
                <a:rPr lang="en-US" sz="1600" dirty="0" smtClean="0">
                  <a:solidFill>
                    <a:schemeClr val="accent2"/>
                  </a:solidFill>
                </a:rPr>
                <a:t>B</a:t>
              </a:r>
              <a:r>
                <a:rPr lang="en-US" sz="1600" baseline="-25000" dirty="0" smtClean="0">
                  <a:solidFill>
                    <a:schemeClr val="accent2"/>
                  </a:solidFill>
                </a:rPr>
                <a:t>4</a:t>
              </a:r>
              <a:endParaRPr lang="en-US" sz="1600" baseline="-25000" dirty="0">
                <a:solidFill>
                  <a:schemeClr val="accent2"/>
                </a:solidFill>
              </a:endParaRPr>
            </a:p>
          </p:txBody>
        </p:sp>
      </p:grpSp>
      <p:grpSp>
        <p:nvGrpSpPr>
          <p:cNvPr id="78" name="Group 77"/>
          <p:cNvGrpSpPr/>
          <p:nvPr/>
        </p:nvGrpSpPr>
        <p:grpSpPr>
          <a:xfrm>
            <a:off x="8775385" y="3440349"/>
            <a:ext cx="1408795" cy="1471616"/>
            <a:chOff x="9204055" y="3143732"/>
            <a:chExt cx="1408795" cy="1471616"/>
          </a:xfrm>
        </p:grpSpPr>
        <p:sp>
          <p:nvSpPr>
            <p:cNvPr id="50" name="Folded Corner 49"/>
            <p:cNvSpPr/>
            <p:nvPr/>
          </p:nvSpPr>
          <p:spPr>
            <a:xfrm rot="10800000" flipH="1">
              <a:off x="9383016" y="3143732"/>
              <a:ext cx="1158221" cy="1471616"/>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67" name="TextBox 66"/>
            <p:cNvSpPr txBox="1"/>
            <p:nvPr/>
          </p:nvSpPr>
          <p:spPr>
            <a:xfrm>
              <a:off x="9204055" y="3260953"/>
              <a:ext cx="1408795" cy="338554"/>
            </a:xfrm>
            <a:prstGeom prst="rect">
              <a:avLst/>
            </a:prstGeom>
            <a:noFill/>
          </p:spPr>
          <p:txBody>
            <a:bodyPr wrap="square" rtlCol="0">
              <a:spAutoFit/>
            </a:bodyPr>
            <a:lstStyle/>
            <a:p>
              <a:pPr algn="ctr"/>
              <a:r>
                <a:rPr lang="en-US" sz="1600" dirty="0" smtClean="0">
                  <a:solidFill>
                    <a:schemeClr val="accent2"/>
                  </a:solidFill>
                </a:rPr>
                <a:t>B</a:t>
              </a:r>
              <a:r>
                <a:rPr lang="en-US" sz="1600" baseline="-25000" dirty="0" smtClean="0">
                  <a:solidFill>
                    <a:schemeClr val="accent2"/>
                  </a:solidFill>
                </a:rPr>
                <a:t>1</a:t>
              </a:r>
              <a:r>
                <a:rPr lang="en-US" sz="1600" dirty="0" smtClean="0">
                  <a:solidFill>
                    <a:schemeClr val="accent2"/>
                  </a:solidFill>
                </a:rPr>
                <a:t>B</a:t>
              </a:r>
              <a:r>
                <a:rPr lang="en-US" sz="1600" baseline="-25000" dirty="0" smtClean="0">
                  <a:solidFill>
                    <a:schemeClr val="accent2"/>
                  </a:solidFill>
                </a:rPr>
                <a:t>2</a:t>
              </a:r>
              <a:r>
                <a:rPr lang="en-US" sz="1600" dirty="0" smtClean="0">
                  <a:solidFill>
                    <a:schemeClr val="accent2"/>
                  </a:solidFill>
                </a:rPr>
                <a:t>A</a:t>
              </a:r>
              <a:r>
                <a:rPr lang="en-US" sz="1600" baseline="-25000" dirty="0" smtClean="0">
                  <a:solidFill>
                    <a:schemeClr val="accent2"/>
                  </a:solidFill>
                </a:rPr>
                <a:t>3</a:t>
              </a:r>
              <a:r>
                <a:rPr lang="en-US" sz="1600" dirty="0" smtClean="0">
                  <a:solidFill>
                    <a:schemeClr val="accent2"/>
                  </a:solidFill>
                </a:rPr>
                <a:t>A</a:t>
              </a:r>
              <a:r>
                <a:rPr lang="en-US" sz="1600" baseline="-25000" dirty="0" smtClean="0">
                  <a:solidFill>
                    <a:schemeClr val="accent2"/>
                  </a:solidFill>
                </a:rPr>
                <a:t>4</a:t>
              </a:r>
              <a:endParaRPr lang="en-US" sz="1600" baseline="-25000" dirty="0">
                <a:solidFill>
                  <a:schemeClr val="accent2"/>
                </a:solidFill>
              </a:endParaRPr>
            </a:p>
          </p:txBody>
        </p:sp>
      </p:grpSp>
      <p:grpSp>
        <p:nvGrpSpPr>
          <p:cNvPr id="77" name="Group 76"/>
          <p:cNvGrpSpPr/>
          <p:nvPr/>
        </p:nvGrpSpPr>
        <p:grpSpPr>
          <a:xfrm>
            <a:off x="9044605" y="3979110"/>
            <a:ext cx="1408795" cy="1471616"/>
            <a:chOff x="9571246" y="3715150"/>
            <a:chExt cx="1408795" cy="1471616"/>
          </a:xfrm>
        </p:grpSpPr>
        <p:sp>
          <p:nvSpPr>
            <p:cNvPr id="48" name="Folded Corner 47"/>
            <p:cNvSpPr/>
            <p:nvPr/>
          </p:nvSpPr>
          <p:spPr>
            <a:xfrm rot="10800000" flipH="1">
              <a:off x="9763961" y="3715150"/>
              <a:ext cx="1158221" cy="1471616"/>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68" name="TextBox 67"/>
            <p:cNvSpPr txBox="1"/>
            <p:nvPr/>
          </p:nvSpPr>
          <p:spPr>
            <a:xfrm>
              <a:off x="9571246" y="3746434"/>
              <a:ext cx="1408795" cy="338554"/>
            </a:xfrm>
            <a:prstGeom prst="rect">
              <a:avLst/>
            </a:prstGeom>
            <a:noFill/>
          </p:spPr>
          <p:txBody>
            <a:bodyPr wrap="square" rtlCol="0">
              <a:spAutoFit/>
            </a:bodyPr>
            <a:lstStyle/>
            <a:p>
              <a:pPr algn="ctr"/>
              <a:r>
                <a:rPr lang="en-US" sz="1600" dirty="0" smtClean="0">
                  <a:solidFill>
                    <a:schemeClr val="accent2"/>
                  </a:solidFill>
                </a:rPr>
                <a:t>A</a:t>
              </a:r>
              <a:r>
                <a:rPr lang="en-US" sz="1600" baseline="-25000" dirty="0" smtClean="0">
                  <a:solidFill>
                    <a:schemeClr val="accent2"/>
                  </a:solidFill>
                </a:rPr>
                <a:t>1</a:t>
              </a:r>
              <a:r>
                <a:rPr lang="en-US" sz="1600" dirty="0" smtClean="0">
                  <a:solidFill>
                    <a:schemeClr val="accent2"/>
                  </a:solidFill>
                </a:rPr>
                <a:t>B</a:t>
              </a:r>
              <a:r>
                <a:rPr lang="en-US" sz="1600" baseline="-25000" dirty="0" smtClean="0">
                  <a:solidFill>
                    <a:schemeClr val="accent2"/>
                  </a:solidFill>
                </a:rPr>
                <a:t>2</a:t>
              </a:r>
              <a:r>
                <a:rPr lang="en-US" sz="1600" dirty="0" smtClean="0">
                  <a:solidFill>
                    <a:schemeClr val="accent2"/>
                  </a:solidFill>
                </a:rPr>
                <a:t>B</a:t>
              </a:r>
              <a:r>
                <a:rPr lang="en-US" sz="1600" baseline="-25000" dirty="0" smtClean="0">
                  <a:solidFill>
                    <a:schemeClr val="accent2"/>
                  </a:solidFill>
                </a:rPr>
                <a:t>3</a:t>
              </a:r>
              <a:r>
                <a:rPr lang="en-US" sz="1600" dirty="0" smtClean="0">
                  <a:solidFill>
                    <a:schemeClr val="accent2"/>
                  </a:solidFill>
                </a:rPr>
                <a:t>B</a:t>
              </a:r>
              <a:r>
                <a:rPr lang="en-US" sz="1600" baseline="-25000" dirty="0" smtClean="0">
                  <a:solidFill>
                    <a:schemeClr val="accent2"/>
                  </a:solidFill>
                </a:rPr>
                <a:t>4</a:t>
              </a:r>
              <a:endParaRPr lang="en-US" sz="1600" baseline="-25000" dirty="0">
                <a:solidFill>
                  <a:schemeClr val="accent2"/>
                </a:solidFill>
              </a:endParaRPr>
            </a:p>
          </p:txBody>
        </p:sp>
      </p:grpSp>
      <p:grpSp>
        <p:nvGrpSpPr>
          <p:cNvPr id="76" name="Group 75"/>
          <p:cNvGrpSpPr/>
          <p:nvPr/>
        </p:nvGrpSpPr>
        <p:grpSpPr>
          <a:xfrm>
            <a:off x="9390108" y="4376266"/>
            <a:ext cx="1408795" cy="1471616"/>
            <a:chOff x="10046650" y="4096095"/>
            <a:chExt cx="1408795" cy="1471616"/>
          </a:xfrm>
        </p:grpSpPr>
        <p:sp>
          <p:nvSpPr>
            <p:cNvPr id="46" name="Folded Corner 45"/>
            <p:cNvSpPr/>
            <p:nvPr/>
          </p:nvSpPr>
          <p:spPr>
            <a:xfrm rot="10800000" flipH="1">
              <a:off x="10144906" y="4096095"/>
              <a:ext cx="1158221" cy="1471616"/>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69" name="TextBox 68"/>
            <p:cNvSpPr txBox="1"/>
            <p:nvPr/>
          </p:nvSpPr>
          <p:spPr>
            <a:xfrm>
              <a:off x="10046650" y="4180927"/>
              <a:ext cx="1408795" cy="338554"/>
            </a:xfrm>
            <a:prstGeom prst="rect">
              <a:avLst/>
            </a:prstGeom>
            <a:noFill/>
          </p:spPr>
          <p:txBody>
            <a:bodyPr wrap="square" rtlCol="0">
              <a:spAutoFit/>
            </a:bodyPr>
            <a:lstStyle/>
            <a:p>
              <a:pPr algn="ctr"/>
              <a:r>
                <a:rPr lang="en-US" sz="1600" dirty="0" smtClean="0">
                  <a:solidFill>
                    <a:schemeClr val="accent2"/>
                  </a:solidFill>
                </a:rPr>
                <a:t>A</a:t>
              </a:r>
              <a:r>
                <a:rPr lang="en-US" sz="1600" baseline="-25000" dirty="0" smtClean="0">
                  <a:solidFill>
                    <a:schemeClr val="accent2"/>
                  </a:solidFill>
                </a:rPr>
                <a:t>1</a:t>
              </a:r>
              <a:r>
                <a:rPr lang="en-US" sz="1600" dirty="0" smtClean="0">
                  <a:solidFill>
                    <a:schemeClr val="accent2"/>
                  </a:solidFill>
                </a:rPr>
                <a:t>B</a:t>
              </a:r>
              <a:r>
                <a:rPr lang="en-US" sz="1600" baseline="-25000" dirty="0" smtClean="0">
                  <a:solidFill>
                    <a:schemeClr val="accent2"/>
                  </a:solidFill>
                </a:rPr>
                <a:t>2</a:t>
              </a:r>
              <a:r>
                <a:rPr lang="en-US" sz="1600" dirty="0" smtClean="0">
                  <a:solidFill>
                    <a:schemeClr val="accent2"/>
                  </a:solidFill>
                </a:rPr>
                <a:t>A</a:t>
              </a:r>
              <a:r>
                <a:rPr lang="en-US" sz="1600" baseline="-25000" dirty="0" smtClean="0">
                  <a:solidFill>
                    <a:schemeClr val="accent2"/>
                  </a:solidFill>
                </a:rPr>
                <a:t>3</a:t>
              </a:r>
              <a:r>
                <a:rPr lang="en-US" sz="1600" dirty="0" smtClean="0">
                  <a:solidFill>
                    <a:schemeClr val="accent2"/>
                  </a:solidFill>
                </a:rPr>
                <a:t>A</a:t>
              </a:r>
              <a:r>
                <a:rPr lang="en-US" sz="1600" baseline="-25000" dirty="0" smtClean="0">
                  <a:solidFill>
                    <a:schemeClr val="accent2"/>
                  </a:solidFill>
                </a:rPr>
                <a:t>4</a:t>
              </a:r>
              <a:endParaRPr lang="en-US" sz="1600" baseline="-25000" dirty="0">
                <a:solidFill>
                  <a:schemeClr val="accent2"/>
                </a:solidFill>
              </a:endParaRPr>
            </a:p>
          </p:txBody>
        </p:sp>
      </p:grpSp>
    </p:spTree>
    <p:custDataLst>
      <p:tags r:id="rId1"/>
    </p:custDataLst>
    <p:extLst>
      <p:ext uri="{BB962C8B-B14F-4D97-AF65-F5344CB8AC3E}">
        <p14:creationId xmlns:p14="http://schemas.microsoft.com/office/powerpoint/2010/main" val="1662774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strVal val="#ppt_w*0.70"/>
                                          </p:val>
                                        </p:tav>
                                        <p:tav tm="100000">
                                          <p:val>
                                            <p:strVal val="#ppt_w"/>
                                          </p:val>
                                        </p:tav>
                                      </p:tavLst>
                                    </p:anim>
                                    <p:anim calcmode="lin" valueType="num">
                                      <p:cBhvr>
                                        <p:cTn id="8" dur="1000" fill="hold"/>
                                        <p:tgtEl>
                                          <p:spTgt spid="33"/>
                                        </p:tgtEl>
                                        <p:attrNameLst>
                                          <p:attrName>ppt_h</p:attrName>
                                        </p:attrNameLst>
                                      </p:cBhvr>
                                      <p:tavLst>
                                        <p:tav tm="0">
                                          <p:val>
                                            <p:strVal val="#ppt_h"/>
                                          </p:val>
                                        </p:tav>
                                        <p:tav tm="100000">
                                          <p:val>
                                            <p:strVal val="#ppt_h"/>
                                          </p:val>
                                        </p:tav>
                                      </p:tavLst>
                                    </p:anim>
                                    <p:animEffect transition="in" filter="fade">
                                      <p:cBhvr>
                                        <p:cTn id="9" dur="1000"/>
                                        <p:tgtEl>
                                          <p:spTgt spid="33"/>
                                        </p:tgtEl>
                                      </p:cBhvr>
                                    </p:animEffect>
                                  </p:childTnLst>
                                </p:cTn>
                              </p:par>
                              <p:par>
                                <p:cTn id="10" presetID="1" presetClass="entr" presetSubtype="0" fill="hold" nodeType="withEffect">
                                  <p:stCondLst>
                                    <p:cond delay="0"/>
                                  </p:stCondLst>
                                  <p:childTnLst>
                                    <p:set>
                                      <p:cBhvr>
                                        <p:cTn id="11" dur="1" fill="hold">
                                          <p:stCondLst>
                                            <p:cond delay="0"/>
                                          </p:stCondLst>
                                        </p:cTn>
                                        <p:tgtEl>
                                          <p:spTgt spid="80"/>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40"/>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nodeType="afterEffect">
                                  <p:stCondLst>
                                    <p:cond delay="500"/>
                                  </p:stCondLst>
                                  <p:childTnLst>
                                    <p:set>
                                      <p:cBhvr>
                                        <p:cTn id="17" dur="1" fill="hold">
                                          <p:stCondLst>
                                            <p:cond delay="0"/>
                                          </p:stCondLst>
                                        </p:cTn>
                                        <p:tgtEl>
                                          <p:spTgt spid="73"/>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500"/>
                                  </p:stCondLst>
                                  <p:childTnLst>
                                    <p:set>
                                      <p:cBhvr>
                                        <p:cTn id="20" dur="1" fill="hold">
                                          <p:stCondLst>
                                            <p:cond delay="0"/>
                                          </p:stCondLst>
                                        </p:cTn>
                                        <p:tgtEl>
                                          <p:spTgt spid="74"/>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nodeType="afterEffect">
                                  <p:stCondLst>
                                    <p:cond delay="500"/>
                                  </p:stCondLst>
                                  <p:childTnLst>
                                    <p:set>
                                      <p:cBhvr>
                                        <p:cTn id="23" dur="1" fill="hold">
                                          <p:stCondLst>
                                            <p:cond delay="0"/>
                                          </p:stCondLst>
                                        </p:cTn>
                                        <p:tgtEl>
                                          <p:spTgt spid="78"/>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nodeType="afterEffect">
                                  <p:stCondLst>
                                    <p:cond delay="500"/>
                                  </p:stCondLst>
                                  <p:childTnLst>
                                    <p:set>
                                      <p:cBhvr>
                                        <p:cTn id="26" dur="1" fill="hold">
                                          <p:stCondLst>
                                            <p:cond delay="0"/>
                                          </p:stCondLst>
                                        </p:cTn>
                                        <p:tgtEl>
                                          <p:spTgt spid="77"/>
                                        </p:tgtEl>
                                        <p:attrNameLst>
                                          <p:attrName>style.visibility</p:attrName>
                                        </p:attrNameLst>
                                      </p:cBhvr>
                                      <p:to>
                                        <p:strVal val="visible"/>
                                      </p:to>
                                    </p:set>
                                  </p:childTnLst>
                                </p:cTn>
                              </p:par>
                            </p:childTnLst>
                          </p:cTn>
                        </p:par>
                        <p:par>
                          <p:cTn id="27" fill="hold">
                            <p:stCondLst>
                              <p:cond delay="3500"/>
                            </p:stCondLst>
                            <p:childTnLst>
                              <p:par>
                                <p:cTn id="28" presetID="1" presetClass="entr" presetSubtype="0" fill="hold" nodeType="afterEffect">
                                  <p:stCondLst>
                                    <p:cond delay="500"/>
                                  </p:stCondLst>
                                  <p:childTnLst>
                                    <p:set>
                                      <p:cBhvr>
                                        <p:cTn id="29"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79847" y="2459095"/>
            <a:ext cx="9337474" cy="1815882"/>
          </a:xfrm>
          <a:prstGeom prst="rect">
            <a:avLst/>
          </a:prstGeom>
          <a:noFill/>
        </p:spPr>
        <p:txBody>
          <a:bodyPr wrap="square" rtlCol="0">
            <a:spAutoFit/>
          </a:bodyPr>
          <a:lstStyle/>
          <a:p>
            <a:pPr marL="457200" indent="-457200">
              <a:buFont typeface="Arial" charset="0"/>
              <a:buChar char="•"/>
            </a:pPr>
            <a:endParaRPr lang="en-US" sz="2800" dirty="0">
              <a:ea typeface="Times New Roman" charset="0"/>
              <a:cs typeface="Times New Roman" charset="0"/>
            </a:endParaRPr>
          </a:p>
          <a:p>
            <a:pPr marL="457200" indent="-457200">
              <a:buFont typeface="Arial" charset="0"/>
              <a:buChar char="•"/>
            </a:pPr>
            <a:endParaRPr lang="en-US" sz="2800" dirty="0">
              <a:ea typeface="Times New Roman" charset="0"/>
              <a:cs typeface="Times New Roman" charset="0"/>
            </a:endParaRPr>
          </a:p>
          <a:p>
            <a:pPr marL="457200" indent="-457200">
              <a:buFont typeface="Arial" charset="0"/>
              <a:buChar char="•"/>
            </a:pPr>
            <a:endParaRPr lang="en-US" sz="2800" dirty="0">
              <a:ea typeface="Times New Roman" charset="0"/>
              <a:cs typeface="Times New Roman" charset="0"/>
            </a:endParaRPr>
          </a:p>
          <a:p>
            <a:pPr marL="457200" indent="-457200">
              <a:buFont typeface="Arial" charset="0"/>
              <a:buChar char="•"/>
            </a:pPr>
            <a:endParaRPr lang="en-US" sz="2800" dirty="0">
              <a:ea typeface="Times New Roman" charset="0"/>
              <a:cs typeface="Times New Roman" charset="0"/>
            </a:endParaRPr>
          </a:p>
        </p:txBody>
      </p:sp>
      <p:grpSp>
        <p:nvGrpSpPr>
          <p:cNvPr id="21" name="Group 20"/>
          <p:cNvGrpSpPr/>
          <p:nvPr/>
        </p:nvGrpSpPr>
        <p:grpSpPr>
          <a:xfrm>
            <a:off x="115094" y="4262516"/>
            <a:ext cx="11961811" cy="1510011"/>
            <a:chOff x="888831" y="5801007"/>
            <a:chExt cx="9528749" cy="912326"/>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831" y="5801652"/>
              <a:ext cx="1602213" cy="911037"/>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2690" y="5804804"/>
              <a:ext cx="1599754" cy="908529"/>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4923" y="5804804"/>
              <a:ext cx="1599754" cy="908529"/>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3058" y="5801192"/>
              <a:ext cx="1597152" cy="908159"/>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0023" y="5801007"/>
              <a:ext cx="1597803" cy="908529"/>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7826" y="5801007"/>
              <a:ext cx="1599754" cy="908529"/>
            </a:xfrm>
            <a:prstGeom prst="rect">
              <a:avLst/>
            </a:prstGeom>
          </p:spPr>
        </p:pic>
      </p:grpSp>
      <p:sp>
        <p:nvSpPr>
          <p:cNvPr id="2" name="Title 1"/>
          <p:cNvSpPr>
            <a:spLocks noGrp="1"/>
          </p:cNvSpPr>
          <p:nvPr>
            <p:ph type="title"/>
          </p:nvPr>
        </p:nvSpPr>
        <p:spPr/>
        <p:txBody>
          <a:bodyPr/>
          <a:lstStyle/>
          <a:p>
            <a:r>
              <a:rPr lang="en-US" dirty="0" smtClean="0"/>
              <a:t>Image Dataset</a:t>
            </a:r>
            <a:endParaRPr lang="en-US" dirty="0"/>
          </a:p>
        </p:txBody>
      </p:sp>
      <p:sp>
        <p:nvSpPr>
          <p:cNvPr id="4" name="Content Placeholder 3"/>
          <p:cNvSpPr>
            <a:spLocks noGrp="1"/>
          </p:cNvSpPr>
          <p:nvPr>
            <p:ph idx="1"/>
          </p:nvPr>
        </p:nvSpPr>
        <p:spPr/>
        <p:txBody>
          <a:bodyPr/>
          <a:lstStyle/>
          <a:p>
            <a:r>
              <a:rPr lang="en-US" dirty="0"/>
              <a:t>Consists of 120 images</a:t>
            </a:r>
          </a:p>
          <a:p>
            <a:pPr lvl="1"/>
            <a:r>
              <a:rPr lang="en-US" dirty="0"/>
              <a:t>Divided into three categories: </a:t>
            </a:r>
            <a:r>
              <a:rPr lang="en-US" dirty="0" smtClean="0"/>
              <a:t>manmade</a:t>
            </a:r>
            <a:r>
              <a:rPr lang="en-US" dirty="0"/>
              <a:t>, natural, and people</a:t>
            </a:r>
          </a:p>
          <a:p>
            <a:r>
              <a:rPr lang="en-US" dirty="0"/>
              <a:t>Used 6 images for training and 114 for testing</a:t>
            </a:r>
          </a:p>
          <a:p>
            <a:endParaRPr lang="en-US" dirty="0"/>
          </a:p>
        </p:txBody>
      </p:sp>
    </p:spTree>
    <p:custDataLst>
      <p:tags r:id="rId1"/>
    </p:custDataLst>
    <p:extLst>
      <p:ext uri="{BB962C8B-B14F-4D97-AF65-F5344CB8AC3E}">
        <p14:creationId xmlns:p14="http://schemas.microsoft.com/office/powerpoint/2010/main" val="652144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np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03" y="1562512"/>
            <a:ext cx="5066888" cy="5066888"/>
          </a:xfrm>
          <a:prstGeom prst="rect">
            <a:avLst/>
          </a:prstGeom>
        </p:spPr>
      </p:pic>
      <p:pic>
        <p:nvPicPr>
          <p:cNvPr id="22" name="Picture 21" descr="outp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291" y="1562512"/>
            <a:ext cx="5066888" cy="5066888"/>
          </a:xfrm>
          <a:prstGeom prst="rect">
            <a:avLst/>
          </a:prstGeom>
        </p:spPr>
      </p:pic>
      <p:sp>
        <p:nvSpPr>
          <p:cNvPr id="23" name="Right Arrow 22"/>
          <p:cNvSpPr/>
          <p:nvPr/>
        </p:nvSpPr>
        <p:spPr>
          <a:xfrm>
            <a:off x="5525341" y="3534543"/>
            <a:ext cx="1138145" cy="957659"/>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2" name="Title 1"/>
          <p:cNvSpPr>
            <a:spLocks noGrp="1"/>
          </p:cNvSpPr>
          <p:nvPr>
            <p:ph type="title"/>
          </p:nvPr>
        </p:nvSpPr>
        <p:spPr/>
        <p:txBody>
          <a:bodyPr/>
          <a:lstStyle/>
          <a:p>
            <a:r>
              <a:rPr lang="en-US" dirty="0"/>
              <a:t>Image </a:t>
            </a:r>
            <a:r>
              <a:rPr lang="en-US" dirty="0" smtClean="0"/>
              <a:t>Pipeline Example: </a:t>
            </a:r>
            <a:r>
              <a:rPr lang="en-US" dirty="0"/>
              <a:t>Artistic </a:t>
            </a:r>
            <a:r>
              <a:rPr lang="en-US" dirty="0" smtClean="0"/>
              <a:t>Blur</a:t>
            </a:r>
            <a:endParaRPr lang="en-US" dirty="0"/>
          </a:p>
        </p:txBody>
      </p:sp>
    </p:spTree>
    <p:extLst>
      <p:ext uri="{BB962C8B-B14F-4D97-AF65-F5344CB8AC3E}">
        <p14:creationId xmlns:p14="http://schemas.microsoft.com/office/powerpoint/2010/main" val="97728506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xmlns:p14="http://schemas.microsoft.com/office/powerpoint/2010/main" spd="slow" advClick="0" advTm="6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637144708"/>
              </p:ext>
            </p:extLst>
          </p:nvPr>
        </p:nvGraphicFramePr>
        <p:xfrm>
          <a:off x="32274" y="2050330"/>
          <a:ext cx="12156550" cy="3893270"/>
        </p:xfrm>
        <a:graphic>
          <a:graphicData uri="http://schemas.openxmlformats.org/drawingml/2006/table">
            <a:tbl>
              <a:tblPr firstRow="1" bandRow="1">
                <a:tableStyleId>{5940675A-B579-460E-94D1-54222C63F5DA}</a:tableStyleId>
              </a:tblPr>
              <a:tblGrid>
                <a:gridCol w="270933"/>
                <a:gridCol w="1676403"/>
                <a:gridCol w="1676400"/>
                <a:gridCol w="1676400"/>
                <a:gridCol w="1752600"/>
                <a:gridCol w="1676400"/>
                <a:gridCol w="1676400"/>
                <a:gridCol w="1751014"/>
              </a:tblGrid>
              <a:tr h="443060">
                <a:tc>
                  <a:txBody>
                    <a:bodyPr/>
                    <a:lstStyle/>
                    <a:p>
                      <a:endParaRPr lang="en-US" dirty="0">
                        <a:ln>
                          <a:solidFill>
                            <a:srgbClr val="0070C0"/>
                          </a:solidFill>
                        </a:ln>
                        <a:solidFill>
                          <a:schemeClr val="bg1"/>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mn-lt"/>
                          <a:ea typeface="Times New Roman" charset="0"/>
                          <a:cs typeface="Times New Roman" charset="0"/>
                        </a:rPr>
                        <a:t>Artistic blur </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mn-lt"/>
                          <a:ea typeface="Times New Roman" charset="0"/>
                          <a:cs typeface="Times New Roman" charset="0"/>
                        </a:rPr>
                        <a:t>Bilateral filter </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mn-lt"/>
                          <a:ea typeface="Times New Roman" charset="0"/>
                          <a:cs typeface="Times New Roman" charset="0"/>
                        </a:rPr>
                        <a:t>Bilateral grid </a:t>
                      </a:r>
                    </a:p>
                  </a:txBody>
                  <a:tcPr>
                    <a:noFill/>
                  </a:tcPr>
                </a:tc>
                <a:tc>
                  <a:txBody>
                    <a:bodyPr/>
                    <a:lstStyle/>
                    <a:p>
                      <a:pPr algn="ctr"/>
                      <a:r>
                        <a:rPr lang="en-US" sz="2000" dirty="0" smtClean="0">
                          <a:latin typeface="+mn-lt"/>
                          <a:ea typeface="Times New Roman" charset="0"/>
                          <a:cs typeface="Times New Roman" charset="0"/>
                        </a:rPr>
                        <a:t>2-Pas</a:t>
                      </a:r>
                      <a:r>
                        <a:rPr lang="en-US" sz="2000" baseline="0" dirty="0" smtClean="0">
                          <a:latin typeface="+mn-lt"/>
                          <a:ea typeface="Times New Roman" charset="0"/>
                          <a:cs typeface="Times New Roman" charset="0"/>
                        </a:rPr>
                        <a:t>s </a:t>
                      </a:r>
                      <a:r>
                        <a:rPr lang="en-US" sz="2000" dirty="0" smtClean="0">
                          <a:latin typeface="+mn-lt"/>
                          <a:ea typeface="Times New Roman" charset="0"/>
                          <a:cs typeface="Times New Roman" charset="0"/>
                        </a:rPr>
                        <a:t>Blur</a:t>
                      </a:r>
                      <a:endParaRPr lang="en-US" sz="2000" dirty="0">
                        <a:ln>
                          <a:solidFill>
                            <a:srgbClr val="0070C0"/>
                          </a:solidFill>
                        </a:ln>
                        <a:solidFill>
                          <a:schemeClr val="bg1"/>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latin typeface="+mn-lt"/>
                          <a:ea typeface="Times New Roman" charset="0"/>
                          <a:cs typeface="Times New Roman" charset="0"/>
                        </a:rPr>
                        <a:t>Demosaic</a:t>
                      </a:r>
                      <a:endParaRPr lang="en-US" sz="2000" dirty="0" smtClean="0">
                        <a:latin typeface="+mn-lt"/>
                        <a:ea typeface="Times New Roman" charset="0"/>
                        <a:cs typeface="Times New Roman"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mn-lt"/>
                          <a:ea typeface="Times New Roman" charset="0"/>
                          <a:cs typeface="Times New Roman" charset="0"/>
                        </a:rPr>
                        <a:t>Median</a:t>
                      </a:r>
                      <a:r>
                        <a:rPr lang="en-US" sz="2000" dirty="0" smtClean="0"/>
                        <a:t> </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err="1" smtClean="0">
                          <a:latin typeface="+mn-lt"/>
                          <a:ea typeface="Times New Roman" charset="0"/>
                          <a:cs typeface="Times New Roman" charset="0"/>
                        </a:rPr>
                        <a:t>Unsharp</a:t>
                      </a:r>
                      <a:r>
                        <a:rPr lang="en-US" sz="1900" dirty="0" smtClean="0">
                          <a:latin typeface="+mn-lt"/>
                          <a:ea typeface="Times New Roman" charset="0"/>
                          <a:cs typeface="Times New Roman" charset="0"/>
                        </a:rPr>
                        <a:t> Mask </a:t>
                      </a:r>
                    </a:p>
                  </a:txBody>
                  <a:tcPr>
                    <a:noFill/>
                  </a:tcPr>
                </a:tc>
              </a:tr>
              <a:tr h="16905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mn-lt"/>
                          <a:ea typeface="Times New Roman" charset="0"/>
                          <a:cs typeface="Times New Roman" charset="0"/>
                        </a:rPr>
                        <a:t>Input Image</a:t>
                      </a:r>
                    </a:p>
                  </a:txBody>
                  <a:tcPr vert="vert270" anchor="ctr">
                    <a:noFill/>
                  </a:tcPr>
                </a:tc>
                <a:tc>
                  <a:txBody>
                    <a:bodyPr/>
                    <a:lstStyle/>
                    <a:p>
                      <a:endParaRPr lang="en-US" dirty="0">
                        <a:ln>
                          <a:solidFill>
                            <a:srgbClr val="0070C0"/>
                          </a:solidFill>
                        </a:ln>
                        <a:solidFill>
                          <a:schemeClr val="bg1"/>
                        </a:solidFill>
                      </a:endParaRPr>
                    </a:p>
                  </a:txBody>
                  <a:tcPr>
                    <a:blipFill>
                      <a:blip r:embed="rId4"/>
                      <a:stretch>
                        <a:fillRect/>
                      </a:stretch>
                    </a:blipFill>
                  </a:tcPr>
                </a:tc>
                <a:tc>
                  <a:txBody>
                    <a:bodyPr/>
                    <a:lstStyle/>
                    <a:p>
                      <a:endParaRPr lang="en-US" dirty="0">
                        <a:ln>
                          <a:solidFill>
                            <a:srgbClr val="0070C0"/>
                          </a:solidFill>
                        </a:ln>
                        <a:solidFill>
                          <a:schemeClr val="bg1"/>
                        </a:solidFill>
                      </a:endParaRPr>
                    </a:p>
                  </a:txBody>
                  <a:tcPr>
                    <a:blipFill>
                      <a:blip r:embed="rId5"/>
                      <a:stretch>
                        <a:fillRect/>
                      </a:stretch>
                    </a:blipFill>
                  </a:tcPr>
                </a:tc>
                <a:tc>
                  <a:txBody>
                    <a:bodyPr/>
                    <a:lstStyle/>
                    <a:p>
                      <a:endParaRPr lang="en-US" dirty="0">
                        <a:ln>
                          <a:solidFill>
                            <a:srgbClr val="0070C0"/>
                          </a:solidFill>
                        </a:ln>
                        <a:solidFill>
                          <a:schemeClr val="bg1"/>
                        </a:solidFill>
                      </a:endParaRPr>
                    </a:p>
                  </a:txBody>
                  <a:tcPr>
                    <a:blipFill>
                      <a:blip r:embed="rId6"/>
                      <a:stretch>
                        <a:fillRect/>
                      </a:stretch>
                    </a:blipFill>
                  </a:tcPr>
                </a:tc>
                <a:tc>
                  <a:txBody>
                    <a:bodyPr/>
                    <a:lstStyle/>
                    <a:p>
                      <a:endParaRPr lang="en-US" dirty="0">
                        <a:ln>
                          <a:solidFill>
                            <a:srgbClr val="0070C0"/>
                          </a:solidFill>
                        </a:ln>
                        <a:solidFill>
                          <a:schemeClr val="bg1"/>
                        </a:solidFill>
                      </a:endParaRPr>
                    </a:p>
                  </a:txBody>
                  <a:tcPr>
                    <a:blipFill>
                      <a:blip r:embed="rId7"/>
                      <a:stretch>
                        <a:fillRect/>
                      </a:stretch>
                    </a:blipFill>
                  </a:tcPr>
                </a:tc>
                <a:tc>
                  <a:txBody>
                    <a:bodyPr/>
                    <a:lstStyle/>
                    <a:p>
                      <a:endParaRPr lang="en-US" dirty="0">
                        <a:ln>
                          <a:solidFill>
                            <a:srgbClr val="0070C0"/>
                          </a:solidFill>
                        </a:ln>
                        <a:solidFill>
                          <a:schemeClr val="bg1"/>
                        </a:solidFill>
                      </a:endParaRPr>
                    </a:p>
                  </a:txBody>
                  <a:tcPr>
                    <a:blipFill>
                      <a:blip r:embed="rId8"/>
                      <a:stretch>
                        <a:fillRect/>
                      </a:stretch>
                    </a:blipFill>
                  </a:tcPr>
                </a:tc>
                <a:tc>
                  <a:txBody>
                    <a:bodyPr/>
                    <a:lstStyle/>
                    <a:p>
                      <a:endParaRPr lang="en-US" dirty="0">
                        <a:ln>
                          <a:solidFill>
                            <a:srgbClr val="0070C0"/>
                          </a:solidFill>
                        </a:ln>
                        <a:solidFill>
                          <a:schemeClr val="bg1"/>
                        </a:solidFill>
                      </a:endParaRPr>
                    </a:p>
                  </a:txBody>
                  <a:tcPr>
                    <a:blipFill>
                      <a:blip r:embed="rId9"/>
                      <a:stretch>
                        <a:fillRect/>
                      </a:stretch>
                    </a:blipFill>
                  </a:tcPr>
                </a:tc>
                <a:tc>
                  <a:txBody>
                    <a:bodyPr/>
                    <a:lstStyle/>
                    <a:p>
                      <a:endParaRPr lang="en-US" dirty="0">
                        <a:ln>
                          <a:solidFill>
                            <a:srgbClr val="0070C0"/>
                          </a:solidFill>
                        </a:ln>
                        <a:solidFill>
                          <a:schemeClr val="bg1"/>
                        </a:solidFill>
                      </a:endParaRPr>
                    </a:p>
                  </a:txBody>
                  <a:tcPr>
                    <a:blipFill>
                      <a:blip r:embed="rId10"/>
                      <a:stretch>
                        <a:fillRect/>
                      </a:stretch>
                    </a:blipFill>
                  </a:tcPr>
                </a:tc>
              </a:tr>
              <a:tr h="17596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mn-lt"/>
                          <a:ea typeface="Times New Roman" charset="0"/>
                          <a:cs typeface="Times New Roman" charset="0"/>
                        </a:rPr>
                        <a:t>Reference </a:t>
                      </a:r>
                    </a:p>
                  </a:txBody>
                  <a:tcPr vert="vert270" anchor="ctr">
                    <a:noFill/>
                  </a:tcPr>
                </a:tc>
                <a:tc>
                  <a:txBody>
                    <a:bodyPr/>
                    <a:lstStyle/>
                    <a:p>
                      <a:endParaRPr lang="en-US" dirty="0">
                        <a:ln>
                          <a:solidFill>
                            <a:srgbClr val="0070C0"/>
                          </a:solidFill>
                        </a:ln>
                        <a:solidFill>
                          <a:schemeClr val="bg1"/>
                        </a:solidFill>
                      </a:endParaRPr>
                    </a:p>
                  </a:txBody>
                  <a:tcPr>
                    <a:blipFill>
                      <a:blip r:embed="rId11"/>
                      <a:stretch>
                        <a:fillRect/>
                      </a:stretch>
                    </a:blipFill>
                  </a:tcPr>
                </a:tc>
                <a:tc>
                  <a:txBody>
                    <a:bodyPr/>
                    <a:lstStyle/>
                    <a:p>
                      <a:endParaRPr lang="en-US" dirty="0">
                        <a:ln>
                          <a:solidFill>
                            <a:srgbClr val="0070C0"/>
                          </a:solidFill>
                        </a:ln>
                        <a:solidFill>
                          <a:schemeClr val="bg1"/>
                        </a:solidFill>
                      </a:endParaRPr>
                    </a:p>
                  </a:txBody>
                  <a:tcPr>
                    <a:blipFill>
                      <a:blip r:embed="rId12"/>
                      <a:stretch>
                        <a:fillRect/>
                      </a:stretch>
                    </a:blipFill>
                  </a:tcPr>
                </a:tc>
                <a:tc>
                  <a:txBody>
                    <a:bodyPr/>
                    <a:lstStyle/>
                    <a:p>
                      <a:endParaRPr lang="en-US" dirty="0">
                        <a:ln>
                          <a:solidFill>
                            <a:srgbClr val="0070C0"/>
                          </a:solidFill>
                        </a:ln>
                        <a:solidFill>
                          <a:schemeClr val="bg1"/>
                        </a:solidFill>
                      </a:endParaRPr>
                    </a:p>
                  </a:txBody>
                  <a:tcPr>
                    <a:blipFill>
                      <a:blip r:embed="rId13"/>
                      <a:stretch>
                        <a:fillRect/>
                      </a:stretch>
                    </a:blipFill>
                  </a:tcPr>
                </a:tc>
                <a:tc>
                  <a:txBody>
                    <a:bodyPr/>
                    <a:lstStyle/>
                    <a:p>
                      <a:endParaRPr lang="en-US" dirty="0">
                        <a:ln>
                          <a:solidFill>
                            <a:srgbClr val="0070C0"/>
                          </a:solidFill>
                        </a:ln>
                        <a:solidFill>
                          <a:schemeClr val="bg1"/>
                        </a:solidFill>
                      </a:endParaRPr>
                    </a:p>
                  </a:txBody>
                  <a:tcPr>
                    <a:blipFill>
                      <a:blip r:embed="rId14"/>
                      <a:stretch>
                        <a:fillRect/>
                      </a:stretch>
                    </a:blipFill>
                  </a:tcPr>
                </a:tc>
                <a:tc>
                  <a:txBody>
                    <a:bodyPr/>
                    <a:lstStyle/>
                    <a:p>
                      <a:endParaRPr lang="en-US" dirty="0">
                        <a:ln>
                          <a:solidFill>
                            <a:srgbClr val="0070C0"/>
                          </a:solidFill>
                        </a:ln>
                        <a:solidFill>
                          <a:schemeClr val="bg1"/>
                        </a:solidFill>
                      </a:endParaRPr>
                    </a:p>
                  </a:txBody>
                  <a:tcPr>
                    <a:blipFill>
                      <a:blip r:embed="rId15"/>
                      <a:stretch>
                        <a:fillRect/>
                      </a:stretch>
                    </a:blipFill>
                  </a:tcPr>
                </a:tc>
                <a:tc>
                  <a:txBody>
                    <a:bodyPr/>
                    <a:lstStyle/>
                    <a:p>
                      <a:endParaRPr lang="en-US" dirty="0">
                        <a:ln>
                          <a:solidFill>
                            <a:srgbClr val="0070C0"/>
                          </a:solidFill>
                        </a:ln>
                        <a:solidFill>
                          <a:schemeClr val="bg1"/>
                        </a:solidFill>
                      </a:endParaRPr>
                    </a:p>
                  </a:txBody>
                  <a:tcPr>
                    <a:blipFill>
                      <a:blip r:embed="rId16"/>
                      <a:stretch>
                        <a:fillRect/>
                      </a:stretch>
                    </a:blipFill>
                  </a:tcPr>
                </a:tc>
                <a:tc>
                  <a:txBody>
                    <a:bodyPr/>
                    <a:lstStyle/>
                    <a:p>
                      <a:endParaRPr lang="en-US" dirty="0">
                        <a:ln>
                          <a:solidFill>
                            <a:srgbClr val="0070C0"/>
                          </a:solidFill>
                        </a:ln>
                        <a:solidFill>
                          <a:schemeClr val="bg1"/>
                        </a:solidFill>
                      </a:endParaRPr>
                    </a:p>
                  </a:txBody>
                  <a:tcPr>
                    <a:blipFill>
                      <a:blip r:embed="rId17"/>
                      <a:stretch>
                        <a:fillRect/>
                      </a:stretch>
                    </a:blipFill>
                  </a:tcPr>
                </a:tc>
              </a:tr>
            </a:tbl>
          </a:graphicData>
        </a:graphic>
      </p:graphicFrame>
      <p:sp>
        <p:nvSpPr>
          <p:cNvPr id="2" name="Title 1"/>
          <p:cNvSpPr>
            <a:spLocks noGrp="1"/>
          </p:cNvSpPr>
          <p:nvPr>
            <p:ph type="title"/>
          </p:nvPr>
        </p:nvSpPr>
        <p:spPr/>
        <p:txBody>
          <a:bodyPr/>
          <a:lstStyle/>
          <a:p>
            <a:r>
              <a:rPr lang="en-US" sz="4400" b="0" kern="1200" dirty="0">
                <a:solidFill>
                  <a:schemeClr val="tx1"/>
                </a:solidFill>
                <a:effectLst/>
              </a:rPr>
              <a:t>Results</a:t>
            </a:r>
          </a:p>
        </p:txBody>
      </p:sp>
    </p:spTree>
    <p:custDataLst>
      <p:tags r:id="rId1"/>
    </p:custDataLst>
    <p:extLst>
      <p:ext uri="{BB962C8B-B14F-4D97-AF65-F5344CB8AC3E}">
        <p14:creationId xmlns:p14="http://schemas.microsoft.com/office/powerpoint/2010/main" val="207829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91" y="2056888"/>
            <a:ext cx="12215623" cy="4123675"/>
            <a:chOff x="-5" y="1213814"/>
            <a:chExt cx="12189042" cy="4114702"/>
          </a:xfrm>
        </p:grpSpPr>
        <p:grpSp>
          <p:nvGrpSpPr>
            <p:cNvPr id="11" name="Group 10"/>
            <p:cNvGrpSpPr/>
            <p:nvPr/>
          </p:nvGrpSpPr>
          <p:grpSpPr>
            <a:xfrm>
              <a:off x="-5" y="1213814"/>
              <a:ext cx="12175986" cy="3574119"/>
              <a:chOff x="608009" y="2074266"/>
              <a:chExt cx="7787744" cy="2286001"/>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009" y="2074266"/>
                <a:ext cx="1960895" cy="2286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5092" y="2074266"/>
                <a:ext cx="1960895" cy="2286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62" y="2074267"/>
                <a:ext cx="1960895" cy="228599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4857" y="2074266"/>
                <a:ext cx="1960896" cy="2286001"/>
              </a:xfrm>
              <a:prstGeom prst="rect">
                <a:avLst/>
              </a:prstGeom>
            </p:spPr>
          </p:pic>
        </p:grpSp>
        <p:grpSp>
          <p:nvGrpSpPr>
            <p:cNvPr id="4" name="Group 3"/>
            <p:cNvGrpSpPr/>
            <p:nvPr/>
          </p:nvGrpSpPr>
          <p:grpSpPr>
            <a:xfrm>
              <a:off x="1" y="4787924"/>
              <a:ext cx="12189036" cy="540592"/>
              <a:chOff x="1632083" y="4852200"/>
              <a:chExt cx="10056986" cy="425590"/>
            </a:xfrm>
          </p:grpSpPr>
          <p:sp>
            <p:nvSpPr>
              <p:cNvPr id="18" name="TextBox 17"/>
              <p:cNvSpPr txBox="1"/>
              <p:nvPr/>
            </p:nvSpPr>
            <p:spPr>
              <a:xfrm>
                <a:off x="1632083" y="4861235"/>
                <a:ext cx="2498843" cy="411911"/>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Input Image</a:t>
                </a:r>
                <a:endParaRPr lang="en-US" sz="2800" dirty="0">
                  <a:latin typeface="+mn-lt"/>
                  <a:ea typeface="Times New Roman" charset="0"/>
                  <a:cs typeface="Times New Roman" charset="0"/>
                </a:endParaRPr>
              </a:p>
            </p:txBody>
          </p:sp>
          <p:sp>
            <p:nvSpPr>
              <p:cNvPr id="20" name="TextBox 19"/>
              <p:cNvSpPr txBox="1"/>
              <p:nvPr/>
            </p:nvSpPr>
            <p:spPr>
              <a:xfrm>
                <a:off x="4134947" y="4867461"/>
                <a:ext cx="2484228" cy="410326"/>
              </a:xfrm>
              <a:prstGeom prst="rect">
                <a:avLst/>
              </a:prstGeom>
              <a:noFill/>
            </p:spPr>
            <p:txBody>
              <a:bodyPr wrap="square" rtlCol="0">
                <a:spAutoFit/>
              </a:bodyPr>
              <a:lstStyle/>
              <a:p>
                <a:pPr algn="ctr"/>
                <a:r>
                  <a:rPr lang="en-US" sz="2800" dirty="0" smtClean="0">
                    <a:latin typeface="+mn-lt"/>
                    <a:ea typeface="Times New Roman" charset="0"/>
                    <a:cs typeface="Times New Roman" charset="0"/>
                  </a:rPr>
                  <a:t>Reference Output</a:t>
                </a:r>
                <a:endParaRPr lang="en-US" sz="2800" dirty="0">
                  <a:latin typeface="+mn-lt"/>
                  <a:ea typeface="Times New Roman" charset="0"/>
                  <a:cs typeface="Times New Roman" charset="0"/>
                </a:endParaRPr>
              </a:p>
            </p:txBody>
          </p:sp>
          <p:sp>
            <p:nvSpPr>
              <p:cNvPr id="21" name="TextBox 20"/>
              <p:cNvSpPr txBox="1"/>
              <p:nvPr/>
            </p:nvSpPr>
            <p:spPr>
              <a:xfrm>
                <a:off x="6619172" y="4867464"/>
                <a:ext cx="2529573" cy="410326"/>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Image Perforation</a:t>
                </a:r>
                <a:endParaRPr lang="en-US" sz="2800" dirty="0">
                  <a:latin typeface="+mn-lt"/>
                  <a:ea typeface="Times New Roman" charset="0"/>
                  <a:cs typeface="Times New Roman" charset="0"/>
                </a:endParaRPr>
              </a:p>
            </p:txBody>
          </p:sp>
          <p:sp>
            <p:nvSpPr>
              <p:cNvPr id="22" name="TextBox 21"/>
              <p:cNvSpPr txBox="1"/>
              <p:nvPr/>
            </p:nvSpPr>
            <p:spPr>
              <a:xfrm>
                <a:off x="9163072" y="4852200"/>
                <a:ext cx="2525997" cy="411911"/>
              </a:xfrm>
              <a:prstGeom prst="rect">
                <a:avLst/>
              </a:prstGeom>
              <a:noFill/>
            </p:spPr>
            <p:txBody>
              <a:bodyPr wrap="square" rtlCol="0">
                <a:spAutoFit/>
              </a:bodyPr>
              <a:lstStyle/>
              <a:p>
                <a:pPr algn="ctr"/>
                <a:r>
                  <a:rPr lang="en-US" sz="2800" dirty="0" smtClean="0">
                    <a:latin typeface="+mn-lt"/>
                    <a:ea typeface="Times New Roman" charset="0"/>
                    <a:cs typeface="Times New Roman" charset="0"/>
                  </a:rPr>
                  <a:t>Loop Perforation</a:t>
                </a:r>
                <a:endParaRPr lang="en-US" sz="2800" dirty="0">
                  <a:latin typeface="+mn-lt"/>
                  <a:ea typeface="Times New Roman" charset="0"/>
                  <a:cs typeface="Times New Roman" charset="0"/>
                </a:endParaRPr>
              </a:p>
            </p:txBody>
          </p:sp>
        </p:grpSp>
      </p:grpSp>
      <p:sp>
        <p:nvSpPr>
          <p:cNvPr id="2" name="Title 1"/>
          <p:cNvSpPr>
            <a:spLocks noGrp="1"/>
          </p:cNvSpPr>
          <p:nvPr>
            <p:ph type="title"/>
          </p:nvPr>
        </p:nvSpPr>
        <p:spPr/>
        <p:txBody>
          <a:bodyPr/>
          <a:lstStyle/>
          <a:p>
            <a:r>
              <a:rPr lang="en-US" sz="4400" b="0" kern="1200" dirty="0" smtClean="0">
                <a:solidFill>
                  <a:schemeClr val="tx1"/>
                </a:solidFill>
                <a:effectLst/>
              </a:rPr>
              <a:t>Result: </a:t>
            </a:r>
            <a:r>
              <a:rPr lang="en-US" sz="4400" b="0" kern="1200" dirty="0">
                <a:solidFill>
                  <a:schemeClr val="tx1"/>
                </a:solidFill>
                <a:effectLst/>
              </a:rPr>
              <a:t>Artistic Blur</a:t>
            </a:r>
          </a:p>
        </p:txBody>
      </p:sp>
    </p:spTree>
    <p:custDataLst>
      <p:tags r:id="rId1"/>
    </p:custDataLst>
    <p:extLst>
      <p:ext uri="{BB962C8B-B14F-4D97-AF65-F5344CB8AC3E}">
        <p14:creationId xmlns:p14="http://schemas.microsoft.com/office/powerpoint/2010/main" val="1549383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kern="1200" dirty="0" smtClean="0">
                <a:solidFill>
                  <a:schemeClr val="tx1"/>
                </a:solidFill>
                <a:effectLst/>
              </a:rPr>
              <a:t>Result: </a:t>
            </a:r>
            <a:r>
              <a:rPr lang="en-US" sz="4400" b="0" kern="1200" dirty="0">
                <a:solidFill>
                  <a:schemeClr val="tx1"/>
                </a:solidFill>
                <a:effectLst/>
              </a:rPr>
              <a:t>Artistic Blur</a:t>
            </a:r>
          </a:p>
        </p:txBody>
      </p:sp>
      <p:grpSp>
        <p:nvGrpSpPr>
          <p:cNvPr id="19" name="Group 18"/>
          <p:cNvGrpSpPr/>
          <p:nvPr/>
        </p:nvGrpSpPr>
        <p:grpSpPr>
          <a:xfrm>
            <a:off x="-6685" y="2040800"/>
            <a:ext cx="12190413" cy="3999685"/>
            <a:chOff x="940612" y="2243096"/>
            <a:chExt cx="9962165" cy="3268593"/>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12" y="2243096"/>
              <a:ext cx="9962165" cy="2830897"/>
            </a:xfrm>
            <a:prstGeom prst="rect">
              <a:avLst/>
            </a:prstGeom>
          </p:spPr>
        </p:pic>
        <p:grpSp>
          <p:nvGrpSpPr>
            <p:cNvPr id="17" name="Group 16"/>
            <p:cNvGrpSpPr/>
            <p:nvPr/>
          </p:nvGrpSpPr>
          <p:grpSpPr>
            <a:xfrm>
              <a:off x="952404" y="5058884"/>
              <a:ext cx="9866849" cy="452805"/>
              <a:chOff x="1179415" y="8640284"/>
              <a:chExt cx="9866849" cy="452805"/>
            </a:xfrm>
          </p:grpSpPr>
          <p:sp>
            <p:nvSpPr>
              <p:cNvPr id="13" name="TextBox 12"/>
              <p:cNvSpPr txBox="1"/>
              <p:nvPr/>
            </p:nvSpPr>
            <p:spPr>
              <a:xfrm>
                <a:off x="1179415" y="8664609"/>
                <a:ext cx="2413773" cy="427582"/>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Input Image</a:t>
                </a:r>
                <a:endParaRPr lang="en-US" sz="2800" dirty="0">
                  <a:latin typeface="+mn-lt"/>
                  <a:ea typeface="Times New Roman" charset="0"/>
                  <a:cs typeface="Times New Roman" charset="0"/>
                </a:endParaRPr>
              </a:p>
            </p:txBody>
          </p:sp>
          <p:sp>
            <p:nvSpPr>
              <p:cNvPr id="14" name="TextBox 13"/>
              <p:cNvSpPr txBox="1"/>
              <p:nvPr/>
            </p:nvSpPr>
            <p:spPr>
              <a:xfrm>
                <a:off x="3566096" y="8664610"/>
                <a:ext cx="2644019" cy="427582"/>
              </a:xfrm>
              <a:prstGeom prst="rect">
                <a:avLst/>
              </a:prstGeom>
              <a:noFill/>
            </p:spPr>
            <p:txBody>
              <a:bodyPr wrap="square" rtlCol="0">
                <a:spAutoFit/>
              </a:bodyPr>
              <a:lstStyle/>
              <a:p>
                <a:pPr algn="ctr"/>
                <a:r>
                  <a:rPr lang="en-US" sz="2800" dirty="0" smtClean="0">
                    <a:latin typeface="+mn-lt"/>
                    <a:ea typeface="Times New Roman" charset="0"/>
                    <a:cs typeface="Times New Roman" charset="0"/>
                  </a:rPr>
                  <a:t>Reference Output</a:t>
                </a:r>
                <a:endParaRPr lang="en-US" sz="2800" dirty="0">
                  <a:latin typeface="+mn-lt"/>
                  <a:ea typeface="Times New Roman" charset="0"/>
                  <a:cs typeface="Times New Roman" charset="0"/>
                </a:endParaRPr>
              </a:p>
            </p:txBody>
          </p:sp>
          <p:sp>
            <p:nvSpPr>
              <p:cNvPr id="15" name="TextBox 14"/>
              <p:cNvSpPr txBox="1"/>
              <p:nvPr/>
            </p:nvSpPr>
            <p:spPr>
              <a:xfrm>
                <a:off x="6117910" y="8665507"/>
                <a:ext cx="2419698" cy="427582"/>
              </a:xfrm>
              <a:prstGeom prst="rect">
                <a:avLst/>
              </a:prstGeom>
              <a:noFill/>
            </p:spPr>
            <p:txBody>
              <a:bodyPr wrap="square" rtlCol="0">
                <a:spAutoFit/>
              </a:bodyPr>
              <a:lstStyle/>
              <a:p>
                <a:pPr algn="ctr"/>
                <a:r>
                  <a:rPr lang="en-US" sz="2800" dirty="0" smtClean="0">
                    <a:latin typeface="+mn-lt"/>
                    <a:ea typeface="Times New Roman" charset="0"/>
                    <a:cs typeface="Times New Roman" charset="0"/>
                  </a:rPr>
                  <a:t>Our Full Method</a:t>
                </a:r>
                <a:endParaRPr lang="en-US" sz="2800" dirty="0">
                  <a:latin typeface="+mn-lt"/>
                  <a:ea typeface="Times New Roman" charset="0"/>
                  <a:cs typeface="Times New Roman" charset="0"/>
                </a:endParaRPr>
              </a:p>
            </p:txBody>
          </p:sp>
          <p:sp>
            <p:nvSpPr>
              <p:cNvPr id="16" name="TextBox 15"/>
              <p:cNvSpPr txBox="1"/>
              <p:nvPr/>
            </p:nvSpPr>
            <p:spPr>
              <a:xfrm>
                <a:off x="8617670" y="8640284"/>
                <a:ext cx="2428594" cy="427582"/>
              </a:xfrm>
              <a:prstGeom prst="rect">
                <a:avLst/>
              </a:prstGeom>
              <a:noFill/>
            </p:spPr>
            <p:txBody>
              <a:bodyPr wrap="square" rtlCol="0">
                <a:spAutoFit/>
              </a:bodyPr>
              <a:lstStyle/>
              <a:p>
                <a:pPr algn="ctr"/>
                <a:r>
                  <a:rPr lang="en-US" sz="2800" dirty="0" smtClean="0">
                    <a:latin typeface="+mn-lt"/>
                    <a:ea typeface="Times New Roman" charset="0"/>
                    <a:cs typeface="Times New Roman" charset="0"/>
                  </a:rPr>
                  <a:t>Ours Grid Only</a:t>
                </a:r>
                <a:endParaRPr lang="en-US" sz="2800" dirty="0">
                  <a:latin typeface="+mn-lt"/>
                  <a:ea typeface="Times New Roman" charset="0"/>
                  <a:cs typeface="Times New Roman" charset="0"/>
                </a:endParaRPr>
              </a:p>
            </p:txBody>
          </p:sp>
        </p:grpSp>
      </p:grpSp>
    </p:spTree>
    <p:custDataLst>
      <p:tags r:id="rId1"/>
    </p:custDataLst>
    <p:extLst>
      <p:ext uri="{BB962C8B-B14F-4D97-AF65-F5344CB8AC3E}">
        <p14:creationId xmlns:p14="http://schemas.microsoft.com/office/powerpoint/2010/main" val="481874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kern="1200" dirty="0" smtClean="0">
                <a:solidFill>
                  <a:schemeClr val="tx1"/>
                </a:solidFill>
                <a:effectLst/>
              </a:rPr>
              <a:t>Result: Median Filter</a:t>
            </a:r>
            <a:endParaRPr lang="en-US" sz="4400" b="0" kern="1200" dirty="0">
              <a:solidFill>
                <a:schemeClr val="tx1"/>
              </a:solidFill>
              <a:effectLst/>
            </a:endParaRPr>
          </a:p>
        </p:txBody>
      </p:sp>
      <p:sp>
        <p:nvSpPr>
          <p:cNvPr id="15" name="TextBox 14"/>
          <p:cNvSpPr txBox="1"/>
          <p:nvPr/>
        </p:nvSpPr>
        <p:spPr>
          <a:xfrm>
            <a:off x="7556" y="5342168"/>
            <a:ext cx="2856555" cy="523221"/>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Input Image</a:t>
            </a:r>
            <a:endParaRPr lang="en-US" sz="2800" dirty="0">
              <a:latin typeface="+mn-lt"/>
              <a:ea typeface="Times New Roman" charset="0"/>
              <a:cs typeface="Times New Roman" charset="0"/>
            </a:endParaRPr>
          </a:p>
        </p:txBody>
      </p:sp>
      <p:sp>
        <p:nvSpPr>
          <p:cNvPr id="16" name="TextBox 15"/>
          <p:cNvSpPr txBox="1"/>
          <p:nvPr/>
        </p:nvSpPr>
        <p:spPr>
          <a:xfrm>
            <a:off x="3000140" y="5344181"/>
            <a:ext cx="3083266" cy="523219"/>
          </a:xfrm>
          <a:prstGeom prst="rect">
            <a:avLst/>
          </a:prstGeom>
          <a:noFill/>
        </p:spPr>
        <p:txBody>
          <a:bodyPr wrap="square" rtlCol="0">
            <a:spAutoFit/>
          </a:bodyPr>
          <a:lstStyle/>
          <a:p>
            <a:pPr algn="ctr"/>
            <a:r>
              <a:rPr lang="en-US" sz="2800" dirty="0" smtClean="0">
                <a:latin typeface="+mn-lt"/>
                <a:ea typeface="Times New Roman" charset="0"/>
                <a:cs typeface="Times New Roman" charset="0"/>
              </a:rPr>
              <a:t>Reference Output</a:t>
            </a:r>
            <a:endParaRPr lang="en-US" sz="2800" dirty="0">
              <a:latin typeface="+mn-lt"/>
              <a:ea typeface="Times New Roman" charset="0"/>
              <a:cs typeface="Times New Roman" charset="0"/>
            </a:endParaRPr>
          </a:p>
        </p:txBody>
      </p:sp>
      <p:sp>
        <p:nvSpPr>
          <p:cNvPr id="17" name="TextBox 16"/>
          <p:cNvSpPr txBox="1"/>
          <p:nvPr/>
        </p:nvSpPr>
        <p:spPr>
          <a:xfrm>
            <a:off x="6090962" y="5344181"/>
            <a:ext cx="3082113" cy="523219"/>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Image Perforation</a:t>
            </a:r>
            <a:endParaRPr lang="en-US" sz="2800" dirty="0">
              <a:latin typeface="+mn-lt"/>
              <a:ea typeface="Times New Roman" charset="0"/>
              <a:cs typeface="Times New Roman" charset="0"/>
            </a:endParaRPr>
          </a:p>
        </p:txBody>
      </p:sp>
      <p:sp>
        <p:nvSpPr>
          <p:cNvPr id="18" name="TextBox 17"/>
          <p:cNvSpPr txBox="1"/>
          <p:nvPr/>
        </p:nvSpPr>
        <p:spPr>
          <a:xfrm>
            <a:off x="9287583" y="5344181"/>
            <a:ext cx="2901898" cy="521207"/>
          </a:xfrm>
          <a:prstGeom prst="rect">
            <a:avLst/>
          </a:prstGeom>
          <a:noFill/>
        </p:spPr>
        <p:txBody>
          <a:bodyPr wrap="square" rtlCol="0">
            <a:spAutoFit/>
          </a:bodyPr>
          <a:lstStyle/>
          <a:p>
            <a:pPr algn="ctr"/>
            <a:r>
              <a:rPr lang="en-US" sz="2800" dirty="0" smtClean="0">
                <a:latin typeface="+mn-lt"/>
                <a:ea typeface="Times New Roman" charset="0"/>
                <a:cs typeface="Times New Roman" charset="0"/>
              </a:rPr>
              <a:t>Loop Perforation</a:t>
            </a:r>
            <a:endParaRPr lang="en-US" sz="2800" dirty="0">
              <a:latin typeface="+mn-lt"/>
              <a:ea typeface="Times New Roman" charset="0"/>
              <a:cs typeface="Times New Roman"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0" y="1982053"/>
            <a:ext cx="12220642" cy="3351947"/>
          </a:xfrm>
          <a:prstGeom prst="rect">
            <a:avLst/>
          </a:prstGeom>
        </p:spPr>
      </p:pic>
    </p:spTree>
    <p:extLst>
      <p:ext uri="{BB962C8B-B14F-4D97-AF65-F5344CB8AC3E}">
        <p14:creationId xmlns:p14="http://schemas.microsoft.com/office/powerpoint/2010/main" val="780490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52412"/>
            <a:ext cx="12184254" cy="3350379"/>
          </a:xfrm>
          <a:prstGeom prst="rect">
            <a:avLst/>
          </a:prstGeom>
        </p:spPr>
      </p:pic>
      <p:sp>
        <p:nvSpPr>
          <p:cNvPr id="10" name="TextBox 9"/>
          <p:cNvSpPr txBox="1"/>
          <p:nvPr/>
        </p:nvSpPr>
        <p:spPr>
          <a:xfrm>
            <a:off x="7556" y="5418368"/>
            <a:ext cx="2856555" cy="523221"/>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Input Image</a:t>
            </a:r>
            <a:endParaRPr lang="en-US" sz="2800" dirty="0">
              <a:latin typeface="+mn-lt"/>
              <a:ea typeface="Times New Roman" charset="0"/>
              <a:cs typeface="Times New Roman" charset="0"/>
            </a:endParaRPr>
          </a:p>
        </p:txBody>
      </p:sp>
      <p:sp>
        <p:nvSpPr>
          <p:cNvPr id="12" name="TextBox 11"/>
          <p:cNvSpPr txBox="1"/>
          <p:nvPr/>
        </p:nvSpPr>
        <p:spPr>
          <a:xfrm>
            <a:off x="3000140" y="5420381"/>
            <a:ext cx="3083266" cy="523219"/>
          </a:xfrm>
          <a:prstGeom prst="rect">
            <a:avLst/>
          </a:prstGeom>
          <a:noFill/>
        </p:spPr>
        <p:txBody>
          <a:bodyPr wrap="square" rtlCol="0">
            <a:spAutoFit/>
          </a:bodyPr>
          <a:lstStyle/>
          <a:p>
            <a:pPr algn="ctr"/>
            <a:r>
              <a:rPr lang="en-US" sz="2800" dirty="0" smtClean="0">
                <a:latin typeface="+mn-lt"/>
                <a:ea typeface="Times New Roman" charset="0"/>
                <a:cs typeface="Times New Roman" charset="0"/>
              </a:rPr>
              <a:t>Reference Output</a:t>
            </a:r>
            <a:endParaRPr lang="en-US" sz="2800" dirty="0">
              <a:latin typeface="+mn-lt"/>
              <a:ea typeface="Times New Roman" charset="0"/>
              <a:cs typeface="Times New Roman" charset="0"/>
            </a:endParaRPr>
          </a:p>
        </p:txBody>
      </p:sp>
      <p:sp>
        <p:nvSpPr>
          <p:cNvPr id="13" name="TextBox 12"/>
          <p:cNvSpPr txBox="1"/>
          <p:nvPr/>
        </p:nvSpPr>
        <p:spPr>
          <a:xfrm>
            <a:off x="6090962" y="5420381"/>
            <a:ext cx="3082113" cy="523219"/>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Image Perforation</a:t>
            </a:r>
            <a:endParaRPr lang="en-US" sz="2800" dirty="0">
              <a:latin typeface="+mn-lt"/>
              <a:ea typeface="Times New Roman" charset="0"/>
              <a:cs typeface="Times New Roman" charset="0"/>
            </a:endParaRPr>
          </a:p>
        </p:txBody>
      </p:sp>
      <p:sp>
        <p:nvSpPr>
          <p:cNvPr id="14" name="TextBox 13"/>
          <p:cNvSpPr txBox="1"/>
          <p:nvPr/>
        </p:nvSpPr>
        <p:spPr>
          <a:xfrm>
            <a:off x="9287583" y="5420381"/>
            <a:ext cx="2901898" cy="521207"/>
          </a:xfrm>
          <a:prstGeom prst="rect">
            <a:avLst/>
          </a:prstGeom>
          <a:noFill/>
        </p:spPr>
        <p:txBody>
          <a:bodyPr wrap="square" rtlCol="0">
            <a:spAutoFit/>
          </a:bodyPr>
          <a:lstStyle/>
          <a:p>
            <a:pPr algn="ctr"/>
            <a:r>
              <a:rPr lang="en-US" sz="2800" dirty="0" smtClean="0">
                <a:latin typeface="+mn-lt"/>
                <a:ea typeface="Times New Roman" charset="0"/>
                <a:cs typeface="Times New Roman" charset="0"/>
              </a:rPr>
              <a:t>Loop Perforation</a:t>
            </a:r>
            <a:endParaRPr lang="en-US" sz="2800" dirty="0">
              <a:latin typeface="+mn-lt"/>
              <a:ea typeface="Times New Roman" charset="0"/>
              <a:cs typeface="Times New Roman" charset="0"/>
            </a:endParaRPr>
          </a:p>
        </p:txBody>
      </p:sp>
      <p:sp>
        <p:nvSpPr>
          <p:cNvPr id="5" name="Title 4"/>
          <p:cNvSpPr>
            <a:spLocks noGrp="1"/>
          </p:cNvSpPr>
          <p:nvPr>
            <p:ph type="title"/>
          </p:nvPr>
        </p:nvSpPr>
        <p:spPr/>
        <p:txBody>
          <a:bodyPr/>
          <a:lstStyle/>
          <a:p>
            <a:r>
              <a:rPr lang="en-US" dirty="0"/>
              <a:t>Result: </a:t>
            </a:r>
            <a:r>
              <a:rPr lang="en-US" dirty="0" err="1"/>
              <a:t>Unsharp</a:t>
            </a:r>
            <a:r>
              <a:rPr lang="en-US" dirty="0"/>
              <a:t> Mask </a:t>
            </a:r>
          </a:p>
        </p:txBody>
      </p:sp>
    </p:spTree>
    <p:custDataLst>
      <p:tags r:id="rId1"/>
    </p:custDataLst>
    <p:extLst>
      <p:ext uri="{BB962C8B-B14F-4D97-AF65-F5344CB8AC3E}">
        <p14:creationId xmlns:p14="http://schemas.microsoft.com/office/powerpoint/2010/main" val="825703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kern="1200" dirty="0" smtClean="0">
                <a:solidFill>
                  <a:schemeClr val="tx1"/>
                </a:solidFill>
                <a:effectLst/>
              </a:rPr>
              <a:t>Result: </a:t>
            </a:r>
            <a:r>
              <a:rPr lang="en-US" sz="4400" b="0" kern="1200" dirty="0" err="1">
                <a:solidFill>
                  <a:schemeClr val="tx1"/>
                </a:solidFill>
                <a:effectLst/>
              </a:rPr>
              <a:t>Demosaic</a:t>
            </a:r>
            <a:endParaRPr lang="en-US" sz="4400" b="0" kern="1200" dirty="0">
              <a:solidFill>
                <a:schemeClr val="tx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6294"/>
            <a:ext cx="12187367" cy="3357706"/>
          </a:xfrm>
          <a:prstGeom prst="rect">
            <a:avLst/>
          </a:prstGeom>
        </p:spPr>
      </p:pic>
      <p:sp>
        <p:nvSpPr>
          <p:cNvPr id="15" name="TextBox 14"/>
          <p:cNvSpPr txBox="1"/>
          <p:nvPr/>
        </p:nvSpPr>
        <p:spPr>
          <a:xfrm>
            <a:off x="7556" y="5342168"/>
            <a:ext cx="2856555" cy="523221"/>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Input Image</a:t>
            </a:r>
            <a:endParaRPr lang="en-US" sz="2800" dirty="0">
              <a:latin typeface="+mn-lt"/>
              <a:ea typeface="Times New Roman" charset="0"/>
              <a:cs typeface="Times New Roman" charset="0"/>
            </a:endParaRPr>
          </a:p>
        </p:txBody>
      </p:sp>
      <p:sp>
        <p:nvSpPr>
          <p:cNvPr id="16" name="TextBox 15"/>
          <p:cNvSpPr txBox="1"/>
          <p:nvPr/>
        </p:nvSpPr>
        <p:spPr>
          <a:xfrm>
            <a:off x="3000140" y="5344181"/>
            <a:ext cx="3083266" cy="523219"/>
          </a:xfrm>
          <a:prstGeom prst="rect">
            <a:avLst/>
          </a:prstGeom>
          <a:noFill/>
        </p:spPr>
        <p:txBody>
          <a:bodyPr wrap="square" rtlCol="0">
            <a:spAutoFit/>
          </a:bodyPr>
          <a:lstStyle/>
          <a:p>
            <a:pPr algn="ctr"/>
            <a:r>
              <a:rPr lang="en-US" sz="2800" dirty="0" smtClean="0">
                <a:latin typeface="+mn-lt"/>
                <a:ea typeface="Times New Roman" charset="0"/>
                <a:cs typeface="Times New Roman" charset="0"/>
              </a:rPr>
              <a:t>Reference Output</a:t>
            </a:r>
            <a:endParaRPr lang="en-US" sz="2800" dirty="0">
              <a:latin typeface="+mn-lt"/>
              <a:ea typeface="Times New Roman" charset="0"/>
              <a:cs typeface="Times New Roman" charset="0"/>
            </a:endParaRPr>
          </a:p>
        </p:txBody>
      </p:sp>
      <p:sp>
        <p:nvSpPr>
          <p:cNvPr id="17" name="TextBox 16"/>
          <p:cNvSpPr txBox="1"/>
          <p:nvPr/>
        </p:nvSpPr>
        <p:spPr>
          <a:xfrm>
            <a:off x="6090962" y="5344181"/>
            <a:ext cx="3082113" cy="523219"/>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Image Perforation</a:t>
            </a:r>
            <a:endParaRPr lang="en-US" sz="2800" dirty="0">
              <a:latin typeface="+mn-lt"/>
              <a:ea typeface="Times New Roman" charset="0"/>
              <a:cs typeface="Times New Roman" charset="0"/>
            </a:endParaRPr>
          </a:p>
        </p:txBody>
      </p:sp>
      <p:sp>
        <p:nvSpPr>
          <p:cNvPr id="18" name="TextBox 17"/>
          <p:cNvSpPr txBox="1"/>
          <p:nvPr/>
        </p:nvSpPr>
        <p:spPr>
          <a:xfrm>
            <a:off x="9287583" y="5344181"/>
            <a:ext cx="2901898" cy="521207"/>
          </a:xfrm>
          <a:prstGeom prst="rect">
            <a:avLst/>
          </a:prstGeom>
          <a:noFill/>
        </p:spPr>
        <p:txBody>
          <a:bodyPr wrap="square" rtlCol="0">
            <a:spAutoFit/>
          </a:bodyPr>
          <a:lstStyle/>
          <a:p>
            <a:pPr algn="ctr"/>
            <a:r>
              <a:rPr lang="en-US" sz="2800" dirty="0" smtClean="0">
                <a:latin typeface="+mn-lt"/>
                <a:ea typeface="Times New Roman" charset="0"/>
                <a:cs typeface="Times New Roman" charset="0"/>
              </a:rPr>
              <a:t>Loop Perforation</a:t>
            </a:r>
            <a:endParaRPr lang="en-US" sz="2800" dirty="0">
              <a:latin typeface="+mn-lt"/>
              <a:ea typeface="Times New Roman" charset="0"/>
              <a:cs typeface="Times New Roman" charset="0"/>
            </a:endParaRPr>
          </a:p>
        </p:txBody>
      </p:sp>
    </p:spTree>
    <p:extLst>
      <p:ext uri="{BB962C8B-B14F-4D97-AF65-F5344CB8AC3E}">
        <p14:creationId xmlns:p14="http://schemas.microsoft.com/office/powerpoint/2010/main" val="726268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6592" y="3896995"/>
            <a:ext cx="5175641" cy="2592586"/>
          </a:xfrm>
          <a:prstGeom prst="rect">
            <a:avLst/>
          </a:prstGeom>
        </p:spPr>
      </p:pic>
      <p:sp>
        <p:nvSpPr>
          <p:cNvPr id="3" name="Title 2"/>
          <p:cNvSpPr>
            <a:spLocks noGrp="1"/>
          </p:cNvSpPr>
          <p:nvPr>
            <p:ph type="title"/>
          </p:nvPr>
        </p:nvSpPr>
        <p:spPr/>
        <p:txBody>
          <a:bodyPr/>
          <a:lstStyle/>
          <a:p>
            <a:r>
              <a:rPr lang="en-US" dirty="0" smtClean="0"/>
              <a:t>Limitations and Future Work</a:t>
            </a:r>
            <a:endParaRPr lang="en-US" dirty="0"/>
          </a:p>
        </p:txBody>
      </p:sp>
      <p:sp>
        <p:nvSpPr>
          <p:cNvPr id="4" name="Content Placeholder 3"/>
          <p:cNvSpPr>
            <a:spLocks noGrp="1"/>
          </p:cNvSpPr>
          <p:nvPr>
            <p:ph idx="1"/>
          </p:nvPr>
        </p:nvSpPr>
        <p:spPr>
          <a:xfrm>
            <a:off x="609441" y="1600200"/>
            <a:ext cx="11460639" cy="4525963"/>
          </a:xfrm>
        </p:spPr>
        <p:txBody>
          <a:bodyPr/>
          <a:lstStyle/>
          <a:p>
            <a:r>
              <a:rPr lang="en-US" dirty="0"/>
              <a:t>Challenge: </a:t>
            </a:r>
            <a:r>
              <a:rPr lang="en-US" dirty="0" err="1"/>
              <a:t>vectorize</a:t>
            </a:r>
            <a:r>
              <a:rPr lang="en-US" dirty="0"/>
              <a:t> the sampling patterns</a:t>
            </a:r>
          </a:p>
          <a:p>
            <a:r>
              <a:rPr lang="en-US" dirty="0"/>
              <a:t>Improve speed of adaptive sampling so it can be chosen even for pipelines that are already highly efficient</a:t>
            </a:r>
          </a:p>
          <a:p>
            <a:r>
              <a:rPr lang="en-US" dirty="0"/>
              <a:t>Support for streaming or GPU implementations </a:t>
            </a:r>
          </a:p>
          <a:p>
            <a:endParaRPr lang="en-US" dirty="0"/>
          </a:p>
        </p:txBody>
      </p:sp>
    </p:spTree>
    <p:extLst>
      <p:ext uri="{BB962C8B-B14F-4D97-AF65-F5344CB8AC3E}">
        <p14:creationId xmlns:p14="http://schemas.microsoft.com/office/powerpoint/2010/main" val="182546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Thanks!</a:t>
            </a:r>
            <a:endParaRPr lang="en-US" dirty="0"/>
          </a:p>
        </p:txBody>
      </p:sp>
      <p:sp>
        <p:nvSpPr>
          <p:cNvPr id="4" name="Content Placeholder 3"/>
          <p:cNvSpPr>
            <a:spLocks noGrp="1"/>
          </p:cNvSpPr>
          <p:nvPr>
            <p:ph idx="1"/>
          </p:nvPr>
        </p:nvSpPr>
        <p:spPr/>
        <p:txBody>
          <a:bodyPr/>
          <a:lstStyle/>
          <a:p>
            <a:r>
              <a:rPr lang="en-US" dirty="0" err="1"/>
              <a:t>ShanShan</a:t>
            </a:r>
            <a:r>
              <a:rPr lang="en-US" dirty="0"/>
              <a:t> He for porting blur program to Halide. For supporting Liming Lou, we thank Prof. </a:t>
            </a:r>
            <a:r>
              <a:rPr lang="en-US" dirty="0" err="1"/>
              <a:t>Meng</a:t>
            </a:r>
            <a:r>
              <a:rPr lang="en-US" dirty="0"/>
              <a:t> </a:t>
            </a:r>
            <a:r>
              <a:rPr lang="en-US" dirty="0" err="1"/>
              <a:t>Xiangxu</a:t>
            </a:r>
            <a:r>
              <a:rPr lang="en-US" dirty="0"/>
              <a:t>. </a:t>
            </a:r>
          </a:p>
          <a:p>
            <a:endParaRPr lang="en-US" sz="1100" dirty="0"/>
          </a:p>
          <a:p>
            <a:r>
              <a:rPr lang="en-US" dirty="0"/>
              <a:t>This research was supported by NSF grants CCF 0811493, CCF 0747220 and the Chinese Scholarship Council.</a:t>
            </a:r>
            <a:br>
              <a:rPr lang="en-US" dirty="0"/>
            </a:br>
            <a:endParaRPr lang="en-US" sz="1400" dirty="0"/>
          </a:p>
          <a:p>
            <a:r>
              <a:rPr lang="en-US" dirty="0"/>
              <a:t>Thanks to the photographers below who licensed their images under Creative Commons licenses: </a:t>
            </a:r>
            <a:r>
              <a:rPr lang="en-US" dirty="0" err="1"/>
              <a:t>Cheon</a:t>
            </a:r>
            <a:r>
              <a:rPr lang="en-US" dirty="0"/>
              <a:t> Fong </a:t>
            </a:r>
            <a:r>
              <a:rPr lang="en-US" dirty="0" err="1"/>
              <a:t>Liew</a:t>
            </a:r>
            <a:r>
              <a:rPr lang="en-US" dirty="0"/>
              <a:t>, Charles </a:t>
            </a:r>
            <a:r>
              <a:rPr lang="en-US" dirty="0" err="1"/>
              <a:t>Roffey</a:t>
            </a:r>
            <a:r>
              <a:rPr lang="en-US" dirty="0"/>
              <a:t>, Trey Ratcliff, Neal Fowler, Eric </a:t>
            </a:r>
            <a:r>
              <a:rPr lang="en-US" dirty="0" err="1"/>
              <a:t>Wehmeyer</a:t>
            </a:r>
            <a:r>
              <a:rPr lang="en-US" dirty="0"/>
              <a:t>, Duncan Harris, Sandy Glass, Gage Skidmore; Loren Kerns; </a:t>
            </a:r>
            <a:r>
              <a:rPr lang="en-US" dirty="0" err="1"/>
              <a:t>ChrononautClub</a:t>
            </a:r>
            <a:r>
              <a:rPr lang="en-US" dirty="0"/>
              <a:t>; Paulo </a:t>
            </a:r>
            <a:r>
              <a:rPr lang="en-US" dirty="0" err="1"/>
              <a:t>Valdivieso</a:t>
            </a:r>
            <a:r>
              <a:rPr lang="en-US" dirty="0"/>
              <a:t>; </a:t>
            </a:r>
            <a:r>
              <a:rPr lang="en-US" dirty="0" err="1"/>
              <a:t>jhenryrose</a:t>
            </a:r>
            <a:r>
              <a:rPr lang="en-US" dirty="0"/>
              <a:t>; Frank Swift.</a:t>
            </a:r>
          </a:p>
          <a:p>
            <a:endParaRPr lang="en-US" dirty="0"/>
          </a:p>
        </p:txBody>
      </p:sp>
    </p:spTree>
    <p:extLst>
      <p:ext uri="{BB962C8B-B14F-4D97-AF65-F5344CB8AC3E}">
        <p14:creationId xmlns:p14="http://schemas.microsoft.com/office/powerpoint/2010/main" val="1860144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and Data</a:t>
            </a:r>
            <a:endParaRPr lang="en-US" dirty="0"/>
          </a:p>
        </p:txBody>
      </p:sp>
      <p:sp>
        <p:nvSpPr>
          <p:cNvPr id="3" name="Content Placeholder 2"/>
          <p:cNvSpPr>
            <a:spLocks noGrp="1"/>
          </p:cNvSpPr>
          <p:nvPr>
            <p:ph idx="1"/>
          </p:nvPr>
        </p:nvSpPr>
        <p:spPr>
          <a:xfrm>
            <a:off x="609441" y="3048000"/>
            <a:ext cx="11460639" cy="3200404"/>
          </a:xfrm>
        </p:spPr>
        <p:txBody>
          <a:bodyPr/>
          <a:lstStyle/>
          <a:p>
            <a:pPr marL="0" indent="0" algn="ctr">
              <a:buNone/>
            </a:pPr>
            <a:r>
              <a:rPr lang="en-US" sz="4000" u="sng" dirty="0"/>
              <a:t>http://</a:t>
            </a:r>
            <a:r>
              <a:rPr lang="en-US" sz="4000" u="sng" dirty="0" err="1"/>
              <a:t>tinyurl.com</a:t>
            </a:r>
            <a:r>
              <a:rPr lang="en-US" sz="4000" u="sng" dirty="0"/>
              <a:t>/h5n3o74</a:t>
            </a:r>
          </a:p>
        </p:txBody>
      </p:sp>
    </p:spTree>
    <p:extLst>
      <p:ext uri="{BB962C8B-B14F-4D97-AF65-F5344CB8AC3E}">
        <p14:creationId xmlns:p14="http://schemas.microsoft.com/office/powerpoint/2010/main" val="200310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p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03" y="1562512"/>
            <a:ext cx="5066888" cy="5066888"/>
          </a:xfrm>
          <a:prstGeom prst="rect">
            <a:avLst/>
          </a:prstGeom>
        </p:spPr>
      </p:pic>
      <p:pic>
        <p:nvPicPr>
          <p:cNvPr id="3" name="Picture 2" descr="outp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291" y="1562512"/>
            <a:ext cx="5066888" cy="5066888"/>
          </a:xfrm>
          <a:prstGeom prst="rect">
            <a:avLst/>
          </a:prstGeom>
        </p:spPr>
      </p:pic>
      <p:sp>
        <p:nvSpPr>
          <p:cNvPr id="5" name="Right Arrow 4"/>
          <p:cNvSpPr/>
          <p:nvPr/>
        </p:nvSpPr>
        <p:spPr>
          <a:xfrm>
            <a:off x="5525341" y="3250812"/>
            <a:ext cx="1138145" cy="9576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3179246" y="1845976"/>
            <a:ext cx="6047315" cy="4571384"/>
            <a:chOff x="4563612" y="1662441"/>
            <a:chExt cx="4536668" cy="3429431"/>
          </a:xfrm>
        </p:grpSpPr>
        <p:sp>
          <p:nvSpPr>
            <p:cNvPr id="7" name="Explosion 1 6"/>
            <p:cNvSpPr/>
            <p:nvPr/>
          </p:nvSpPr>
          <p:spPr>
            <a:xfrm>
              <a:off x="4563612" y="1662441"/>
              <a:ext cx="4536668" cy="3429431"/>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58664" y="2826901"/>
              <a:ext cx="2493591" cy="923306"/>
            </a:xfrm>
            <a:prstGeom prst="rect">
              <a:avLst/>
            </a:prstGeom>
            <a:noFill/>
          </p:spPr>
          <p:txBody>
            <a:bodyPr wrap="none" lIns="121888" tIns="60944" rIns="121888" bIns="60944">
              <a:spAutoFit/>
            </a:bodyPr>
            <a:lstStyle/>
            <a:p>
              <a:pPr algn="ctr"/>
              <a:r>
                <a:rPr lang="en-US" sz="7198"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SLOW</a:t>
              </a:r>
              <a:r>
                <a:rPr lang="en-US" sz="7198"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grpSp>
      <p:sp>
        <p:nvSpPr>
          <p:cNvPr id="4" name="Title 3"/>
          <p:cNvSpPr>
            <a:spLocks noGrp="1"/>
          </p:cNvSpPr>
          <p:nvPr>
            <p:ph type="title"/>
          </p:nvPr>
        </p:nvSpPr>
        <p:spPr/>
        <p:txBody>
          <a:bodyPr/>
          <a:lstStyle/>
          <a:p>
            <a:r>
              <a:rPr lang="en-US" dirty="0"/>
              <a:t>Image Pipeline Example: Artistic Blur</a:t>
            </a:r>
          </a:p>
        </p:txBody>
      </p:sp>
    </p:spTree>
    <p:extLst>
      <p:ext uri="{BB962C8B-B14F-4D97-AF65-F5344CB8AC3E}">
        <p14:creationId xmlns:p14="http://schemas.microsoft.com/office/powerpoint/2010/main" val="122916568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p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03" y="1562512"/>
            <a:ext cx="5066888" cy="5066888"/>
          </a:xfrm>
          <a:prstGeom prst="rect">
            <a:avLst/>
          </a:prstGeom>
        </p:spPr>
      </p:pic>
      <p:pic>
        <p:nvPicPr>
          <p:cNvPr id="8" name="Picture 7"/>
          <p:cNvPicPr>
            <a:picLocks noChangeAspect="1"/>
          </p:cNvPicPr>
          <p:nvPr/>
        </p:nvPicPr>
        <p:blipFill>
          <a:blip r:embed="rId4"/>
          <a:stretch>
            <a:fillRect/>
          </a:stretch>
        </p:blipFill>
        <p:spPr>
          <a:xfrm>
            <a:off x="6830568" y="1563624"/>
            <a:ext cx="5066888" cy="5066888"/>
          </a:xfrm>
          <a:prstGeom prst="rect">
            <a:avLst/>
          </a:prstGeom>
        </p:spPr>
      </p:pic>
      <p:sp>
        <p:nvSpPr>
          <p:cNvPr id="10" name="Right Arrow 9"/>
          <p:cNvSpPr/>
          <p:nvPr/>
        </p:nvSpPr>
        <p:spPr>
          <a:xfrm>
            <a:off x="5525341" y="3528472"/>
            <a:ext cx="1138145" cy="957659"/>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Title 2"/>
          <p:cNvSpPr>
            <a:spLocks noGrp="1"/>
          </p:cNvSpPr>
          <p:nvPr>
            <p:ph type="title"/>
          </p:nvPr>
        </p:nvSpPr>
        <p:spPr/>
        <p:txBody>
          <a:bodyPr/>
          <a:lstStyle/>
          <a:p>
            <a:r>
              <a:rPr lang="en-US" dirty="0"/>
              <a:t>Image Pipeline Example: Artistic Blur</a:t>
            </a:r>
          </a:p>
        </p:txBody>
      </p:sp>
      <p:pic>
        <p:nvPicPr>
          <p:cNvPr id="7" name="Picture 6"/>
          <p:cNvPicPr>
            <a:picLocks noChangeAspect="1"/>
          </p:cNvPicPr>
          <p:nvPr/>
        </p:nvPicPr>
        <p:blipFill rotWithShape="1">
          <a:blip r:embed="rId4"/>
          <a:srcRect l="50563" t="53272" r="31252" b="28547"/>
          <a:stretch/>
        </p:blipFill>
        <p:spPr>
          <a:xfrm>
            <a:off x="9342120" y="4221480"/>
            <a:ext cx="914400" cy="914400"/>
          </a:xfrm>
          <a:prstGeom prst="rect">
            <a:avLst/>
          </a:prstGeom>
        </p:spPr>
      </p:pic>
    </p:spTree>
    <p:extLst>
      <p:ext uri="{BB962C8B-B14F-4D97-AF65-F5344CB8AC3E}">
        <p14:creationId xmlns:p14="http://schemas.microsoft.com/office/powerpoint/2010/main" val="15411727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4000"/>
                                  </p:stCondLst>
                                  <p:childTnLst>
                                    <p:animScale>
                                      <p:cBhvr>
                                        <p:cTn id="6" dur="2000" fill="hold"/>
                                        <p:tgtEl>
                                          <p:spTgt spid="7"/>
                                        </p:tgtEl>
                                      </p:cBhvr>
                                      <p:by x="3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p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03" y="1562512"/>
            <a:ext cx="5066888" cy="5066888"/>
          </a:xfrm>
          <a:prstGeom prst="rect">
            <a:avLst/>
          </a:prstGeom>
        </p:spPr>
      </p:pic>
      <p:pic>
        <p:nvPicPr>
          <p:cNvPr id="4" name="Picture 3" descr="imgperf_5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291" y="1562512"/>
            <a:ext cx="5066888" cy="5066888"/>
          </a:xfrm>
          <a:prstGeom prst="rect">
            <a:avLst/>
          </a:prstGeom>
        </p:spPr>
      </p:pic>
      <p:sp>
        <p:nvSpPr>
          <p:cNvPr id="3" name="Title 2"/>
          <p:cNvSpPr>
            <a:spLocks noGrp="1"/>
          </p:cNvSpPr>
          <p:nvPr>
            <p:ph type="title"/>
          </p:nvPr>
        </p:nvSpPr>
        <p:spPr/>
        <p:txBody>
          <a:bodyPr/>
          <a:lstStyle/>
          <a:p>
            <a:r>
              <a:rPr lang="en-US" dirty="0"/>
              <a:t>Image Pipeline Example: Artistic Blur</a:t>
            </a:r>
          </a:p>
        </p:txBody>
      </p:sp>
      <p:sp>
        <p:nvSpPr>
          <p:cNvPr id="11" name="Right Arrow 10"/>
          <p:cNvSpPr/>
          <p:nvPr/>
        </p:nvSpPr>
        <p:spPr>
          <a:xfrm>
            <a:off x="5525341" y="3528472"/>
            <a:ext cx="1138145" cy="957659"/>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TextBox 5"/>
          <p:cNvSpPr txBox="1"/>
          <p:nvPr/>
        </p:nvSpPr>
        <p:spPr>
          <a:xfrm>
            <a:off x="6932612" y="1676400"/>
            <a:ext cx="4953000" cy="507831"/>
          </a:xfrm>
          <a:prstGeom prst="rect">
            <a:avLst/>
          </a:prstGeom>
          <a:noFill/>
        </p:spPr>
        <p:txBody>
          <a:bodyPr wrap="square" rtlCol="0">
            <a:spAutoFit/>
          </a:bodyPr>
          <a:lstStyle/>
          <a:p>
            <a:pPr algn="ctr"/>
            <a:r>
              <a:rPr lang="en-US" sz="2700" dirty="0" smtClean="0">
                <a:solidFill>
                  <a:schemeClr val="bg1"/>
                </a:solidFill>
                <a:latin typeface="+mn-lt"/>
                <a:ea typeface="Times New Roman" charset="0"/>
                <a:cs typeface="Times New Roman" charset="0"/>
              </a:rPr>
              <a:t>6x speedup / 0.28 Lab L2 error</a:t>
            </a:r>
            <a:endParaRPr lang="en-US" sz="2700" dirty="0">
              <a:solidFill>
                <a:schemeClr val="bg1"/>
              </a:solidFill>
              <a:latin typeface="+mn-lt"/>
              <a:ea typeface="Times New Roman" charset="0"/>
              <a:cs typeface="Times New Roman" charset="0"/>
            </a:endParaRPr>
          </a:p>
        </p:txBody>
      </p:sp>
    </p:spTree>
    <p:extLst>
      <p:ext uri="{BB962C8B-B14F-4D97-AF65-F5344CB8AC3E}">
        <p14:creationId xmlns:p14="http://schemas.microsoft.com/office/powerpoint/2010/main" val="12737418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rot="16200000">
            <a:off x="4730070" y="4337569"/>
            <a:ext cx="1795687" cy="2721749"/>
          </a:xfrm>
          <a:prstGeom prst="rect">
            <a:avLst/>
          </a:prstGeom>
        </p:spPr>
      </p:pic>
      <p:sp>
        <p:nvSpPr>
          <p:cNvPr id="23" name="TextBox 22"/>
          <p:cNvSpPr txBox="1"/>
          <p:nvPr/>
        </p:nvSpPr>
        <p:spPr>
          <a:xfrm>
            <a:off x="533239" y="6400800"/>
            <a:ext cx="2438400" cy="461665"/>
          </a:xfrm>
          <a:prstGeom prst="rect">
            <a:avLst/>
          </a:prstGeom>
          <a:noFill/>
        </p:spPr>
        <p:txBody>
          <a:bodyPr wrap="square" rtlCol="0">
            <a:spAutoFit/>
          </a:bodyPr>
          <a:lstStyle/>
          <a:p>
            <a:pPr algn="ctr"/>
            <a:r>
              <a:rPr lang="en-US" sz="2400" dirty="0" smtClean="0">
                <a:latin typeface="+mn-lt"/>
                <a:ea typeface="Times New Roman" charset="0"/>
                <a:cs typeface="Times New Roman" charset="0"/>
              </a:rPr>
              <a:t>Image Pipeline</a:t>
            </a:r>
            <a:endParaRPr lang="en-US" sz="2400" dirty="0">
              <a:latin typeface="+mn-lt"/>
              <a:ea typeface="Times New Roman" charset="0"/>
              <a:cs typeface="Times New Roman" charset="0"/>
            </a:endParaRPr>
          </a:p>
        </p:txBody>
      </p:sp>
      <p:sp>
        <p:nvSpPr>
          <p:cNvPr id="51" name="Rounded Rectangle 50"/>
          <p:cNvSpPr/>
          <p:nvPr/>
        </p:nvSpPr>
        <p:spPr>
          <a:xfrm>
            <a:off x="1116375" y="1348327"/>
            <a:ext cx="9931037" cy="2708692"/>
          </a:xfrm>
          <a:prstGeom prst="roundRect">
            <a:avLst/>
          </a:prstGeom>
          <a:solidFill>
            <a:schemeClr val="accent3">
              <a:alpha val="57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dirty="0" smtClean="0">
              <a:solidFill>
                <a:schemeClr val="accent2"/>
              </a:solidFill>
            </a:endParaRPr>
          </a:p>
        </p:txBody>
      </p:sp>
      <p:sp>
        <p:nvSpPr>
          <p:cNvPr id="63" name="Round Same Side Corner Rectangle 62"/>
          <p:cNvSpPr/>
          <p:nvPr/>
        </p:nvSpPr>
        <p:spPr>
          <a:xfrm>
            <a:off x="2803289" y="1787987"/>
            <a:ext cx="2441448"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Perforation</a:t>
            </a:r>
            <a:br>
              <a:rPr lang="en-US" sz="2800" dirty="0" smtClean="0">
                <a:solidFill>
                  <a:schemeClr val="accent2"/>
                </a:solidFill>
              </a:rPr>
            </a:br>
            <a:r>
              <a:rPr lang="en-US" sz="2800" dirty="0" smtClean="0">
                <a:solidFill>
                  <a:schemeClr val="accent2"/>
                </a:solidFill>
              </a:rPr>
              <a:t>Strategies</a:t>
            </a:r>
          </a:p>
        </p:txBody>
      </p:sp>
      <p:sp>
        <p:nvSpPr>
          <p:cNvPr id="64" name="Round Same Side Corner Rectangle 63"/>
          <p:cNvSpPr/>
          <p:nvPr/>
        </p:nvSpPr>
        <p:spPr>
          <a:xfrm>
            <a:off x="6569799" y="1771019"/>
            <a:ext cx="2776176" cy="2057400"/>
          </a:xfrm>
          <a:prstGeom prst="round2Same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accent2"/>
                </a:solidFill>
              </a:rPr>
              <a:t>Reconstruction</a:t>
            </a:r>
            <a:endParaRPr lang="en-US" sz="2800" dirty="0">
              <a:solidFill>
                <a:schemeClr val="accent2"/>
              </a:solidFill>
            </a:endParaRPr>
          </a:p>
          <a:p>
            <a:pPr algn="ctr"/>
            <a:r>
              <a:rPr lang="en-US" sz="2800" dirty="0">
                <a:solidFill>
                  <a:schemeClr val="accent2"/>
                </a:solidFill>
              </a:rPr>
              <a:t>S</a:t>
            </a:r>
            <a:r>
              <a:rPr lang="en-US" sz="2800" dirty="0" smtClean="0">
                <a:solidFill>
                  <a:schemeClr val="accent2"/>
                </a:solidFill>
              </a:rPr>
              <a:t>trategies</a:t>
            </a:r>
            <a:endParaRPr lang="en-US" sz="2800" dirty="0">
              <a:solidFill>
                <a:schemeClr val="accent2"/>
              </a:solidFill>
            </a:endParaRPr>
          </a:p>
        </p:txBody>
      </p:sp>
      <p:cxnSp>
        <p:nvCxnSpPr>
          <p:cNvPr id="65" name="Straight Arrow Connector 64"/>
          <p:cNvCxnSpPr/>
          <p:nvPr/>
        </p:nvCxnSpPr>
        <p:spPr>
          <a:xfrm>
            <a:off x="5274399" y="2799719"/>
            <a:ext cx="1295400"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267039" y="5791200"/>
            <a:ext cx="2605723" cy="523220"/>
          </a:xfrm>
          <a:prstGeom prst="rect">
            <a:avLst/>
          </a:prstGeom>
          <a:noFill/>
        </p:spPr>
        <p:txBody>
          <a:bodyPr wrap="square" rtlCol="0">
            <a:spAutoFit/>
          </a:bodyPr>
          <a:lstStyle/>
          <a:p>
            <a:r>
              <a:rPr lang="en-US" sz="2800" dirty="0" smtClean="0">
                <a:latin typeface="+mn-lt"/>
                <a:ea typeface="Times New Roman" charset="0"/>
                <a:cs typeface="Times New Roman" charset="0"/>
              </a:rPr>
              <a:t>Genetic search</a:t>
            </a:r>
          </a:p>
        </p:txBody>
      </p:sp>
      <p:cxnSp>
        <p:nvCxnSpPr>
          <p:cNvPr id="56" name="Straight Arrow Connector 55"/>
          <p:cNvCxnSpPr/>
          <p:nvPr/>
        </p:nvCxnSpPr>
        <p:spPr>
          <a:xfrm>
            <a:off x="2918331" y="5528092"/>
            <a:ext cx="890459"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110380" y="5604292"/>
            <a:ext cx="890459"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8661247" y="4468257"/>
            <a:ext cx="1625592" cy="2093224"/>
            <a:chOff x="8939583" y="3850376"/>
            <a:chExt cx="1625592" cy="2093224"/>
          </a:xfrm>
        </p:grpSpPr>
        <p:cxnSp>
          <p:nvCxnSpPr>
            <p:cNvPr id="61" name="Straight Arrow Connector 60"/>
            <p:cNvCxnSpPr/>
            <p:nvPr/>
          </p:nvCxnSpPr>
          <p:spPr>
            <a:xfrm>
              <a:off x="8939583" y="5917949"/>
              <a:ext cx="1625592" cy="2006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939583" y="3850376"/>
              <a:ext cx="0" cy="209322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8812953" y="4283241"/>
            <a:ext cx="1092886" cy="523220"/>
          </a:xfrm>
          <a:prstGeom prst="rect">
            <a:avLst/>
          </a:prstGeom>
          <a:noFill/>
        </p:spPr>
        <p:txBody>
          <a:bodyPr wrap="square" rtlCol="0">
            <a:spAutoFit/>
          </a:bodyPr>
          <a:lstStyle/>
          <a:p>
            <a:r>
              <a:rPr lang="en-US" sz="2800" dirty="0" smtClean="0">
                <a:latin typeface="+mn-lt"/>
                <a:ea typeface="Times New Roman" charset="0"/>
                <a:cs typeface="Times New Roman" charset="0"/>
              </a:rPr>
              <a:t>Error</a:t>
            </a:r>
            <a:endParaRPr lang="en-US" sz="2800" dirty="0">
              <a:latin typeface="+mn-lt"/>
              <a:ea typeface="Times New Roman" charset="0"/>
              <a:cs typeface="Times New Roman" charset="0"/>
            </a:endParaRPr>
          </a:p>
        </p:txBody>
      </p:sp>
      <p:sp>
        <p:nvSpPr>
          <p:cNvPr id="60" name="TextBox 59"/>
          <p:cNvSpPr txBox="1"/>
          <p:nvPr/>
        </p:nvSpPr>
        <p:spPr>
          <a:xfrm>
            <a:off x="10184553" y="6258580"/>
            <a:ext cx="1626286" cy="523220"/>
          </a:xfrm>
          <a:prstGeom prst="rect">
            <a:avLst/>
          </a:prstGeom>
          <a:noFill/>
        </p:spPr>
        <p:txBody>
          <a:bodyPr wrap="square" rtlCol="0">
            <a:spAutoFit/>
          </a:bodyPr>
          <a:lstStyle/>
          <a:p>
            <a:r>
              <a:rPr lang="en-US" sz="2800" dirty="0" smtClean="0">
                <a:latin typeface="+mn-lt"/>
                <a:ea typeface="Times New Roman" charset="0"/>
                <a:cs typeface="Times New Roman" charset="0"/>
              </a:rPr>
              <a:t>Speed</a:t>
            </a:r>
            <a:endParaRPr lang="en-US" sz="2800" dirty="0">
              <a:latin typeface="+mn-lt"/>
              <a:ea typeface="Times New Roman" charset="0"/>
              <a:cs typeface="Times New Roman" charset="0"/>
            </a:endParaRPr>
          </a:p>
        </p:txBody>
      </p:sp>
      <p:grpSp>
        <p:nvGrpSpPr>
          <p:cNvPr id="33" name="Group 32"/>
          <p:cNvGrpSpPr/>
          <p:nvPr/>
        </p:nvGrpSpPr>
        <p:grpSpPr>
          <a:xfrm>
            <a:off x="8802984" y="4812132"/>
            <a:ext cx="563599" cy="588731"/>
            <a:chOff x="8857534" y="4129676"/>
            <a:chExt cx="563599" cy="588731"/>
          </a:xfrm>
        </p:grpSpPr>
        <p:sp>
          <p:nvSpPr>
            <p:cNvPr id="49" name="Folded Corner 48"/>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50" name="TextBox 49"/>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4" name="Group 33"/>
          <p:cNvGrpSpPr/>
          <p:nvPr/>
        </p:nvGrpSpPr>
        <p:grpSpPr>
          <a:xfrm>
            <a:off x="8930802" y="4984218"/>
            <a:ext cx="563599" cy="588731"/>
            <a:chOff x="8857534" y="4129676"/>
            <a:chExt cx="563599" cy="588731"/>
          </a:xfrm>
        </p:grpSpPr>
        <p:sp>
          <p:nvSpPr>
            <p:cNvPr id="47" name="Folded Corner 46"/>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8" name="TextBox 47"/>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5" name="Group 34"/>
          <p:cNvGrpSpPr/>
          <p:nvPr/>
        </p:nvGrpSpPr>
        <p:grpSpPr>
          <a:xfrm>
            <a:off x="9065460" y="5173443"/>
            <a:ext cx="563599" cy="588731"/>
            <a:chOff x="8857534" y="4129676"/>
            <a:chExt cx="563599" cy="588731"/>
          </a:xfrm>
        </p:grpSpPr>
        <p:sp>
          <p:nvSpPr>
            <p:cNvPr id="45" name="Folded Corner 44"/>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6" name="TextBox 45"/>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6" name="Group 35"/>
          <p:cNvGrpSpPr/>
          <p:nvPr/>
        </p:nvGrpSpPr>
        <p:grpSpPr>
          <a:xfrm>
            <a:off x="9214183" y="5331834"/>
            <a:ext cx="563599" cy="588731"/>
            <a:chOff x="8857534" y="4129676"/>
            <a:chExt cx="563599" cy="588731"/>
          </a:xfrm>
        </p:grpSpPr>
        <p:sp>
          <p:nvSpPr>
            <p:cNvPr id="43" name="Folded Corner 42"/>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4" name="TextBox 43"/>
            <p:cNvSpPr txBox="1"/>
            <p:nvPr/>
          </p:nvSpPr>
          <p:spPr>
            <a:xfrm>
              <a:off x="8857534" y="4234688"/>
              <a:ext cx="563599" cy="338554"/>
            </a:xfrm>
            <a:prstGeom prst="rect">
              <a:avLst/>
            </a:prstGeom>
            <a:noFill/>
          </p:spPr>
          <p:txBody>
            <a:bodyPr wrap="square" rtlCol="0">
              <a:spAutoFit/>
            </a:bodyPr>
            <a:lstStyle/>
            <a:p>
              <a:pPr algn="ctr"/>
              <a:r>
                <a:rPr lang="en-US" sz="1600" dirty="0" smtClean="0">
                  <a:solidFill>
                    <a:schemeClr val="accent2"/>
                  </a:solidFill>
                </a:rPr>
                <a:t>&lt;\&gt;</a:t>
              </a:r>
              <a:endParaRPr lang="en-US" sz="1600" dirty="0">
                <a:solidFill>
                  <a:schemeClr val="accent2"/>
                </a:solidFill>
              </a:endParaRPr>
            </a:p>
          </p:txBody>
        </p:sp>
      </p:grpSp>
      <p:grpSp>
        <p:nvGrpSpPr>
          <p:cNvPr id="37" name="Group 36"/>
          <p:cNvGrpSpPr/>
          <p:nvPr/>
        </p:nvGrpSpPr>
        <p:grpSpPr>
          <a:xfrm>
            <a:off x="9366583" y="5560434"/>
            <a:ext cx="563599" cy="588731"/>
            <a:chOff x="8857534" y="4129676"/>
            <a:chExt cx="563599" cy="588731"/>
          </a:xfrm>
        </p:grpSpPr>
        <p:sp>
          <p:nvSpPr>
            <p:cNvPr id="41" name="Folded Corner 40"/>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2" name="TextBox 41"/>
            <p:cNvSpPr txBox="1"/>
            <p:nvPr/>
          </p:nvSpPr>
          <p:spPr>
            <a:xfrm>
              <a:off x="8857534" y="4234688"/>
              <a:ext cx="563599" cy="338554"/>
            </a:xfrm>
            <a:prstGeom prst="rect">
              <a:avLst/>
            </a:prstGeom>
            <a:noFill/>
          </p:spPr>
          <p:txBody>
            <a:bodyPr wrap="square" rtlCol="0">
              <a:spAutoFit/>
            </a:bodyPr>
            <a:lstStyle/>
            <a:p>
              <a:pPr algn="ctr"/>
              <a:r>
                <a:rPr lang="en-US" sz="1600" smtClean="0">
                  <a:solidFill>
                    <a:schemeClr val="accent2"/>
                  </a:solidFill>
                </a:rPr>
                <a:t>&lt;\&gt;</a:t>
              </a:r>
              <a:endParaRPr lang="en-US" sz="1600" dirty="0">
                <a:solidFill>
                  <a:schemeClr val="accent2"/>
                </a:solidFill>
              </a:endParaRPr>
            </a:p>
          </p:txBody>
        </p:sp>
      </p:grpSp>
      <p:grpSp>
        <p:nvGrpSpPr>
          <p:cNvPr id="38" name="Group 37"/>
          <p:cNvGrpSpPr/>
          <p:nvPr/>
        </p:nvGrpSpPr>
        <p:grpSpPr>
          <a:xfrm>
            <a:off x="9518983" y="5712834"/>
            <a:ext cx="563599" cy="588731"/>
            <a:chOff x="8857534" y="4129676"/>
            <a:chExt cx="563599" cy="588731"/>
          </a:xfrm>
        </p:grpSpPr>
        <p:sp>
          <p:nvSpPr>
            <p:cNvPr id="39" name="Folded Corner 38"/>
            <p:cNvSpPr/>
            <p:nvPr/>
          </p:nvSpPr>
          <p:spPr>
            <a:xfrm rot="10800000" flipH="1">
              <a:off x="8907657" y="4129676"/>
              <a:ext cx="463355" cy="588731"/>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40" name="TextBox 39"/>
            <p:cNvSpPr txBox="1"/>
            <p:nvPr/>
          </p:nvSpPr>
          <p:spPr>
            <a:xfrm>
              <a:off x="8857534" y="4234688"/>
              <a:ext cx="563599" cy="338554"/>
            </a:xfrm>
            <a:prstGeom prst="rect">
              <a:avLst/>
            </a:prstGeom>
            <a:noFill/>
          </p:spPr>
          <p:txBody>
            <a:bodyPr wrap="square" rtlCol="0">
              <a:spAutoFit/>
            </a:bodyPr>
            <a:lstStyle/>
            <a:p>
              <a:pPr algn="ctr"/>
              <a:r>
                <a:rPr lang="en-US" sz="1600" dirty="0" smtClean="0">
                  <a:solidFill>
                    <a:schemeClr val="accent2"/>
                  </a:solidFill>
                </a:rPr>
                <a:t>&lt;\&gt;</a:t>
              </a:r>
              <a:endParaRPr lang="en-US" sz="1600" dirty="0">
                <a:solidFill>
                  <a:schemeClr val="accent2"/>
                </a:solidFill>
              </a:endParaRPr>
            </a:p>
          </p:txBody>
        </p:sp>
      </p:grpSp>
      <p:grpSp>
        <p:nvGrpSpPr>
          <p:cNvPr id="5" name="Group 4"/>
          <p:cNvGrpSpPr/>
          <p:nvPr/>
        </p:nvGrpSpPr>
        <p:grpSpPr>
          <a:xfrm>
            <a:off x="685639" y="4267200"/>
            <a:ext cx="2095764" cy="2177184"/>
            <a:chOff x="543042" y="4157596"/>
            <a:chExt cx="2095764" cy="2177184"/>
          </a:xfrm>
        </p:grpSpPr>
        <p:sp>
          <p:nvSpPr>
            <p:cNvPr id="55" name="Folded Corner 54"/>
            <p:cNvSpPr/>
            <p:nvPr/>
          </p:nvSpPr>
          <p:spPr>
            <a:xfrm rot="10800000" flipH="1">
              <a:off x="608013" y="4157596"/>
              <a:ext cx="2030793" cy="2177184"/>
            </a:xfrm>
            <a:prstGeom prst="foldedCorne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800" dirty="0" smtClean="0">
                <a:solidFill>
                  <a:schemeClr val="accent2"/>
                </a:solidFill>
              </a:endParaRPr>
            </a:p>
          </p:txBody>
        </p:sp>
        <p:sp>
          <p:nvSpPr>
            <p:cNvPr id="66" name="TextBox 65"/>
            <p:cNvSpPr txBox="1"/>
            <p:nvPr/>
          </p:nvSpPr>
          <p:spPr>
            <a:xfrm>
              <a:off x="543042" y="4830689"/>
              <a:ext cx="2069062" cy="830997"/>
            </a:xfrm>
            <a:prstGeom prst="rect">
              <a:avLst/>
            </a:prstGeom>
            <a:noFill/>
          </p:spPr>
          <p:txBody>
            <a:bodyPr wrap="square" rtlCol="0">
              <a:spAutoFit/>
            </a:bodyPr>
            <a:lstStyle/>
            <a:p>
              <a:pPr algn="ctr"/>
              <a:r>
                <a:rPr lang="en-US" sz="4800" dirty="0" smtClean="0">
                  <a:solidFill>
                    <a:schemeClr val="accent2"/>
                  </a:solidFill>
                </a:rPr>
                <a:t>&lt;\&gt;</a:t>
              </a:r>
              <a:endParaRPr lang="en-US" sz="4800" dirty="0">
                <a:solidFill>
                  <a:schemeClr val="accent2"/>
                </a:solidFill>
              </a:endParaRPr>
            </a:p>
          </p:txBody>
        </p:sp>
      </p:grpSp>
      <p:sp>
        <p:nvSpPr>
          <p:cNvPr id="3" name="Title 2"/>
          <p:cNvSpPr>
            <a:spLocks noGrp="1"/>
          </p:cNvSpPr>
          <p:nvPr>
            <p:ph type="title"/>
          </p:nvPr>
        </p:nvSpPr>
        <p:spPr/>
        <p:txBody>
          <a:bodyPr/>
          <a:lstStyle/>
          <a:p>
            <a:r>
              <a:rPr lang="en-US" dirty="0" smtClean="0"/>
              <a:t>System Overview</a:t>
            </a:r>
            <a:endParaRPr lang="en-US" dirty="0"/>
          </a:p>
        </p:txBody>
      </p:sp>
    </p:spTree>
    <p:custDataLst>
      <p:tags r:id="rId1"/>
    </p:custDataLst>
    <p:extLst>
      <p:ext uri="{BB962C8B-B14F-4D97-AF65-F5344CB8AC3E}">
        <p14:creationId xmlns:p14="http://schemas.microsoft.com/office/powerpoint/2010/main" val="1115819292"/>
      </p:ext>
    </p:extLst>
  </p:cSld>
  <p:clrMapOvr>
    <a:masterClrMapping/>
  </p:clrMapOvr>
  <mc:AlternateContent xmlns:mc="http://schemas.openxmlformats.org/markup-compatibility/2006" xmlns:p14="http://schemas.microsoft.com/office/powerpoint/2010/main">
    <mc:Choice Requires="p14">
      <p:transition spd="slow" p14:dur="2000" advTm="1276"/>
    </mc:Choice>
    <mc:Fallback xmlns="">
      <p:transition spd="slow" advTm="12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1000" fill="hold"/>
                                        <p:tgtEl>
                                          <p:spTgt spid="56"/>
                                        </p:tgtEl>
                                        <p:attrNameLst>
                                          <p:attrName>ppt_w</p:attrName>
                                        </p:attrNameLst>
                                      </p:cBhvr>
                                      <p:tavLst>
                                        <p:tav tm="0">
                                          <p:val>
                                            <p:strVal val="#ppt_w*0.70"/>
                                          </p:val>
                                        </p:tav>
                                        <p:tav tm="100000">
                                          <p:val>
                                            <p:strVal val="#ppt_w"/>
                                          </p:val>
                                        </p:tav>
                                      </p:tavLst>
                                    </p:anim>
                                    <p:anim calcmode="lin" valueType="num">
                                      <p:cBhvr>
                                        <p:cTn id="15" dur="1000" fill="hold"/>
                                        <p:tgtEl>
                                          <p:spTgt spid="56"/>
                                        </p:tgtEl>
                                        <p:attrNameLst>
                                          <p:attrName>ppt_h</p:attrName>
                                        </p:attrNameLst>
                                      </p:cBhvr>
                                      <p:tavLst>
                                        <p:tav tm="0">
                                          <p:val>
                                            <p:strVal val="#ppt_h"/>
                                          </p:val>
                                        </p:tav>
                                        <p:tav tm="100000">
                                          <p:val>
                                            <p:strVal val="#ppt_h"/>
                                          </p:val>
                                        </p:tav>
                                      </p:tavLst>
                                    </p:anim>
                                    <p:animEffect transition="in" filter="fade">
                                      <p:cBhvr>
                                        <p:cTn id="16" dur="1000"/>
                                        <p:tgtEl>
                                          <p:spTgt spid="5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1000" fill="hold"/>
                                        <p:tgtEl>
                                          <p:spTgt spid="57"/>
                                        </p:tgtEl>
                                        <p:attrNameLst>
                                          <p:attrName>ppt_w</p:attrName>
                                        </p:attrNameLst>
                                      </p:cBhvr>
                                      <p:tavLst>
                                        <p:tav tm="0">
                                          <p:val>
                                            <p:strVal val="#ppt_w*0.70"/>
                                          </p:val>
                                        </p:tav>
                                        <p:tav tm="100000">
                                          <p:val>
                                            <p:strVal val="#ppt_w"/>
                                          </p:val>
                                        </p:tav>
                                      </p:tavLst>
                                    </p:anim>
                                    <p:anim calcmode="lin" valueType="num">
                                      <p:cBhvr>
                                        <p:cTn id="26" dur="1000" fill="hold"/>
                                        <p:tgtEl>
                                          <p:spTgt spid="57"/>
                                        </p:tgtEl>
                                        <p:attrNameLst>
                                          <p:attrName>ppt_h</p:attrName>
                                        </p:attrNameLst>
                                      </p:cBhvr>
                                      <p:tavLst>
                                        <p:tav tm="0">
                                          <p:val>
                                            <p:strVal val="#ppt_h"/>
                                          </p:val>
                                        </p:tav>
                                        <p:tav tm="100000">
                                          <p:val>
                                            <p:strVal val="#ppt_h"/>
                                          </p:val>
                                        </p:tav>
                                      </p:tavLst>
                                    </p:anim>
                                    <p:animEffect transition="in" filter="fade">
                                      <p:cBhvr>
                                        <p:cTn id="27" dur="1000"/>
                                        <p:tgtEl>
                                          <p:spTgt spid="57"/>
                                        </p:tgtEl>
                                      </p:cBhvr>
                                    </p:animEffect>
                                  </p:childTnLst>
                                </p:cTn>
                              </p:par>
                              <p:par>
                                <p:cTn id="28" presetID="1"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0"/>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500"/>
                                  </p:stCondLst>
                                  <p:childTnLst>
                                    <p:set>
                                      <p:cBhvr>
                                        <p:cTn id="36" dur="1" fill="hold">
                                          <p:stCondLst>
                                            <p:cond delay="0"/>
                                          </p:stCondLst>
                                        </p:cTn>
                                        <p:tgtEl>
                                          <p:spTgt spid="33"/>
                                        </p:tgtEl>
                                        <p:attrNameLst>
                                          <p:attrName>style.visibility</p:attrName>
                                        </p:attrNameLst>
                                      </p:cBhvr>
                                      <p:to>
                                        <p:strVal val="visible"/>
                                      </p:to>
                                    </p:set>
                                  </p:childTnLst>
                                </p:cTn>
                              </p:par>
                            </p:childTnLst>
                          </p:cTn>
                        </p:par>
                        <p:par>
                          <p:cTn id="37" fill="hold">
                            <p:stCondLst>
                              <p:cond delay="1500"/>
                            </p:stCondLst>
                            <p:childTnLst>
                              <p:par>
                                <p:cTn id="38" presetID="1" presetClass="entr" presetSubtype="0" fill="hold" nodeType="afterEffect">
                                  <p:stCondLst>
                                    <p:cond delay="500"/>
                                  </p:stCondLst>
                                  <p:childTnLst>
                                    <p:set>
                                      <p:cBhvr>
                                        <p:cTn id="39" dur="1" fill="hold">
                                          <p:stCondLst>
                                            <p:cond delay="0"/>
                                          </p:stCondLst>
                                        </p:cTn>
                                        <p:tgtEl>
                                          <p:spTgt spid="34"/>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nodeType="afterEffect">
                                  <p:stCondLst>
                                    <p:cond delay="500"/>
                                  </p:stCondLst>
                                  <p:childTnLst>
                                    <p:set>
                                      <p:cBhvr>
                                        <p:cTn id="42" dur="1" fill="hold">
                                          <p:stCondLst>
                                            <p:cond delay="0"/>
                                          </p:stCondLst>
                                        </p:cTn>
                                        <p:tgtEl>
                                          <p:spTgt spid="35"/>
                                        </p:tgtEl>
                                        <p:attrNameLst>
                                          <p:attrName>style.visibility</p:attrName>
                                        </p:attrNameLst>
                                      </p:cBhvr>
                                      <p:to>
                                        <p:strVal val="visible"/>
                                      </p:to>
                                    </p:set>
                                  </p:childTnLst>
                                </p:cTn>
                              </p:par>
                            </p:childTnLst>
                          </p:cTn>
                        </p:par>
                        <p:par>
                          <p:cTn id="43" fill="hold">
                            <p:stCondLst>
                              <p:cond delay="2500"/>
                            </p:stCondLst>
                            <p:childTnLst>
                              <p:par>
                                <p:cTn id="44" presetID="1" presetClass="entr" presetSubtype="0" fill="hold" nodeType="afterEffect">
                                  <p:stCondLst>
                                    <p:cond delay="500"/>
                                  </p:stCondLst>
                                  <p:childTnLst>
                                    <p:set>
                                      <p:cBhvr>
                                        <p:cTn id="45" dur="1" fill="hold">
                                          <p:stCondLst>
                                            <p:cond delay="0"/>
                                          </p:stCondLst>
                                        </p:cTn>
                                        <p:tgtEl>
                                          <p:spTgt spid="36"/>
                                        </p:tgtEl>
                                        <p:attrNameLst>
                                          <p:attrName>style.visibility</p:attrName>
                                        </p:attrNameLst>
                                      </p:cBhvr>
                                      <p:to>
                                        <p:strVal val="visible"/>
                                      </p:to>
                                    </p:set>
                                  </p:childTnLst>
                                </p:cTn>
                              </p:par>
                            </p:childTnLst>
                          </p:cTn>
                        </p:par>
                        <p:par>
                          <p:cTn id="46" fill="hold">
                            <p:stCondLst>
                              <p:cond delay="3000"/>
                            </p:stCondLst>
                            <p:childTnLst>
                              <p:par>
                                <p:cTn id="47" presetID="1" presetClass="entr" presetSubtype="0" fill="hold" nodeType="afterEffect">
                                  <p:stCondLst>
                                    <p:cond delay="50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nodeType="afterEffect">
                                  <p:stCondLst>
                                    <p:cond delay="500"/>
                                  </p:stCondLst>
                                  <p:childTnLst>
                                    <p:set>
                                      <p:cBhvr>
                                        <p:cTn id="5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4" grpId="0"/>
      <p:bldP spid="59"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1372829" y="4134853"/>
            <a:ext cx="76180" cy="762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5145" y="2633008"/>
            <a:ext cx="4922067" cy="1938992"/>
          </a:xfrm>
          <a:prstGeom prst="rect">
            <a:avLst/>
          </a:prstGeom>
          <a:solidFill>
            <a:schemeClr val="lt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r>
              <a:rPr lang="en-US" sz="2400" dirty="0" smtClean="0">
                <a:solidFill>
                  <a:srgbClr val="AA0D91"/>
                </a:solidFill>
                <a:latin typeface="Consolas"/>
                <a:cs typeface="Consolas"/>
              </a:rPr>
              <a:t>for </a:t>
            </a:r>
            <a:r>
              <a:rPr lang="en-US" sz="2400" dirty="0">
                <a:latin typeface="Consolas"/>
                <a:cs typeface="Consolas"/>
              </a:rPr>
              <a:t>(</a:t>
            </a:r>
            <a:r>
              <a:rPr lang="en-US" sz="2400" dirty="0" err="1">
                <a:solidFill>
                  <a:schemeClr val="tx1"/>
                </a:solidFill>
                <a:latin typeface="Consolas"/>
                <a:cs typeface="Consolas"/>
              </a:rPr>
              <a:t>int</a:t>
            </a:r>
            <a:r>
              <a:rPr lang="en-US" sz="2400" dirty="0">
                <a:solidFill>
                  <a:schemeClr val="tx1"/>
                </a:solidFill>
                <a:latin typeface="Consolas"/>
                <a:cs typeface="Consolas"/>
              </a:rPr>
              <a:t> </a:t>
            </a:r>
            <a:r>
              <a:rPr lang="en-US" sz="2400" dirty="0" err="1" smtClean="0">
                <a:solidFill>
                  <a:schemeClr val="tx1"/>
                </a:solidFill>
                <a:latin typeface="Consolas"/>
                <a:cs typeface="Consolas"/>
              </a:rPr>
              <a:t>i</a:t>
            </a:r>
            <a:r>
              <a:rPr lang="en-US" sz="2400" dirty="0" smtClean="0">
                <a:solidFill>
                  <a:schemeClr val="tx1"/>
                </a:solidFill>
                <a:latin typeface="Consolas"/>
                <a:cs typeface="Consolas"/>
              </a:rPr>
              <a:t>=0</a:t>
            </a:r>
            <a:r>
              <a:rPr lang="en-US" sz="2400" dirty="0">
                <a:latin typeface="Consolas" pitchFamily="49" charset="0"/>
                <a:cs typeface="Consolas" pitchFamily="49" charset="0"/>
              </a:rPr>
              <a:t>; </a:t>
            </a:r>
            <a:r>
              <a:rPr lang="en-US" sz="2400" dirty="0" err="1" smtClean="0">
                <a:solidFill>
                  <a:schemeClr val="tx1"/>
                </a:solidFill>
                <a:latin typeface="Consolas" pitchFamily="49" charset="0"/>
                <a:cs typeface="Consolas" pitchFamily="49" charset="0"/>
              </a:rPr>
              <a:t>i</a:t>
            </a:r>
            <a:r>
              <a:rPr lang="en-US" sz="2400" dirty="0" smtClean="0">
                <a:latin typeface="Consolas" pitchFamily="49" charset="0"/>
                <a:cs typeface="Consolas" pitchFamily="49" charset="0"/>
              </a:rPr>
              <a:t>&lt;N; </a:t>
            </a:r>
            <a:r>
              <a:rPr lang="en-US" sz="2400" dirty="0" err="1" smtClean="0">
                <a:latin typeface="Consolas" pitchFamily="49" charset="0"/>
                <a:cs typeface="Consolas" pitchFamily="49" charset="0"/>
              </a:rPr>
              <a:t>i</a:t>
            </a:r>
            <a:r>
              <a:rPr lang="en-US" sz="2400" dirty="0" smtClean="0">
                <a:latin typeface="Consolas" pitchFamily="49" charset="0"/>
                <a:cs typeface="Consolas" pitchFamily="49" charset="0"/>
              </a:rPr>
              <a:t>+=1) {</a:t>
            </a:r>
          </a:p>
          <a:p>
            <a:r>
              <a:rPr lang="en-US" sz="2400" dirty="0">
                <a:latin typeface="Consolas" pitchFamily="49" charset="0"/>
                <a:cs typeface="Consolas" pitchFamily="49" charset="0"/>
              </a:rPr>
              <a:t> </a:t>
            </a:r>
            <a:r>
              <a:rPr lang="en-US" sz="2400" dirty="0" smtClean="0">
                <a:latin typeface="Consolas" pitchFamily="49" charset="0"/>
                <a:cs typeface="Consolas" pitchFamily="49" charset="0"/>
              </a:rPr>
              <a:t>  .</a:t>
            </a:r>
          </a:p>
          <a:p>
            <a:r>
              <a:rPr lang="en-US" sz="2400" dirty="0">
                <a:latin typeface="Consolas" pitchFamily="49" charset="0"/>
                <a:cs typeface="Consolas" pitchFamily="49" charset="0"/>
              </a:rPr>
              <a:t> </a:t>
            </a:r>
            <a:r>
              <a:rPr lang="en-US" sz="2400" dirty="0" smtClean="0">
                <a:latin typeface="Consolas" pitchFamily="49" charset="0"/>
                <a:cs typeface="Consolas" pitchFamily="49" charset="0"/>
              </a:rPr>
              <a:t>  .</a:t>
            </a:r>
          </a:p>
          <a:p>
            <a:r>
              <a:rPr lang="en-US" sz="2400" dirty="0">
                <a:latin typeface="Consolas" pitchFamily="49" charset="0"/>
                <a:cs typeface="Consolas" pitchFamily="49" charset="0"/>
              </a:rPr>
              <a:t> </a:t>
            </a:r>
            <a:r>
              <a:rPr lang="en-US" sz="2400" dirty="0" smtClean="0">
                <a:latin typeface="Consolas" pitchFamily="49" charset="0"/>
                <a:cs typeface="Consolas" pitchFamily="49" charset="0"/>
              </a:rPr>
              <a:t>  .</a:t>
            </a:r>
            <a:endParaRPr lang="en-US" sz="2400" dirty="0">
              <a:latin typeface="Consolas" pitchFamily="49" charset="0"/>
              <a:cs typeface="Consolas" pitchFamily="49" charset="0"/>
            </a:endParaRPr>
          </a:p>
          <a:p>
            <a:r>
              <a:rPr lang="en-US" sz="2400" dirty="0" smtClean="0">
                <a:latin typeface="Consolas" charset="0"/>
                <a:ea typeface="Consolas" charset="0"/>
                <a:cs typeface="Consolas" charset="0"/>
              </a:rPr>
              <a:t>} </a:t>
            </a:r>
            <a:endParaRPr lang="en-US" sz="2400" dirty="0">
              <a:latin typeface="Consolas" charset="0"/>
              <a:ea typeface="Consolas" charset="0"/>
              <a:cs typeface="Consolas" charset="0"/>
            </a:endParaRPr>
          </a:p>
        </p:txBody>
      </p:sp>
      <p:sp>
        <p:nvSpPr>
          <p:cNvPr id="19" name="Title 1"/>
          <p:cNvSpPr>
            <a:spLocks noGrp="1"/>
          </p:cNvSpPr>
          <p:nvPr>
            <p:ph type="title"/>
          </p:nvPr>
        </p:nvSpPr>
        <p:spPr/>
        <p:txBody>
          <a:bodyPr/>
          <a:lstStyle/>
          <a:p>
            <a:r>
              <a:rPr lang="en-US" sz="3500" dirty="0"/>
              <a:t>Prior Work: Loop Perforation [</a:t>
            </a:r>
            <a:r>
              <a:rPr lang="en-US" sz="3500" dirty="0" err="1"/>
              <a:t>Sigioglou-Douskos</a:t>
            </a:r>
            <a:r>
              <a:rPr lang="en-US" sz="3500" dirty="0"/>
              <a:t> et al. 2011]</a:t>
            </a:r>
          </a:p>
        </p:txBody>
      </p:sp>
      <p:sp>
        <p:nvSpPr>
          <p:cNvPr id="17" name="Rectangle 16"/>
          <p:cNvSpPr/>
          <p:nvPr/>
        </p:nvSpPr>
        <p:spPr>
          <a:xfrm>
            <a:off x="6397427" y="2633008"/>
            <a:ext cx="5107185" cy="1938992"/>
          </a:xfrm>
          <a:prstGeom prst="rect">
            <a:avLst/>
          </a:prstGeom>
          <a:solidFill>
            <a:schemeClr val="lt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r>
              <a:rPr lang="en-US" sz="2400" dirty="0" smtClean="0">
                <a:solidFill>
                  <a:srgbClr val="AA0D91"/>
                </a:solidFill>
                <a:latin typeface="Consolas"/>
                <a:cs typeface="Consolas"/>
              </a:rPr>
              <a:t>for </a:t>
            </a:r>
            <a:r>
              <a:rPr lang="en-US" sz="2400" dirty="0">
                <a:latin typeface="Consolas"/>
                <a:cs typeface="Consolas"/>
              </a:rPr>
              <a:t>(</a:t>
            </a:r>
            <a:r>
              <a:rPr lang="en-US" sz="2400" dirty="0" err="1">
                <a:solidFill>
                  <a:schemeClr val="tx1"/>
                </a:solidFill>
                <a:latin typeface="Consolas"/>
                <a:cs typeface="Consolas"/>
              </a:rPr>
              <a:t>int</a:t>
            </a:r>
            <a:r>
              <a:rPr lang="en-US" sz="2400" dirty="0">
                <a:solidFill>
                  <a:schemeClr val="tx1"/>
                </a:solidFill>
                <a:latin typeface="Consolas"/>
                <a:cs typeface="Consolas"/>
              </a:rPr>
              <a:t> </a:t>
            </a:r>
            <a:r>
              <a:rPr lang="en-US" sz="2400" dirty="0" err="1" smtClean="0">
                <a:solidFill>
                  <a:schemeClr val="tx1"/>
                </a:solidFill>
                <a:latin typeface="Consolas"/>
                <a:cs typeface="Consolas"/>
              </a:rPr>
              <a:t>i</a:t>
            </a:r>
            <a:r>
              <a:rPr lang="en-US" sz="2400" dirty="0" smtClean="0">
                <a:solidFill>
                  <a:schemeClr val="tx1"/>
                </a:solidFill>
                <a:latin typeface="Consolas"/>
                <a:cs typeface="Consolas"/>
              </a:rPr>
              <a:t>=0</a:t>
            </a:r>
            <a:r>
              <a:rPr lang="en-US" sz="2400" dirty="0">
                <a:latin typeface="Consolas" pitchFamily="49" charset="0"/>
                <a:cs typeface="Consolas" pitchFamily="49" charset="0"/>
              </a:rPr>
              <a:t>; </a:t>
            </a:r>
            <a:r>
              <a:rPr lang="en-US" sz="2400" b="1" dirty="0" err="1" smtClean="0">
                <a:solidFill>
                  <a:srgbClr val="C00000"/>
                </a:solidFill>
                <a:latin typeface="Consolas" pitchFamily="49" charset="0"/>
                <a:cs typeface="Consolas" pitchFamily="49" charset="0"/>
              </a:rPr>
              <a:t>i</a:t>
            </a:r>
            <a:r>
              <a:rPr lang="en-US" sz="2400" b="1" dirty="0" smtClean="0">
                <a:solidFill>
                  <a:srgbClr val="C00000"/>
                </a:solidFill>
                <a:latin typeface="Consolas" pitchFamily="49" charset="0"/>
                <a:cs typeface="Consolas" pitchFamily="49" charset="0"/>
              </a:rPr>
              <a:t>&lt;N/2</a:t>
            </a:r>
            <a:r>
              <a:rPr lang="en-US" sz="2400" dirty="0" smtClean="0">
                <a:latin typeface="Consolas" pitchFamily="49" charset="0"/>
                <a:cs typeface="Consolas" pitchFamily="49" charset="0"/>
              </a:rPr>
              <a:t>; </a:t>
            </a:r>
            <a:r>
              <a:rPr lang="en-US" sz="2400" b="1" dirty="0" err="1" smtClean="0">
                <a:solidFill>
                  <a:srgbClr val="C00000"/>
                </a:solidFill>
                <a:latin typeface="Consolas" pitchFamily="49" charset="0"/>
                <a:cs typeface="Consolas" pitchFamily="49" charset="0"/>
              </a:rPr>
              <a:t>i</a:t>
            </a:r>
            <a:r>
              <a:rPr lang="en-US" sz="2400" b="1" dirty="0" smtClean="0">
                <a:solidFill>
                  <a:srgbClr val="C00000"/>
                </a:solidFill>
                <a:latin typeface="Consolas" pitchFamily="49" charset="0"/>
                <a:cs typeface="Consolas" pitchFamily="49" charset="0"/>
              </a:rPr>
              <a:t>+=4</a:t>
            </a:r>
            <a:r>
              <a:rPr lang="en-US" sz="2400" dirty="0" smtClean="0">
                <a:latin typeface="Consolas" pitchFamily="49" charset="0"/>
                <a:cs typeface="Consolas" pitchFamily="49" charset="0"/>
              </a:rPr>
              <a:t>) {</a:t>
            </a:r>
          </a:p>
          <a:p>
            <a:r>
              <a:rPr lang="en-US" sz="2400" dirty="0">
                <a:latin typeface="Consolas" pitchFamily="49" charset="0"/>
                <a:cs typeface="Consolas" pitchFamily="49" charset="0"/>
              </a:rPr>
              <a:t> </a:t>
            </a:r>
            <a:r>
              <a:rPr lang="en-US" sz="2400" dirty="0" smtClean="0">
                <a:latin typeface="Consolas" pitchFamily="49" charset="0"/>
                <a:cs typeface="Consolas" pitchFamily="49" charset="0"/>
              </a:rPr>
              <a:t>  .</a:t>
            </a:r>
          </a:p>
          <a:p>
            <a:r>
              <a:rPr lang="en-US" sz="2400" dirty="0">
                <a:latin typeface="Consolas" pitchFamily="49" charset="0"/>
                <a:cs typeface="Consolas" pitchFamily="49" charset="0"/>
              </a:rPr>
              <a:t> </a:t>
            </a:r>
            <a:r>
              <a:rPr lang="en-US" sz="2400" dirty="0" smtClean="0">
                <a:latin typeface="Consolas" pitchFamily="49" charset="0"/>
                <a:cs typeface="Consolas" pitchFamily="49" charset="0"/>
              </a:rPr>
              <a:t>  .</a:t>
            </a:r>
          </a:p>
          <a:p>
            <a:r>
              <a:rPr lang="en-US" sz="2400" dirty="0">
                <a:latin typeface="Consolas" pitchFamily="49" charset="0"/>
                <a:cs typeface="Consolas" pitchFamily="49" charset="0"/>
              </a:rPr>
              <a:t> </a:t>
            </a:r>
            <a:r>
              <a:rPr lang="en-US" sz="2400" dirty="0" smtClean="0">
                <a:latin typeface="Consolas" pitchFamily="49" charset="0"/>
                <a:cs typeface="Consolas" pitchFamily="49" charset="0"/>
              </a:rPr>
              <a:t>  .</a:t>
            </a:r>
            <a:endParaRPr lang="en-US" sz="2400" dirty="0">
              <a:latin typeface="Consolas" pitchFamily="49" charset="0"/>
              <a:cs typeface="Consolas" pitchFamily="49" charset="0"/>
            </a:endParaRPr>
          </a:p>
          <a:p>
            <a:r>
              <a:rPr lang="en-US" sz="2400" dirty="0" smtClean="0">
                <a:latin typeface="Consolas" charset="0"/>
                <a:ea typeface="Consolas" charset="0"/>
                <a:cs typeface="Consolas" charset="0"/>
              </a:rPr>
              <a:t>} </a:t>
            </a:r>
            <a:endParaRPr lang="en-US" sz="2400" dirty="0">
              <a:latin typeface="Consolas" charset="0"/>
              <a:ea typeface="Consolas" charset="0"/>
              <a:cs typeface="Consolas" charset="0"/>
            </a:endParaRPr>
          </a:p>
        </p:txBody>
      </p:sp>
    </p:spTree>
    <p:custDataLst>
      <p:tags r:id="rId1"/>
    </p:custDataLst>
    <p:extLst>
      <p:ext uri="{BB962C8B-B14F-4D97-AF65-F5344CB8AC3E}">
        <p14:creationId xmlns:p14="http://schemas.microsoft.com/office/powerpoint/2010/main" val="213818461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308968" y="6182251"/>
            <a:ext cx="9570889" cy="523349"/>
            <a:chOff x="1626030" y="6032966"/>
            <a:chExt cx="6715395" cy="490789"/>
          </a:xfrm>
        </p:grpSpPr>
        <p:sp>
          <p:nvSpPr>
            <p:cNvPr id="23" name="TextBox 22"/>
            <p:cNvSpPr txBox="1"/>
            <p:nvPr/>
          </p:nvSpPr>
          <p:spPr>
            <a:xfrm>
              <a:off x="1626030" y="6032966"/>
              <a:ext cx="3332780" cy="490668"/>
            </a:xfrm>
            <a:prstGeom prst="rect">
              <a:avLst/>
            </a:prstGeom>
            <a:noFill/>
          </p:spPr>
          <p:txBody>
            <a:bodyPr wrap="square" rtlCol="0">
              <a:spAutoFit/>
            </a:bodyPr>
            <a:lstStyle/>
            <a:p>
              <a:pPr algn="ctr"/>
              <a:r>
                <a:rPr lang="en-US" sz="2800" dirty="0" smtClean="0">
                  <a:latin typeface="+mn-lt"/>
                  <a:ea typeface="Times New Roman" charset="0"/>
                  <a:cs typeface="Times New Roman" charset="0"/>
                </a:rPr>
                <a:t>Input Image</a:t>
              </a:r>
              <a:endParaRPr lang="en-US" sz="2800" dirty="0">
                <a:latin typeface="+mn-lt"/>
                <a:ea typeface="Times New Roman" charset="0"/>
                <a:cs typeface="Times New Roman" charset="0"/>
              </a:endParaRPr>
            </a:p>
          </p:txBody>
        </p:sp>
        <p:sp>
          <p:nvSpPr>
            <p:cNvPr id="20" name="TextBox 19"/>
            <p:cNvSpPr txBox="1"/>
            <p:nvPr/>
          </p:nvSpPr>
          <p:spPr>
            <a:xfrm>
              <a:off x="5008644" y="6033087"/>
              <a:ext cx="3332781" cy="490668"/>
            </a:xfrm>
            <a:prstGeom prst="rect">
              <a:avLst/>
            </a:prstGeom>
            <a:noFill/>
          </p:spPr>
          <p:txBody>
            <a:bodyPr wrap="square" rtlCol="0">
              <a:spAutoFit/>
            </a:bodyPr>
            <a:lstStyle/>
            <a:p>
              <a:pPr algn="ctr"/>
              <a:r>
                <a:rPr lang="en-US" sz="2800" dirty="0" smtClean="0">
                  <a:latin typeface="+mn-lt"/>
                  <a:ea typeface="Times New Roman" charset="0"/>
                  <a:cs typeface="Times New Roman" charset="0"/>
                </a:rPr>
                <a:t>Output  Image</a:t>
              </a:r>
              <a:endParaRPr lang="en-US" sz="2800" dirty="0">
                <a:latin typeface="+mn-lt"/>
                <a:ea typeface="Times New Roman" charset="0"/>
                <a:cs typeface="Times New Roman" charset="0"/>
              </a:endParaRPr>
            </a:p>
          </p:txBody>
        </p:sp>
      </p:grpSp>
      <p:sp>
        <p:nvSpPr>
          <p:cNvPr id="3" name="Title 2"/>
          <p:cNvSpPr>
            <a:spLocks noGrp="1"/>
          </p:cNvSpPr>
          <p:nvPr>
            <p:ph type="title"/>
          </p:nvPr>
        </p:nvSpPr>
        <p:spPr/>
        <p:txBody>
          <a:bodyPr/>
          <a:lstStyle/>
          <a:p>
            <a:r>
              <a:rPr lang="en-US" sz="3500" dirty="0"/>
              <a:t>Prior Work: Loop Perforation [</a:t>
            </a:r>
            <a:r>
              <a:rPr lang="en-US" sz="3500" dirty="0" err="1"/>
              <a:t>Sigioglou-Douskos</a:t>
            </a:r>
            <a:r>
              <a:rPr lang="en-US" sz="3500" dirty="0"/>
              <a:t> et al. 2011]</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968" y="1708663"/>
            <a:ext cx="4473457" cy="44734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624" y="1708663"/>
            <a:ext cx="4473457" cy="4473457"/>
          </a:xfrm>
          <a:prstGeom prst="rect">
            <a:avLst/>
          </a:prstGeom>
        </p:spPr>
      </p:pic>
    </p:spTree>
    <p:custDataLst>
      <p:tags r:id="rId1"/>
    </p:custDataLst>
    <p:extLst>
      <p:ext uri="{BB962C8B-B14F-4D97-AF65-F5344CB8AC3E}">
        <p14:creationId xmlns:p14="http://schemas.microsoft.com/office/powerpoint/2010/main" val="1676548089"/>
      </p:ext>
    </p:extLst>
  </p:cSld>
  <p:clrMapOvr>
    <a:masterClrMapping/>
  </p:clrMapOvr>
  <mc:AlternateContent xmlns:mc="http://schemas.openxmlformats.org/markup-compatibility/2006" xmlns:p14="http://schemas.microsoft.com/office/powerpoint/2010/main">
    <mc:Choice Requires="p14">
      <p:transition spd="slow" p14:dur="2000" advTm="2095"/>
    </mc:Choice>
    <mc:Fallback xmlns="">
      <p:transition spd="slow" advTm="2095"/>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66&quot;&gt;&lt;property id=&quot;20148&quot; value=&quot;5&quot;/&gt;&lt;property id=&quot;20300&quot; value=&quot;Slide 3 - &amp;quot;Motivation&amp;quot;&quot;/&gt;&lt;property id=&quot;20307&quot; value=&quot;258&quot;/&gt;&lt;/object&gt;&lt;object type=&quot;3&quot; unique_id=&quot;10067&quot;&gt;&lt;property id=&quot;20148&quot; value=&quot;5&quot;/&gt;&lt;property id=&quot;20300&quot; value=&quot;Slide 6 - &amp;quot;Inspiration&amp;quot;&quot;/&gt;&lt;property id=&quot;20307&quot; value=&quot;259&quot;/&gt;&lt;/object&gt;&lt;object type=&quot;3&quot; unique_id=&quot;10174&quot;&gt;&lt;property id=&quot;20148&quot; value=&quot;5&quot;/&gt;&lt;property id=&quot;20300&quot; value=&quot;Slide 4 - &amp;quot;Motivation&amp;quot;&quot;/&gt;&lt;property id=&quot;20307&quot; value=&quot;264&quot;/&gt;&lt;/object&gt;&lt;object type=&quot;3&quot; unique_id=&quot;10177&quot;&gt;&lt;property id=&quot;20148&quot; value=&quot;5&quot;/&gt;&lt;property id=&quot;20300&quot; value=&quot;Slide 9 - &amp;quot;Techniques&amp;quot;&quot;/&gt;&lt;property id=&quot;20307&quot; value=&quot;262&quot;/&gt;&lt;/object&gt;&lt;object type=&quot;3&quot; unique_id=&quot;10251&quot;&gt;&lt;property id=&quot;20148&quot; value=&quot;5&quot;/&gt;&lt;property id=&quot;20300&quot; value=&quot;Slide 13 - &amp;quot;Video Skims&amp;quot;&quot;/&gt;&lt;property id=&quot;20307&quot; value=&quot;268&quot;/&gt;&lt;/object&gt;&lt;object type=&quot;3&quot; unique_id=&quot;10322&quot;&gt;&lt;property id=&quot;20148&quot; value=&quot;5&quot;/&gt;&lt;property id=&quot;20300&quot; value=&quot;Slide 5 - &amp;quot;Previous Work&amp;quot;&quot;/&gt;&lt;property id=&quot;20307&quot; value=&quot;269&quot;/&gt;&lt;/object&gt;&lt;object type=&quot;3&quot; unique_id=&quot;10548&quot;&gt;&lt;property id=&quot;20148&quot; value=&quot;5&quot;/&gt;&lt;property id=&quot;20300&quot; value=&quot;Slide 1 - &amp;quot;&amp;#x0D;&amp;#x0A;Video Tapestries&amp;#x0D;&amp;#x0A;&amp;quot;&quot;/&gt;&lt;property id=&quot;20307&quot; value=&quot;270&quot;/&gt;&lt;/object&gt;&lt;object type=&quot;3&quot; unique_id=&quot;10724&quot;&gt;&lt;property id=&quot;20148&quot; value=&quot;5&quot;/&gt;&lt;property id=&quot;20300&quot; value=&quot;Slide 7 - &amp;quot;Goals&amp;quot;&quot;/&gt;&lt;property id=&quot;20307&quot; value=&quot;273&quot;/&gt;&lt;/object&gt;&lt;object type=&quot;3&quot; unique_id=&quot;11041&quot;&gt;&lt;property id=&quot;20148&quot; value=&quot;5&quot;/&gt;&lt;property id=&quot;20300&quot; value=&quot;Slide 11 - &amp;quot;Questions&amp;quot;&quot;/&gt;&lt;property id=&quot;20307&quot; value=&quot;275&quot;/&gt;&lt;/object&gt;&lt;object type=&quot;3&quot; unique_id=&quot;11516&quot;&gt;&lt;property id=&quot;20148&quot; value=&quot;5&quot;/&gt;&lt;property id=&quot;20300&quot; value=&quot;Slide 2 - &amp;quot;Who Am I?&amp;quot;&quot;/&gt;&lt;property id=&quot;20307&quot; value=&quot;279&quot;/&gt;&lt;/object&gt;&lt;object type=&quot;3&quot; unique_id=&quot;11709&quot;&gt;&lt;property id=&quot;20148&quot; value=&quot;5&quot;/&gt;&lt;property id=&quot;20300&quot; value=&quot;Slide 8 - &amp;quot;Applications&amp;quot;&quot;/&gt;&lt;property id=&quot;20307&quot; value=&quot;280&quot;/&gt;&lt;/object&gt;&lt;object type=&quot;3&quot; unique_id=&quot;11749&quot;&gt;&lt;property id=&quot;20148&quot; value=&quot;5&quot;/&gt;&lt;property id=&quot;20300&quot; value=&quot;Slide 12 - &amp;quot;References&amp;quot;&quot;/&gt;&lt;property id=&quot;20307&quot; value=&quot;281&quot;/&gt;&lt;/object&gt;&lt;object type=&quot;3&quot; unique_id=&quot;11764&quot;&gt;&lt;property id=&quot;20148&quot; value=&quot;5&quot;/&gt;&lt;property id=&quot;20300&quot; value=&quot;Slide 10 - &amp;quot;Preliminary Results&amp;quot;&quot;/&gt;&lt;property id=&quot;20307&quot; value=&quot;282&quot;/&gt;&lt;/object&gt;&lt;/object&gt;&lt;/object&gt;&lt;/database&gt;"/>
</p:tagLst>
</file>

<file path=ppt/tags/tag10.xml><?xml version="1.0" encoding="utf-8"?>
<p:tagLst xmlns:a="http://schemas.openxmlformats.org/drawingml/2006/main" xmlns:r="http://schemas.openxmlformats.org/officeDocument/2006/relationships" xmlns:p="http://schemas.openxmlformats.org/presentationml/2006/main">
  <p:tag name="TIMING" val="|1|0.7|2.4|0.6|0.5"/>
</p:tagLst>
</file>

<file path=ppt/tags/tag11.xml><?xml version="1.0" encoding="utf-8"?>
<p:tagLst xmlns:a="http://schemas.openxmlformats.org/drawingml/2006/main" xmlns:r="http://schemas.openxmlformats.org/officeDocument/2006/relationships" xmlns:p="http://schemas.openxmlformats.org/presentationml/2006/main">
  <p:tag name="TIMING" val="|0.4|0.6"/>
</p:tagLst>
</file>

<file path=ppt/tags/tag12.xml><?xml version="1.0" encoding="utf-8"?>
<p:tagLst xmlns:a="http://schemas.openxmlformats.org/drawingml/2006/main" xmlns:r="http://schemas.openxmlformats.org/officeDocument/2006/relationships" xmlns:p="http://schemas.openxmlformats.org/presentationml/2006/main">
  <p:tag name="TIMING" val="|1.1|0.3"/>
</p:tagLst>
</file>

<file path=ppt/tags/tag13.xml><?xml version="1.0" encoding="utf-8"?>
<p:tagLst xmlns:a="http://schemas.openxmlformats.org/drawingml/2006/main" xmlns:r="http://schemas.openxmlformats.org/officeDocument/2006/relationships" xmlns:p="http://schemas.openxmlformats.org/presentationml/2006/main">
  <p:tag name="TIMING" val="|4.2|8|8.6"/>
</p:tagLst>
</file>

<file path=ppt/tags/tag14.xml><?xml version="1.0" encoding="utf-8"?>
<p:tagLst xmlns:a="http://schemas.openxmlformats.org/drawingml/2006/main" xmlns:r="http://schemas.openxmlformats.org/officeDocument/2006/relationships" xmlns:p="http://schemas.openxmlformats.org/presentationml/2006/main">
  <p:tag name="TIMING" val="|11|1"/>
</p:tagLst>
</file>

<file path=ppt/tags/tag15.xml><?xml version="1.0" encoding="utf-8"?>
<p:tagLst xmlns:a="http://schemas.openxmlformats.org/drawingml/2006/main" xmlns:r="http://schemas.openxmlformats.org/officeDocument/2006/relationships" xmlns:p="http://schemas.openxmlformats.org/presentationml/2006/main">
  <p:tag name="TIMING" val="|6.2|22.5"/>
</p:tagLst>
</file>

<file path=ppt/tags/tag16.xml><?xml version="1.0" encoding="utf-8"?>
<p:tagLst xmlns:a="http://schemas.openxmlformats.org/drawingml/2006/main" xmlns:r="http://schemas.openxmlformats.org/officeDocument/2006/relationships" xmlns:p="http://schemas.openxmlformats.org/presentationml/2006/main">
  <p:tag name="TIMING" val="|6.2|22.5"/>
</p:tagLst>
</file>

<file path=ppt/tags/tag17.xml><?xml version="1.0" encoding="utf-8"?>
<p:tagLst xmlns:a="http://schemas.openxmlformats.org/drawingml/2006/main" xmlns:r="http://schemas.openxmlformats.org/officeDocument/2006/relationships" xmlns:p="http://schemas.openxmlformats.org/presentationml/2006/main">
  <p:tag name="TIMING" val="|9.1|3"/>
</p:tagLst>
</file>

<file path=ppt/tags/tag18.xml><?xml version="1.0" encoding="utf-8"?>
<p:tagLst xmlns:a="http://schemas.openxmlformats.org/drawingml/2006/main" xmlns:r="http://schemas.openxmlformats.org/officeDocument/2006/relationships" xmlns:p="http://schemas.openxmlformats.org/presentationml/2006/main">
  <p:tag name="TIMING" val="|1.9"/>
</p:tagLst>
</file>

<file path=ppt/tags/tag19.xml><?xml version="1.0" encoding="utf-8"?>
<p:tagLst xmlns:a="http://schemas.openxmlformats.org/drawingml/2006/main" xmlns:r="http://schemas.openxmlformats.org/officeDocument/2006/relationships" xmlns:p="http://schemas.openxmlformats.org/presentationml/2006/main">
  <p:tag name="TIMING" val="|48.7"/>
</p:tagLst>
</file>

<file path=ppt/tags/tag2.xml><?xml version="1.0" encoding="utf-8"?>
<p:tagLst xmlns:a="http://schemas.openxmlformats.org/drawingml/2006/main" xmlns:r="http://schemas.openxmlformats.org/officeDocument/2006/relationships" xmlns:p="http://schemas.openxmlformats.org/presentationml/2006/main">
  <p:tag name="TIMING" val="|0.3|0|0.3|0|0.3"/>
</p:tagLst>
</file>

<file path=ppt/tags/tag20.xml><?xml version="1.0" encoding="utf-8"?>
<p:tagLst xmlns:a="http://schemas.openxmlformats.org/drawingml/2006/main" xmlns:r="http://schemas.openxmlformats.org/officeDocument/2006/relationships" xmlns:p="http://schemas.openxmlformats.org/presentationml/2006/main">
  <p:tag name="TIMING" val="|48.7"/>
</p:tagLst>
</file>

<file path=ppt/tags/tag21.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23.3|21.9|1.4"/>
</p:tagLst>
</file>

<file path=ppt/tags/tag4.xml><?xml version="1.0" encoding="utf-8"?>
<p:tagLst xmlns:a="http://schemas.openxmlformats.org/drawingml/2006/main" xmlns:r="http://schemas.openxmlformats.org/officeDocument/2006/relationships" xmlns:p="http://schemas.openxmlformats.org/presentationml/2006/main">
  <p:tag name="TIMING" val="|23.3|21.9|1.4"/>
</p:tagLst>
</file>

<file path=ppt/tags/tag5.xml><?xml version="1.0" encoding="utf-8"?>
<p:tagLst xmlns:a="http://schemas.openxmlformats.org/drawingml/2006/main" xmlns:r="http://schemas.openxmlformats.org/officeDocument/2006/relationships" xmlns:p="http://schemas.openxmlformats.org/presentationml/2006/main">
  <p:tag name="TIMING" val="|0.3|0|0.3|0|0.3"/>
</p:tagLst>
</file>

<file path=ppt/tags/tag6.xml><?xml version="1.0" encoding="utf-8"?>
<p:tagLst xmlns:a="http://schemas.openxmlformats.org/drawingml/2006/main" xmlns:r="http://schemas.openxmlformats.org/officeDocument/2006/relationships" xmlns:p="http://schemas.openxmlformats.org/presentationml/2006/main">
  <p:tag name="TIMING" val="|0.3|0|0.3|0|0.3"/>
</p:tagLst>
</file>

<file path=ppt/tags/tag7.xml><?xml version="1.0" encoding="utf-8"?>
<p:tagLst xmlns:a="http://schemas.openxmlformats.org/drawingml/2006/main" xmlns:r="http://schemas.openxmlformats.org/officeDocument/2006/relationships" xmlns:p="http://schemas.openxmlformats.org/presentationml/2006/main">
  <p:tag name="TIMING" val="|0.5|0.3|0.9"/>
</p:tagLst>
</file>

<file path=ppt/tags/tag8.xml><?xml version="1.0" encoding="utf-8"?>
<p:tagLst xmlns:a="http://schemas.openxmlformats.org/drawingml/2006/main" xmlns:r="http://schemas.openxmlformats.org/officeDocument/2006/relationships" xmlns:p="http://schemas.openxmlformats.org/presentationml/2006/main">
  <p:tag name="TIMING" val="|1|0.3|0.8|0.8|0.6|0.9"/>
</p:tagLst>
</file>

<file path=ppt/tags/tag9.xml><?xml version="1.0" encoding="utf-8"?>
<p:tagLst xmlns:a="http://schemas.openxmlformats.org/drawingml/2006/main" xmlns:r="http://schemas.openxmlformats.org/officeDocument/2006/relationships" xmlns:p="http://schemas.openxmlformats.org/presentationml/2006/main">
  <p:tag name="TIMING" val="|1|0.7|2.4|0.6|0.5"/>
</p:tagLst>
</file>

<file path=ppt/theme/theme1.xml><?xml version="1.0" encoding="utf-8"?>
<a:theme xmlns:a="http://schemas.openxmlformats.org/drawingml/2006/main" name="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8D4E2"/>
      </a:hlink>
      <a:folHlink>
        <a:srgbClr val="CDD9E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800" dirty="0" smtClean="0">
            <a:solidFill>
              <a:schemeClr val="accent2"/>
            </a:solidFill>
          </a:defRPr>
        </a:defPPr>
      </a:lstStyle>
      <a:style>
        <a:lnRef idx="2">
          <a:schemeClr val="accent3">
            <a:shade val="50000"/>
          </a:schemeClr>
        </a:lnRef>
        <a:fillRef idx="1">
          <a:schemeClr val="accent3"/>
        </a:fillRef>
        <a:effectRef idx="0">
          <a:schemeClr val="accent3"/>
        </a:effectRef>
        <a:fontRef idx="minor">
          <a:schemeClr val="lt1"/>
        </a:fontRef>
      </a:style>
    </a:spDef>
    <a:txDef>
      <a:spPr>
        <a:noFill/>
      </a:spPr>
      <a:bodyPr wrap="square" rtlCol="0">
        <a:spAutoFit/>
      </a:bodyPr>
      <a:lstStyle>
        <a:defPPr>
          <a:defRPr sz="2800" dirty="0">
            <a:solidFill>
              <a:schemeClr val="bg1"/>
            </a:solidFill>
            <a:latin typeface="Times New Roman" charset="0"/>
            <a:ea typeface="Times New Roman" charset="0"/>
            <a:cs typeface="Times New Roman"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100164</TotalTime>
  <Words>2956</Words>
  <Application>Microsoft Macintosh PowerPoint</Application>
  <PresentationFormat>Custom</PresentationFormat>
  <Paragraphs>343</Paragraphs>
  <Slides>38</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Calibri</vt:lpstr>
      <vt:lpstr>Cambria Math</vt:lpstr>
      <vt:lpstr>Consolas</vt:lpstr>
      <vt:lpstr>Myriad Pro</vt:lpstr>
      <vt:lpstr>Palatino Linotype</vt:lpstr>
      <vt:lpstr>Times New Roman</vt:lpstr>
      <vt:lpstr>Vijaya</vt:lpstr>
      <vt:lpstr>Wingdings</vt:lpstr>
      <vt:lpstr>宋体</vt:lpstr>
      <vt:lpstr>Default Design</vt:lpstr>
      <vt:lpstr>PowerPoint Presentation</vt:lpstr>
      <vt:lpstr>PowerPoint Presentation</vt:lpstr>
      <vt:lpstr>Image Pipeline Example: Artistic Blur</vt:lpstr>
      <vt:lpstr>Image Pipeline Example: Artistic Blur</vt:lpstr>
      <vt:lpstr>Image Pipeline Example: Artistic Blur</vt:lpstr>
      <vt:lpstr>Image Pipeline Example: Artistic Blur</vt:lpstr>
      <vt:lpstr>System Overview</vt:lpstr>
      <vt:lpstr>Prior Work: Loop Perforation [Sigioglou-Douskos et al. 2011]</vt:lpstr>
      <vt:lpstr>Prior Work: Loop Perforation [Sigioglou-Douskos et al. 2011]</vt:lpstr>
      <vt:lpstr>Prior Work: Shader Simplification [Sitthi-Amorn et al. 2011]</vt:lpstr>
      <vt:lpstr>System Overview</vt:lpstr>
      <vt:lpstr>System Overview</vt:lpstr>
      <vt:lpstr>Perforation Strategies: Grid Sampling </vt:lpstr>
      <vt:lpstr>Perforation Strategies: Adaptive Sampling</vt:lpstr>
      <vt:lpstr>Perforation Strategies: Importance Sampling </vt:lpstr>
      <vt:lpstr>Perforation Strategies: Importance Sampling </vt:lpstr>
      <vt:lpstr>Reconstruction Strategies</vt:lpstr>
      <vt:lpstr>Precomputed Reconstruction: Nearest Neighbor</vt:lpstr>
      <vt:lpstr>Pre-computed Reconstruction: Billinear</vt:lpstr>
      <vt:lpstr>Pre-computed Reconstruction: Spatially Invariant Gaussian</vt:lpstr>
      <vt:lpstr>Pre-computed Reconstruction: Spatially Varying Gaussian</vt:lpstr>
      <vt:lpstr>Reconstruction Strategies: On-demand Reconstruction</vt:lpstr>
      <vt:lpstr>On-demand Reconstruction</vt:lpstr>
      <vt:lpstr>On-demand Reconstruction: Rewriting Pixel Reads</vt:lpstr>
      <vt:lpstr>On-demand Reconstruction: Storage Optimization</vt:lpstr>
      <vt:lpstr>Compiler that Searches for Good Schedules</vt:lpstr>
      <vt:lpstr>Compiler that Searches for Good Schedules</vt:lpstr>
      <vt:lpstr>Compiler that Searches for Good Schedules</vt:lpstr>
      <vt:lpstr>Image Dataset</vt:lpstr>
      <vt:lpstr>Results</vt:lpstr>
      <vt:lpstr>Result: Artistic Blur</vt:lpstr>
      <vt:lpstr>Result: Artistic Blur</vt:lpstr>
      <vt:lpstr>Result: Median Filter</vt:lpstr>
      <vt:lpstr>Result: Unsharp Mask </vt:lpstr>
      <vt:lpstr>Result: Demosaic</vt:lpstr>
      <vt:lpstr>Limitations and Future Work</vt:lpstr>
      <vt:lpstr>Thanks!</vt:lpstr>
      <vt:lpstr>Code and Data</vt:lpstr>
    </vt:vector>
  </TitlesOfParts>
  <Company>Adobe Systems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Tapestries</dc:title>
  <dc:creator>Connelly Barnes</dc:creator>
  <cp:lastModifiedBy>Microsoft Office User</cp:lastModifiedBy>
  <cp:revision>3331</cp:revision>
  <dcterms:created xsi:type="dcterms:W3CDTF">2008-06-05T17:05:06Z</dcterms:created>
  <dcterms:modified xsi:type="dcterms:W3CDTF">2016-07-27T07:23:08Z</dcterms:modified>
</cp:coreProperties>
</file>